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264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printerSettings" Target="printerSettings/printerSettings1.bin"/><Relationship Id="rId53" Type="http://schemas.openxmlformats.org/officeDocument/2006/relationships/presProps" Target="presProps.xml"/><Relationship Id="rId54" Type="http://schemas.openxmlformats.org/officeDocument/2006/relationships/viewProps" Target="viewProps.xml"/><Relationship Id="rId55" Type="http://schemas.openxmlformats.org/officeDocument/2006/relationships/theme" Target="theme/theme1.xml"/><Relationship Id="rId56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1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16-04-03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1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16-04-03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394715" y="1179575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396240" y="44196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59"/>
                </a:lnTo>
                <a:lnTo>
                  <a:pt x="8351519" y="0"/>
                </a:lnTo>
                <a:close/>
              </a:path>
            </a:pathLst>
          </a:custGeom>
          <a:solidFill>
            <a:srgbClr val="F7A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25600" y="1461389"/>
            <a:ext cx="3193415" cy="3937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1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16-04-03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3999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1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16-04-03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900" b="1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16-04-03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7697" y="91694"/>
            <a:ext cx="7988604" cy="6584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345816" y="1383538"/>
            <a:ext cx="4452366" cy="3552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059294" y="6676785"/>
            <a:ext cx="1446529" cy="139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1" i="1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16-04-03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2" Type="http://schemas.openxmlformats.org/officeDocument/2006/relationships/hyperlink" Target="http://www.cssmi.qc.ca/" TargetMode="Externa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69.png"/><Relationship Id="rId22" Type="http://schemas.openxmlformats.org/officeDocument/2006/relationships/image" Target="../media/image70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g"/><Relationship Id="rId3" Type="http://schemas.openxmlformats.org/officeDocument/2006/relationships/image" Target="../media/image46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69.png"/><Relationship Id="rId22" Type="http://schemas.openxmlformats.org/officeDocument/2006/relationships/image" Target="../media/image71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g"/><Relationship Id="rId3" Type="http://schemas.openxmlformats.org/officeDocument/2006/relationships/image" Target="../media/image46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51.png"/><Relationship Id="rId21" Type="http://schemas.openxmlformats.org/officeDocument/2006/relationships/image" Target="../media/image74.png"/><Relationship Id="rId22" Type="http://schemas.openxmlformats.org/officeDocument/2006/relationships/image" Target="../media/image75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72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73.png"/><Relationship Id="rId16" Type="http://schemas.openxmlformats.org/officeDocument/2006/relationships/image" Target="../media/image35.png"/><Relationship Id="rId17" Type="http://schemas.openxmlformats.org/officeDocument/2006/relationships/image" Target="../media/image36.png"/><Relationship Id="rId18" Type="http://schemas.openxmlformats.org/officeDocument/2006/relationships/image" Target="../media/image37.png"/><Relationship Id="rId19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5.jpg"/><Relationship Id="rId3" Type="http://schemas.openxmlformats.org/officeDocument/2006/relationships/image" Target="../media/image46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20" Type="http://schemas.openxmlformats.org/officeDocument/2006/relationships/image" Target="../media/image37.png"/><Relationship Id="rId21" Type="http://schemas.openxmlformats.org/officeDocument/2006/relationships/image" Target="../media/image38.png"/><Relationship Id="rId22" Type="http://schemas.openxmlformats.org/officeDocument/2006/relationships/image" Target="../media/image78.png"/><Relationship Id="rId23" Type="http://schemas.openxmlformats.org/officeDocument/2006/relationships/image" Target="../media/image79.jpg"/><Relationship Id="rId24" Type="http://schemas.openxmlformats.org/officeDocument/2006/relationships/image" Target="../media/image80.jpg"/><Relationship Id="rId25" Type="http://schemas.openxmlformats.org/officeDocument/2006/relationships/image" Target="../media/image81.jpg"/><Relationship Id="rId26" Type="http://schemas.openxmlformats.org/officeDocument/2006/relationships/image" Target="../media/image82.jpg"/><Relationship Id="rId27" Type="http://schemas.openxmlformats.org/officeDocument/2006/relationships/image" Target="../media/image83.png"/><Relationship Id="rId28" Type="http://schemas.openxmlformats.org/officeDocument/2006/relationships/image" Target="../media/image84.png"/><Relationship Id="rId10" Type="http://schemas.openxmlformats.org/officeDocument/2006/relationships/image" Target="../media/image26.png"/><Relationship Id="rId11" Type="http://schemas.openxmlformats.org/officeDocument/2006/relationships/image" Target="../media/image27.png"/><Relationship Id="rId12" Type="http://schemas.openxmlformats.org/officeDocument/2006/relationships/image" Target="../media/image28.png"/><Relationship Id="rId13" Type="http://schemas.openxmlformats.org/officeDocument/2006/relationships/image" Target="../media/image29.png"/><Relationship Id="rId14" Type="http://schemas.openxmlformats.org/officeDocument/2006/relationships/image" Target="../media/image72.png"/><Relationship Id="rId15" Type="http://schemas.openxmlformats.org/officeDocument/2006/relationships/image" Target="../media/image31.png"/><Relationship Id="rId16" Type="http://schemas.openxmlformats.org/officeDocument/2006/relationships/image" Target="../media/image32.png"/><Relationship Id="rId17" Type="http://schemas.openxmlformats.org/officeDocument/2006/relationships/image" Target="../media/image73.png"/><Relationship Id="rId18" Type="http://schemas.openxmlformats.org/officeDocument/2006/relationships/image" Target="../media/image35.png"/><Relationship Id="rId19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g"/><Relationship Id="rId3" Type="http://schemas.openxmlformats.org/officeDocument/2006/relationships/image" Target="../media/image76.png"/><Relationship Id="rId4" Type="http://schemas.openxmlformats.org/officeDocument/2006/relationships/image" Target="../media/image77.jpg"/><Relationship Id="rId5" Type="http://schemas.openxmlformats.org/officeDocument/2006/relationships/image" Target="../media/image46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90.png"/><Relationship Id="rId20" Type="http://schemas.openxmlformats.org/officeDocument/2006/relationships/image" Target="../media/image32.png"/><Relationship Id="rId21" Type="http://schemas.openxmlformats.org/officeDocument/2006/relationships/image" Target="../media/image33.png"/><Relationship Id="rId22" Type="http://schemas.openxmlformats.org/officeDocument/2006/relationships/image" Target="../media/image34.png"/><Relationship Id="rId23" Type="http://schemas.openxmlformats.org/officeDocument/2006/relationships/image" Target="../media/image35.png"/><Relationship Id="rId24" Type="http://schemas.openxmlformats.org/officeDocument/2006/relationships/image" Target="../media/image36.png"/><Relationship Id="rId25" Type="http://schemas.openxmlformats.org/officeDocument/2006/relationships/image" Target="../media/image37.png"/><Relationship Id="rId26" Type="http://schemas.openxmlformats.org/officeDocument/2006/relationships/image" Target="../media/image38.png"/><Relationship Id="rId10" Type="http://schemas.openxmlformats.org/officeDocument/2006/relationships/image" Target="../media/image22.png"/><Relationship Id="rId11" Type="http://schemas.openxmlformats.org/officeDocument/2006/relationships/image" Target="../media/image23.png"/><Relationship Id="rId12" Type="http://schemas.openxmlformats.org/officeDocument/2006/relationships/image" Target="../media/image24.png"/><Relationship Id="rId13" Type="http://schemas.openxmlformats.org/officeDocument/2006/relationships/image" Target="../media/image25.png"/><Relationship Id="rId14" Type="http://schemas.openxmlformats.org/officeDocument/2006/relationships/image" Target="../media/image26.png"/><Relationship Id="rId15" Type="http://schemas.openxmlformats.org/officeDocument/2006/relationships/image" Target="../media/image27.png"/><Relationship Id="rId16" Type="http://schemas.openxmlformats.org/officeDocument/2006/relationships/image" Target="../media/image28.png"/><Relationship Id="rId17" Type="http://schemas.openxmlformats.org/officeDocument/2006/relationships/image" Target="../media/image29.png"/><Relationship Id="rId18" Type="http://schemas.openxmlformats.org/officeDocument/2006/relationships/image" Target="../media/image30.png"/><Relationship Id="rId19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85.png"/><Relationship Id="rId5" Type="http://schemas.openxmlformats.org/officeDocument/2006/relationships/image" Target="../media/image86.jpg"/><Relationship Id="rId6" Type="http://schemas.openxmlformats.org/officeDocument/2006/relationships/image" Target="../media/image87.png"/><Relationship Id="rId7" Type="http://schemas.openxmlformats.org/officeDocument/2006/relationships/image" Target="../media/image88.png"/><Relationship Id="rId8" Type="http://schemas.openxmlformats.org/officeDocument/2006/relationships/image" Target="../media/image89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20" Type="http://schemas.openxmlformats.org/officeDocument/2006/relationships/image" Target="../media/image37.png"/><Relationship Id="rId21" Type="http://schemas.openxmlformats.org/officeDocument/2006/relationships/image" Target="../media/image38.png"/><Relationship Id="rId22" Type="http://schemas.openxmlformats.org/officeDocument/2006/relationships/image" Target="../media/image91.png"/><Relationship Id="rId10" Type="http://schemas.openxmlformats.org/officeDocument/2006/relationships/image" Target="../media/image27.png"/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3" Type="http://schemas.openxmlformats.org/officeDocument/2006/relationships/image" Target="../media/image30.png"/><Relationship Id="rId14" Type="http://schemas.openxmlformats.org/officeDocument/2006/relationships/image" Target="../media/image31.png"/><Relationship Id="rId15" Type="http://schemas.openxmlformats.org/officeDocument/2006/relationships/image" Target="../media/image32.png"/><Relationship Id="rId16" Type="http://schemas.openxmlformats.org/officeDocument/2006/relationships/image" Target="../media/image33.png"/><Relationship Id="rId17" Type="http://schemas.openxmlformats.org/officeDocument/2006/relationships/image" Target="../media/image34.png"/><Relationship Id="rId18" Type="http://schemas.openxmlformats.org/officeDocument/2006/relationships/image" Target="../media/image35.png"/><Relationship Id="rId19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90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20" Type="http://schemas.openxmlformats.org/officeDocument/2006/relationships/image" Target="../media/image37.png"/><Relationship Id="rId21" Type="http://schemas.openxmlformats.org/officeDocument/2006/relationships/image" Target="../media/image38.png"/><Relationship Id="rId10" Type="http://schemas.openxmlformats.org/officeDocument/2006/relationships/image" Target="../media/image26.png"/><Relationship Id="rId11" Type="http://schemas.openxmlformats.org/officeDocument/2006/relationships/image" Target="../media/image27.png"/><Relationship Id="rId12" Type="http://schemas.openxmlformats.org/officeDocument/2006/relationships/image" Target="../media/image28.png"/><Relationship Id="rId13" Type="http://schemas.openxmlformats.org/officeDocument/2006/relationships/image" Target="../media/image29.png"/><Relationship Id="rId14" Type="http://schemas.openxmlformats.org/officeDocument/2006/relationships/image" Target="../media/image72.png"/><Relationship Id="rId15" Type="http://schemas.openxmlformats.org/officeDocument/2006/relationships/image" Target="../media/image31.png"/><Relationship Id="rId16" Type="http://schemas.openxmlformats.org/officeDocument/2006/relationships/image" Target="../media/image32.png"/><Relationship Id="rId17" Type="http://schemas.openxmlformats.org/officeDocument/2006/relationships/image" Target="../media/image73.png"/><Relationship Id="rId18" Type="http://schemas.openxmlformats.org/officeDocument/2006/relationships/image" Target="../media/image35.png"/><Relationship Id="rId19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92.png"/><Relationship Id="rId4" Type="http://schemas.openxmlformats.org/officeDocument/2006/relationships/image" Target="../media/image2.png"/><Relationship Id="rId5" Type="http://schemas.openxmlformats.org/officeDocument/2006/relationships/image" Target="../media/image90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20" Type="http://schemas.openxmlformats.org/officeDocument/2006/relationships/image" Target="../media/image93.png"/><Relationship Id="rId21" Type="http://schemas.openxmlformats.org/officeDocument/2006/relationships/image" Target="../media/image94.jpg"/><Relationship Id="rId10" Type="http://schemas.openxmlformats.org/officeDocument/2006/relationships/image" Target="../media/image29.png"/><Relationship Id="rId11" Type="http://schemas.openxmlformats.org/officeDocument/2006/relationships/image" Target="../media/image30.png"/><Relationship Id="rId12" Type="http://schemas.openxmlformats.org/officeDocument/2006/relationships/image" Target="../media/image31.png"/><Relationship Id="rId13" Type="http://schemas.openxmlformats.org/officeDocument/2006/relationships/image" Target="../media/image32.png"/><Relationship Id="rId14" Type="http://schemas.openxmlformats.org/officeDocument/2006/relationships/image" Target="../media/image33.png"/><Relationship Id="rId15" Type="http://schemas.openxmlformats.org/officeDocument/2006/relationships/image" Target="../media/image34.png"/><Relationship Id="rId16" Type="http://schemas.openxmlformats.org/officeDocument/2006/relationships/image" Target="../media/image35.png"/><Relationship Id="rId17" Type="http://schemas.openxmlformats.org/officeDocument/2006/relationships/image" Target="../media/image36.png"/><Relationship Id="rId18" Type="http://schemas.openxmlformats.org/officeDocument/2006/relationships/image" Target="../media/image37.png"/><Relationship Id="rId19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0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2.png"/><Relationship Id="rId12" Type="http://schemas.openxmlformats.org/officeDocument/2006/relationships/image" Target="../media/image31.png"/><Relationship Id="rId13" Type="http://schemas.openxmlformats.org/officeDocument/2006/relationships/image" Target="../media/image32.png"/><Relationship Id="rId14" Type="http://schemas.openxmlformats.org/officeDocument/2006/relationships/image" Target="../media/image73.png"/><Relationship Id="rId15" Type="http://schemas.openxmlformats.org/officeDocument/2006/relationships/image" Target="../media/image35.png"/><Relationship Id="rId16" Type="http://schemas.openxmlformats.org/officeDocument/2006/relationships/image" Target="../media/image36.png"/><Relationship Id="rId17" Type="http://schemas.openxmlformats.org/officeDocument/2006/relationships/image" Target="../media/image37.png"/><Relationship Id="rId18" Type="http://schemas.openxmlformats.org/officeDocument/2006/relationships/image" Target="../media/image38.png"/><Relationship Id="rId19" Type="http://schemas.openxmlformats.org/officeDocument/2006/relationships/image" Target="../media/image95.jp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0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Relationship Id="rId9" Type="http://schemas.openxmlformats.org/officeDocument/2006/relationships/image" Target="../media/image28.png"/><Relationship Id="rId10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20" Type="http://schemas.openxmlformats.org/officeDocument/2006/relationships/image" Target="../media/image37.png"/><Relationship Id="rId21" Type="http://schemas.openxmlformats.org/officeDocument/2006/relationships/image" Target="../media/image38.png"/><Relationship Id="rId10" Type="http://schemas.openxmlformats.org/officeDocument/2006/relationships/image" Target="../media/image27.png"/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3" Type="http://schemas.openxmlformats.org/officeDocument/2006/relationships/image" Target="../media/image30.png"/><Relationship Id="rId14" Type="http://schemas.openxmlformats.org/officeDocument/2006/relationships/image" Target="../media/image31.png"/><Relationship Id="rId15" Type="http://schemas.openxmlformats.org/officeDocument/2006/relationships/image" Target="../media/image32.png"/><Relationship Id="rId16" Type="http://schemas.openxmlformats.org/officeDocument/2006/relationships/image" Target="../media/image33.png"/><Relationship Id="rId17" Type="http://schemas.openxmlformats.org/officeDocument/2006/relationships/image" Target="../media/image34.png"/><Relationship Id="rId18" Type="http://schemas.openxmlformats.org/officeDocument/2006/relationships/image" Target="../media/image35.png"/><Relationship Id="rId19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90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.png"/><Relationship Id="rId12" Type="http://schemas.openxmlformats.org/officeDocument/2006/relationships/image" Target="../media/image16.png"/><Relationship Id="rId13" Type="http://schemas.openxmlformats.org/officeDocument/2006/relationships/image" Target="../media/image17.png"/><Relationship Id="rId14" Type="http://schemas.openxmlformats.org/officeDocument/2006/relationships/image" Target="../media/image18.png"/><Relationship Id="rId15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20" Type="http://schemas.openxmlformats.org/officeDocument/2006/relationships/image" Target="../media/image37.png"/><Relationship Id="rId21" Type="http://schemas.openxmlformats.org/officeDocument/2006/relationships/image" Target="../media/image38.png"/><Relationship Id="rId22" Type="http://schemas.openxmlformats.org/officeDocument/2006/relationships/image" Target="../media/image96.jpg"/><Relationship Id="rId10" Type="http://schemas.openxmlformats.org/officeDocument/2006/relationships/image" Target="../media/image27.png"/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3" Type="http://schemas.openxmlformats.org/officeDocument/2006/relationships/image" Target="../media/image30.png"/><Relationship Id="rId14" Type="http://schemas.openxmlformats.org/officeDocument/2006/relationships/image" Target="../media/image31.png"/><Relationship Id="rId15" Type="http://schemas.openxmlformats.org/officeDocument/2006/relationships/image" Target="../media/image32.png"/><Relationship Id="rId16" Type="http://schemas.openxmlformats.org/officeDocument/2006/relationships/image" Target="../media/image33.png"/><Relationship Id="rId17" Type="http://schemas.openxmlformats.org/officeDocument/2006/relationships/image" Target="../media/image34.png"/><Relationship Id="rId18" Type="http://schemas.openxmlformats.org/officeDocument/2006/relationships/image" Target="../media/image35.png"/><Relationship Id="rId19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90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20" Type="http://schemas.openxmlformats.org/officeDocument/2006/relationships/image" Target="../media/image37.png"/><Relationship Id="rId21" Type="http://schemas.openxmlformats.org/officeDocument/2006/relationships/image" Target="../media/image38.png"/><Relationship Id="rId22" Type="http://schemas.openxmlformats.org/officeDocument/2006/relationships/image" Target="../media/image88.png"/><Relationship Id="rId23" Type="http://schemas.openxmlformats.org/officeDocument/2006/relationships/image" Target="../media/image89.png"/><Relationship Id="rId10" Type="http://schemas.openxmlformats.org/officeDocument/2006/relationships/image" Target="../media/image27.png"/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3" Type="http://schemas.openxmlformats.org/officeDocument/2006/relationships/image" Target="../media/image30.png"/><Relationship Id="rId14" Type="http://schemas.openxmlformats.org/officeDocument/2006/relationships/image" Target="../media/image31.png"/><Relationship Id="rId15" Type="http://schemas.openxmlformats.org/officeDocument/2006/relationships/image" Target="../media/image32.png"/><Relationship Id="rId16" Type="http://schemas.openxmlformats.org/officeDocument/2006/relationships/image" Target="../media/image33.png"/><Relationship Id="rId17" Type="http://schemas.openxmlformats.org/officeDocument/2006/relationships/image" Target="../media/image34.png"/><Relationship Id="rId18" Type="http://schemas.openxmlformats.org/officeDocument/2006/relationships/image" Target="../media/image35.png"/><Relationship Id="rId19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image" Target="../media/image90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20" Type="http://schemas.openxmlformats.org/officeDocument/2006/relationships/image" Target="../media/image98.png"/><Relationship Id="rId21" Type="http://schemas.openxmlformats.org/officeDocument/2006/relationships/image" Target="../media/image99.jpg"/><Relationship Id="rId10" Type="http://schemas.openxmlformats.org/officeDocument/2006/relationships/image" Target="../media/image29.png"/><Relationship Id="rId11" Type="http://schemas.openxmlformats.org/officeDocument/2006/relationships/image" Target="../media/image30.png"/><Relationship Id="rId12" Type="http://schemas.openxmlformats.org/officeDocument/2006/relationships/image" Target="../media/image31.png"/><Relationship Id="rId13" Type="http://schemas.openxmlformats.org/officeDocument/2006/relationships/image" Target="../media/image32.png"/><Relationship Id="rId14" Type="http://schemas.openxmlformats.org/officeDocument/2006/relationships/image" Target="../media/image33.png"/><Relationship Id="rId15" Type="http://schemas.openxmlformats.org/officeDocument/2006/relationships/image" Target="../media/image34.png"/><Relationship Id="rId16" Type="http://schemas.openxmlformats.org/officeDocument/2006/relationships/image" Target="../media/image35.png"/><Relationship Id="rId17" Type="http://schemas.openxmlformats.org/officeDocument/2006/relationships/image" Target="../media/image36.png"/><Relationship Id="rId18" Type="http://schemas.openxmlformats.org/officeDocument/2006/relationships/image" Target="../media/image37.png"/><Relationship Id="rId19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7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20" Type="http://schemas.openxmlformats.org/officeDocument/2006/relationships/image" Target="../media/image101.png"/><Relationship Id="rId10" Type="http://schemas.openxmlformats.org/officeDocument/2006/relationships/image" Target="../media/image29.png"/><Relationship Id="rId11" Type="http://schemas.openxmlformats.org/officeDocument/2006/relationships/image" Target="../media/image30.png"/><Relationship Id="rId12" Type="http://schemas.openxmlformats.org/officeDocument/2006/relationships/image" Target="../media/image31.png"/><Relationship Id="rId13" Type="http://schemas.openxmlformats.org/officeDocument/2006/relationships/image" Target="../media/image32.png"/><Relationship Id="rId14" Type="http://schemas.openxmlformats.org/officeDocument/2006/relationships/image" Target="../media/image33.png"/><Relationship Id="rId15" Type="http://schemas.openxmlformats.org/officeDocument/2006/relationships/image" Target="../media/image34.png"/><Relationship Id="rId16" Type="http://schemas.openxmlformats.org/officeDocument/2006/relationships/image" Target="../media/image35.png"/><Relationship Id="rId17" Type="http://schemas.openxmlformats.org/officeDocument/2006/relationships/image" Target="../media/image36.png"/><Relationship Id="rId18" Type="http://schemas.openxmlformats.org/officeDocument/2006/relationships/image" Target="../media/image37.png"/><Relationship Id="rId19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0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20" Type="http://schemas.openxmlformats.org/officeDocument/2006/relationships/image" Target="../media/image103.png"/><Relationship Id="rId21" Type="http://schemas.openxmlformats.org/officeDocument/2006/relationships/hyperlink" Target="http://gestiondoc.cssmi.qc.ca/gesdoc/SIP-25.pdf" TargetMode="External"/><Relationship Id="rId22" Type="http://schemas.openxmlformats.org/officeDocument/2006/relationships/hyperlink" Target="http://www.cssmi.qc.ca/" TargetMode="External"/><Relationship Id="rId10" Type="http://schemas.openxmlformats.org/officeDocument/2006/relationships/image" Target="../media/image29.png"/><Relationship Id="rId11" Type="http://schemas.openxmlformats.org/officeDocument/2006/relationships/image" Target="../media/image72.png"/><Relationship Id="rId12" Type="http://schemas.openxmlformats.org/officeDocument/2006/relationships/image" Target="../media/image31.png"/><Relationship Id="rId13" Type="http://schemas.openxmlformats.org/officeDocument/2006/relationships/image" Target="../media/image32.png"/><Relationship Id="rId14" Type="http://schemas.openxmlformats.org/officeDocument/2006/relationships/image" Target="../media/image73.png"/><Relationship Id="rId15" Type="http://schemas.openxmlformats.org/officeDocument/2006/relationships/image" Target="../media/image35.png"/><Relationship Id="rId16" Type="http://schemas.openxmlformats.org/officeDocument/2006/relationships/image" Target="../media/image36.png"/><Relationship Id="rId17" Type="http://schemas.openxmlformats.org/officeDocument/2006/relationships/image" Target="../media/image37.png"/><Relationship Id="rId18" Type="http://schemas.openxmlformats.org/officeDocument/2006/relationships/image" Target="../media/image38.png"/><Relationship Id="rId19" Type="http://schemas.openxmlformats.org/officeDocument/2006/relationships/image" Target="../media/image102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90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106.png"/><Relationship Id="rId21" Type="http://schemas.openxmlformats.org/officeDocument/2006/relationships/image" Target="../media/image10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72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73.png"/><Relationship Id="rId16" Type="http://schemas.openxmlformats.org/officeDocument/2006/relationships/image" Target="../media/image35.png"/><Relationship Id="rId17" Type="http://schemas.openxmlformats.org/officeDocument/2006/relationships/image" Target="../media/image36.png"/><Relationship Id="rId18" Type="http://schemas.openxmlformats.org/officeDocument/2006/relationships/image" Target="../media/image37.png"/><Relationship Id="rId19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108.png"/><Relationship Id="rId22" Type="http://schemas.openxmlformats.org/officeDocument/2006/relationships/image" Target="../media/image10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108.png"/><Relationship Id="rId22" Type="http://schemas.openxmlformats.org/officeDocument/2006/relationships/image" Target="../media/image10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109.png"/><Relationship Id="rId22" Type="http://schemas.openxmlformats.org/officeDocument/2006/relationships/image" Target="../media/image10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110.png"/><Relationship Id="rId21" Type="http://schemas.openxmlformats.org/officeDocument/2006/relationships/image" Target="../media/image10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72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73.png"/><Relationship Id="rId16" Type="http://schemas.openxmlformats.org/officeDocument/2006/relationships/image" Target="../media/image35.png"/><Relationship Id="rId17" Type="http://schemas.openxmlformats.org/officeDocument/2006/relationships/image" Target="../media/image36.png"/><Relationship Id="rId18" Type="http://schemas.openxmlformats.org/officeDocument/2006/relationships/image" Target="../media/image37.png"/><Relationship Id="rId19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39.png"/><Relationship Id="rId22" Type="http://schemas.openxmlformats.org/officeDocument/2006/relationships/image" Target="../media/image40.png"/><Relationship Id="rId23" Type="http://schemas.openxmlformats.org/officeDocument/2006/relationships/image" Target="../media/image41.jp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108.png"/><Relationship Id="rId22" Type="http://schemas.openxmlformats.org/officeDocument/2006/relationships/image" Target="../media/image10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111.png"/><Relationship Id="rId22" Type="http://schemas.openxmlformats.org/officeDocument/2006/relationships/image" Target="../media/image10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110.png"/><Relationship Id="rId22" Type="http://schemas.openxmlformats.org/officeDocument/2006/relationships/image" Target="../media/image10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110.png"/><Relationship Id="rId22" Type="http://schemas.openxmlformats.org/officeDocument/2006/relationships/image" Target="../media/image10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109.png"/><Relationship Id="rId22" Type="http://schemas.openxmlformats.org/officeDocument/2006/relationships/image" Target="../media/image10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109.png"/><Relationship Id="rId22" Type="http://schemas.openxmlformats.org/officeDocument/2006/relationships/image" Target="../media/image10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112.png"/><Relationship Id="rId22" Type="http://schemas.openxmlformats.org/officeDocument/2006/relationships/image" Target="../media/image10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109.png"/><Relationship Id="rId22" Type="http://schemas.openxmlformats.org/officeDocument/2006/relationships/image" Target="../media/image10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110.png"/><Relationship Id="rId22" Type="http://schemas.openxmlformats.org/officeDocument/2006/relationships/image" Target="../media/image10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108.png"/><Relationship Id="rId22" Type="http://schemas.openxmlformats.org/officeDocument/2006/relationships/image" Target="../media/image10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42.png"/><Relationship Id="rId22" Type="http://schemas.openxmlformats.org/officeDocument/2006/relationships/image" Target="../media/image43.png"/><Relationship Id="rId23" Type="http://schemas.openxmlformats.org/officeDocument/2006/relationships/image" Target="../media/image44.jp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108.png"/><Relationship Id="rId21" Type="http://schemas.openxmlformats.org/officeDocument/2006/relationships/image" Target="../media/image10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72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73.png"/><Relationship Id="rId16" Type="http://schemas.openxmlformats.org/officeDocument/2006/relationships/image" Target="../media/image35.png"/><Relationship Id="rId17" Type="http://schemas.openxmlformats.org/officeDocument/2006/relationships/image" Target="../media/image36.png"/><Relationship Id="rId18" Type="http://schemas.openxmlformats.org/officeDocument/2006/relationships/image" Target="../media/image37.png"/><Relationship Id="rId19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109.png"/><Relationship Id="rId22" Type="http://schemas.openxmlformats.org/officeDocument/2006/relationships/image" Target="../media/image10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113.png"/><Relationship Id="rId22" Type="http://schemas.openxmlformats.org/officeDocument/2006/relationships/hyperlink" Target="http://www.cssmi.qc.ca/" TargetMode="External"/><Relationship Id="rId23" Type="http://schemas.openxmlformats.org/officeDocument/2006/relationships/image" Target="../media/image114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jpg"/><Relationship Id="rId3" Type="http://schemas.openxmlformats.org/officeDocument/2006/relationships/image" Target="../media/image10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2.png"/><Relationship Id="rId20" Type="http://schemas.openxmlformats.org/officeDocument/2006/relationships/image" Target="../media/image72.png"/><Relationship Id="rId21" Type="http://schemas.openxmlformats.org/officeDocument/2006/relationships/image" Target="../media/image31.png"/><Relationship Id="rId22" Type="http://schemas.openxmlformats.org/officeDocument/2006/relationships/image" Target="../media/image32.png"/><Relationship Id="rId23" Type="http://schemas.openxmlformats.org/officeDocument/2006/relationships/image" Target="../media/image33.png"/><Relationship Id="rId24" Type="http://schemas.openxmlformats.org/officeDocument/2006/relationships/image" Target="../media/image125.png"/><Relationship Id="rId25" Type="http://schemas.openxmlformats.org/officeDocument/2006/relationships/image" Target="../media/image35.png"/><Relationship Id="rId26" Type="http://schemas.openxmlformats.org/officeDocument/2006/relationships/image" Target="../media/image36.png"/><Relationship Id="rId27" Type="http://schemas.openxmlformats.org/officeDocument/2006/relationships/image" Target="../media/image37.png"/><Relationship Id="rId28" Type="http://schemas.openxmlformats.org/officeDocument/2006/relationships/image" Target="../media/image38.png"/><Relationship Id="rId10" Type="http://schemas.openxmlformats.org/officeDocument/2006/relationships/image" Target="../media/image123.png"/><Relationship Id="rId11" Type="http://schemas.openxmlformats.org/officeDocument/2006/relationships/image" Target="../media/image124.png"/><Relationship Id="rId12" Type="http://schemas.openxmlformats.org/officeDocument/2006/relationships/image" Target="../media/image22.png"/><Relationship Id="rId13" Type="http://schemas.openxmlformats.org/officeDocument/2006/relationships/image" Target="../media/image23.png"/><Relationship Id="rId14" Type="http://schemas.openxmlformats.org/officeDocument/2006/relationships/image" Target="../media/image24.png"/><Relationship Id="rId15" Type="http://schemas.openxmlformats.org/officeDocument/2006/relationships/image" Target="../media/image25.png"/><Relationship Id="rId16" Type="http://schemas.openxmlformats.org/officeDocument/2006/relationships/image" Target="../media/image26.png"/><Relationship Id="rId17" Type="http://schemas.openxmlformats.org/officeDocument/2006/relationships/image" Target="../media/image27.png"/><Relationship Id="rId18" Type="http://schemas.openxmlformats.org/officeDocument/2006/relationships/image" Target="../media/image28.png"/><Relationship Id="rId19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jpg"/><Relationship Id="rId3" Type="http://schemas.openxmlformats.org/officeDocument/2006/relationships/image" Target="../media/image116.png"/><Relationship Id="rId4" Type="http://schemas.openxmlformats.org/officeDocument/2006/relationships/image" Target="../media/image117.jpg"/><Relationship Id="rId5" Type="http://schemas.openxmlformats.org/officeDocument/2006/relationships/image" Target="../media/image118.png"/><Relationship Id="rId6" Type="http://schemas.openxmlformats.org/officeDocument/2006/relationships/image" Target="../media/image119.jpg"/><Relationship Id="rId7" Type="http://schemas.openxmlformats.org/officeDocument/2006/relationships/image" Target="../media/image120.png"/><Relationship Id="rId8" Type="http://schemas.openxmlformats.org/officeDocument/2006/relationships/image" Target="../media/image121.jpg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20" Type="http://schemas.openxmlformats.org/officeDocument/2006/relationships/image" Target="../media/image36.png"/><Relationship Id="rId21" Type="http://schemas.openxmlformats.org/officeDocument/2006/relationships/image" Target="../media/image37.png"/><Relationship Id="rId22" Type="http://schemas.openxmlformats.org/officeDocument/2006/relationships/image" Target="../media/image38.png"/><Relationship Id="rId23" Type="http://schemas.openxmlformats.org/officeDocument/2006/relationships/image" Target="../media/image127.png"/><Relationship Id="rId24" Type="http://schemas.openxmlformats.org/officeDocument/2006/relationships/image" Target="../media/image128.jpg"/><Relationship Id="rId25" Type="http://schemas.openxmlformats.org/officeDocument/2006/relationships/image" Target="../media/image129.png"/><Relationship Id="rId26" Type="http://schemas.openxmlformats.org/officeDocument/2006/relationships/image" Target="../media/image130.jpg"/><Relationship Id="rId27" Type="http://schemas.openxmlformats.org/officeDocument/2006/relationships/image" Target="../media/image131.png"/><Relationship Id="rId28" Type="http://schemas.openxmlformats.org/officeDocument/2006/relationships/image" Target="../media/image132.jpg"/><Relationship Id="rId10" Type="http://schemas.openxmlformats.org/officeDocument/2006/relationships/image" Target="../media/image26.png"/><Relationship Id="rId11" Type="http://schemas.openxmlformats.org/officeDocument/2006/relationships/image" Target="../media/image27.png"/><Relationship Id="rId12" Type="http://schemas.openxmlformats.org/officeDocument/2006/relationships/image" Target="../media/image28.png"/><Relationship Id="rId13" Type="http://schemas.openxmlformats.org/officeDocument/2006/relationships/image" Target="../media/image29.png"/><Relationship Id="rId14" Type="http://schemas.openxmlformats.org/officeDocument/2006/relationships/image" Target="../media/image72.png"/><Relationship Id="rId15" Type="http://schemas.openxmlformats.org/officeDocument/2006/relationships/image" Target="../media/image31.png"/><Relationship Id="rId16" Type="http://schemas.openxmlformats.org/officeDocument/2006/relationships/image" Target="../media/image32.png"/><Relationship Id="rId17" Type="http://schemas.openxmlformats.org/officeDocument/2006/relationships/image" Target="../media/image33.png"/><Relationship Id="rId18" Type="http://schemas.openxmlformats.org/officeDocument/2006/relationships/image" Target="../media/image125.png"/><Relationship Id="rId19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jpg"/><Relationship Id="rId3" Type="http://schemas.openxmlformats.org/officeDocument/2006/relationships/image" Target="../media/image122.png"/><Relationship Id="rId4" Type="http://schemas.openxmlformats.org/officeDocument/2006/relationships/image" Target="../media/image123.png"/><Relationship Id="rId5" Type="http://schemas.openxmlformats.org/officeDocument/2006/relationships/image" Target="../media/image126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20" Type="http://schemas.openxmlformats.org/officeDocument/2006/relationships/image" Target="../media/image35.png"/><Relationship Id="rId21" Type="http://schemas.openxmlformats.org/officeDocument/2006/relationships/image" Target="../media/image36.png"/><Relationship Id="rId22" Type="http://schemas.openxmlformats.org/officeDocument/2006/relationships/image" Target="../media/image37.png"/><Relationship Id="rId23" Type="http://schemas.openxmlformats.org/officeDocument/2006/relationships/image" Target="../media/image38.png"/><Relationship Id="rId24" Type="http://schemas.openxmlformats.org/officeDocument/2006/relationships/image" Target="../media/image135.png"/><Relationship Id="rId25" Type="http://schemas.openxmlformats.org/officeDocument/2006/relationships/image" Target="../media/image136.jpg"/><Relationship Id="rId26" Type="http://schemas.openxmlformats.org/officeDocument/2006/relationships/image" Target="../media/image137.png"/><Relationship Id="rId27" Type="http://schemas.openxmlformats.org/officeDocument/2006/relationships/image" Target="../media/image138.jpg"/><Relationship Id="rId10" Type="http://schemas.openxmlformats.org/officeDocument/2006/relationships/image" Target="../media/image24.png"/><Relationship Id="rId11" Type="http://schemas.openxmlformats.org/officeDocument/2006/relationships/image" Target="../media/image25.png"/><Relationship Id="rId12" Type="http://schemas.openxmlformats.org/officeDocument/2006/relationships/image" Target="../media/image26.png"/><Relationship Id="rId13" Type="http://schemas.openxmlformats.org/officeDocument/2006/relationships/image" Target="../media/image27.png"/><Relationship Id="rId14" Type="http://schemas.openxmlformats.org/officeDocument/2006/relationships/image" Target="../media/image28.png"/><Relationship Id="rId15" Type="http://schemas.openxmlformats.org/officeDocument/2006/relationships/image" Target="../media/image29.png"/><Relationship Id="rId16" Type="http://schemas.openxmlformats.org/officeDocument/2006/relationships/image" Target="../media/image72.png"/><Relationship Id="rId17" Type="http://schemas.openxmlformats.org/officeDocument/2006/relationships/image" Target="../media/image31.png"/><Relationship Id="rId18" Type="http://schemas.openxmlformats.org/officeDocument/2006/relationships/image" Target="../media/image32.png"/><Relationship Id="rId19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jpg"/><Relationship Id="rId3" Type="http://schemas.openxmlformats.org/officeDocument/2006/relationships/image" Target="../media/image133.png"/><Relationship Id="rId4" Type="http://schemas.openxmlformats.org/officeDocument/2006/relationships/image" Target="../media/image134.jpg"/><Relationship Id="rId5" Type="http://schemas.openxmlformats.org/officeDocument/2006/relationships/image" Target="../media/image122.png"/><Relationship Id="rId6" Type="http://schemas.openxmlformats.org/officeDocument/2006/relationships/image" Target="../media/image123.png"/><Relationship Id="rId7" Type="http://schemas.openxmlformats.org/officeDocument/2006/relationships/image" Target="../media/image126.png"/><Relationship Id="rId8" Type="http://schemas.openxmlformats.org/officeDocument/2006/relationships/image" Target="../media/image22.png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20" Type="http://schemas.openxmlformats.org/officeDocument/2006/relationships/image" Target="../media/image35.png"/><Relationship Id="rId21" Type="http://schemas.openxmlformats.org/officeDocument/2006/relationships/image" Target="../media/image36.png"/><Relationship Id="rId22" Type="http://schemas.openxmlformats.org/officeDocument/2006/relationships/image" Target="../media/image37.png"/><Relationship Id="rId23" Type="http://schemas.openxmlformats.org/officeDocument/2006/relationships/image" Target="../media/image38.png"/><Relationship Id="rId24" Type="http://schemas.openxmlformats.org/officeDocument/2006/relationships/image" Target="../media/image141.png"/><Relationship Id="rId25" Type="http://schemas.openxmlformats.org/officeDocument/2006/relationships/image" Target="../media/image142.jpg"/><Relationship Id="rId10" Type="http://schemas.openxmlformats.org/officeDocument/2006/relationships/image" Target="../media/image24.png"/><Relationship Id="rId11" Type="http://schemas.openxmlformats.org/officeDocument/2006/relationships/image" Target="../media/image25.png"/><Relationship Id="rId12" Type="http://schemas.openxmlformats.org/officeDocument/2006/relationships/image" Target="../media/image26.png"/><Relationship Id="rId13" Type="http://schemas.openxmlformats.org/officeDocument/2006/relationships/image" Target="../media/image27.png"/><Relationship Id="rId14" Type="http://schemas.openxmlformats.org/officeDocument/2006/relationships/image" Target="../media/image28.png"/><Relationship Id="rId15" Type="http://schemas.openxmlformats.org/officeDocument/2006/relationships/image" Target="../media/image29.png"/><Relationship Id="rId16" Type="http://schemas.openxmlformats.org/officeDocument/2006/relationships/image" Target="../media/image72.png"/><Relationship Id="rId17" Type="http://schemas.openxmlformats.org/officeDocument/2006/relationships/image" Target="../media/image31.png"/><Relationship Id="rId18" Type="http://schemas.openxmlformats.org/officeDocument/2006/relationships/image" Target="../media/image32.png"/><Relationship Id="rId19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jpg"/><Relationship Id="rId3" Type="http://schemas.openxmlformats.org/officeDocument/2006/relationships/image" Target="../media/image139.png"/><Relationship Id="rId4" Type="http://schemas.openxmlformats.org/officeDocument/2006/relationships/image" Target="../media/image140.jpg"/><Relationship Id="rId5" Type="http://schemas.openxmlformats.org/officeDocument/2006/relationships/image" Target="../media/image122.png"/><Relationship Id="rId6" Type="http://schemas.openxmlformats.org/officeDocument/2006/relationships/image" Target="../media/image123.png"/><Relationship Id="rId7" Type="http://schemas.openxmlformats.org/officeDocument/2006/relationships/image" Target="../media/image126.png"/><Relationship Id="rId8" Type="http://schemas.openxmlformats.org/officeDocument/2006/relationships/image" Target="../media/image22.png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20" Type="http://schemas.openxmlformats.org/officeDocument/2006/relationships/image" Target="../media/image37.png"/><Relationship Id="rId21" Type="http://schemas.openxmlformats.org/officeDocument/2006/relationships/image" Target="../media/image38.png"/><Relationship Id="rId22" Type="http://schemas.openxmlformats.org/officeDocument/2006/relationships/image" Target="../media/image145.jpg"/><Relationship Id="rId10" Type="http://schemas.openxmlformats.org/officeDocument/2006/relationships/image" Target="../media/image26.png"/><Relationship Id="rId11" Type="http://schemas.openxmlformats.org/officeDocument/2006/relationships/image" Target="../media/image27.png"/><Relationship Id="rId12" Type="http://schemas.openxmlformats.org/officeDocument/2006/relationships/image" Target="../media/image28.png"/><Relationship Id="rId13" Type="http://schemas.openxmlformats.org/officeDocument/2006/relationships/image" Target="../media/image29.png"/><Relationship Id="rId14" Type="http://schemas.openxmlformats.org/officeDocument/2006/relationships/image" Target="../media/image72.png"/><Relationship Id="rId15" Type="http://schemas.openxmlformats.org/officeDocument/2006/relationships/image" Target="../media/image31.png"/><Relationship Id="rId16" Type="http://schemas.openxmlformats.org/officeDocument/2006/relationships/image" Target="../media/image32.png"/><Relationship Id="rId17" Type="http://schemas.openxmlformats.org/officeDocument/2006/relationships/image" Target="../media/image73.png"/><Relationship Id="rId18" Type="http://schemas.openxmlformats.org/officeDocument/2006/relationships/image" Target="../media/image35.png"/><Relationship Id="rId19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jpg"/><Relationship Id="rId3" Type="http://schemas.openxmlformats.org/officeDocument/2006/relationships/image" Target="../media/image122.png"/><Relationship Id="rId4" Type="http://schemas.openxmlformats.org/officeDocument/2006/relationships/image" Target="../media/image143.png"/><Relationship Id="rId5" Type="http://schemas.openxmlformats.org/officeDocument/2006/relationships/image" Target="../media/image144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20" Type="http://schemas.openxmlformats.org/officeDocument/2006/relationships/image" Target="../media/image38.png"/><Relationship Id="rId21" Type="http://schemas.openxmlformats.org/officeDocument/2006/relationships/image" Target="../media/image146.jpg"/><Relationship Id="rId10" Type="http://schemas.openxmlformats.org/officeDocument/2006/relationships/image" Target="../media/image27.png"/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3" Type="http://schemas.openxmlformats.org/officeDocument/2006/relationships/image" Target="../media/image72.png"/><Relationship Id="rId14" Type="http://schemas.openxmlformats.org/officeDocument/2006/relationships/image" Target="../media/image31.png"/><Relationship Id="rId15" Type="http://schemas.openxmlformats.org/officeDocument/2006/relationships/image" Target="../media/image32.png"/><Relationship Id="rId16" Type="http://schemas.openxmlformats.org/officeDocument/2006/relationships/image" Target="../media/image73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5.jpg"/><Relationship Id="rId3" Type="http://schemas.openxmlformats.org/officeDocument/2006/relationships/image" Target="../media/image122.png"/><Relationship Id="rId4" Type="http://schemas.openxmlformats.org/officeDocument/2006/relationships/image" Target="../media/image126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/Relationships>
</file>

<file path=ppt/slides/_rels/slide4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20" Type="http://schemas.openxmlformats.org/officeDocument/2006/relationships/image" Target="../media/image37.png"/><Relationship Id="rId21" Type="http://schemas.openxmlformats.org/officeDocument/2006/relationships/image" Target="../media/image38.png"/><Relationship Id="rId10" Type="http://schemas.openxmlformats.org/officeDocument/2006/relationships/image" Target="../media/image26.png"/><Relationship Id="rId11" Type="http://schemas.openxmlformats.org/officeDocument/2006/relationships/image" Target="../media/image27.png"/><Relationship Id="rId12" Type="http://schemas.openxmlformats.org/officeDocument/2006/relationships/image" Target="../media/image28.png"/><Relationship Id="rId13" Type="http://schemas.openxmlformats.org/officeDocument/2006/relationships/image" Target="../media/image29.png"/><Relationship Id="rId14" Type="http://schemas.openxmlformats.org/officeDocument/2006/relationships/image" Target="../media/image72.png"/><Relationship Id="rId15" Type="http://schemas.openxmlformats.org/officeDocument/2006/relationships/image" Target="../media/image150.png"/><Relationship Id="rId16" Type="http://schemas.openxmlformats.org/officeDocument/2006/relationships/image" Target="../media/image32.png"/><Relationship Id="rId17" Type="http://schemas.openxmlformats.org/officeDocument/2006/relationships/image" Target="../media/image31.png"/><Relationship Id="rId18" Type="http://schemas.openxmlformats.org/officeDocument/2006/relationships/image" Target="../media/image35.png"/><Relationship Id="rId19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7.jpg"/><Relationship Id="rId3" Type="http://schemas.openxmlformats.org/officeDocument/2006/relationships/image" Target="../media/image148.png"/><Relationship Id="rId4" Type="http://schemas.openxmlformats.org/officeDocument/2006/relationships/image" Target="../media/image39.png"/><Relationship Id="rId5" Type="http://schemas.openxmlformats.org/officeDocument/2006/relationships/image" Target="../media/image149.jp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47.png"/><Relationship Id="rId22" Type="http://schemas.openxmlformats.org/officeDocument/2006/relationships/image" Target="../media/image48.png"/><Relationship Id="rId23" Type="http://schemas.openxmlformats.org/officeDocument/2006/relationships/image" Target="../media/image49.png"/><Relationship Id="rId24" Type="http://schemas.openxmlformats.org/officeDocument/2006/relationships/image" Target="../media/image50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5.jpg"/><Relationship Id="rId3" Type="http://schemas.openxmlformats.org/officeDocument/2006/relationships/image" Target="../media/image46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50.xml.rels><?xml version="1.0" encoding="UTF-8" standalone="yes"?>
<Relationships xmlns="http://schemas.openxmlformats.org/package/2006/relationships"><Relationship Id="rId20" Type="http://schemas.openxmlformats.org/officeDocument/2006/relationships/image" Target="../media/image169.png"/><Relationship Id="rId21" Type="http://schemas.openxmlformats.org/officeDocument/2006/relationships/image" Target="../media/image170.png"/><Relationship Id="rId22" Type="http://schemas.openxmlformats.org/officeDocument/2006/relationships/image" Target="../media/image171.png"/><Relationship Id="rId23" Type="http://schemas.openxmlformats.org/officeDocument/2006/relationships/image" Target="../media/image172.png"/><Relationship Id="rId24" Type="http://schemas.openxmlformats.org/officeDocument/2006/relationships/image" Target="../media/image173.png"/><Relationship Id="rId25" Type="http://schemas.openxmlformats.org/officeDocument/2006/relationships/image" Target="../media/image174.png"/><Relationship Id="rId26" Type="http://schemas.openxmlformats.org/officeDocument/2006/relationships/image" Target="../media/image175.png"/><Relationship Id="rId27" Type="http://schemas.openxmlformats.org/officeDocument/2006/relationships/image" Target="../media/image176.png"/><Relationship Id="rId28" Type="http://schemas.openxmlformats.org/officeDocument/2006/relationships/image" Target="../media/image177.png"/><Relationship Id="rId29" Type="http://schemas.openxmlformats.org/officeDocument/2006/relationships/image" Target="../media/image17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1.jpg"/><Relationship Id="rId3" Type="http://schemas.openxmlformats.org/officeDocument/2006/relationships/image" Target="../media/image152.png"/><Relationship Id="rId4" Type="http://schemas.openxmlformats.org/officeDocument/2006/relationships/image" Target="../media/image153.png"/><Relationship Id="rId5" Type="http://schemas.openxmlformats.org/officeDocument/2006/relationships/image" Target="../media/image154.png"/><Relationship Id="rId30" Type="http://schemas.openxmlformats.org/officeDocument/2006/relationships/image" Target="../media/image179.png"/><Relationship Id="rId31" Type="http://schemas.openxmlformats.org/officeDocument/2006/relationships/image" Target="../media/image180.png"/><Relationship Id="rId32" Type="http://schemas.openxmlformats.org/officeDocument/2006/relationships/image" Target="../media/image181.png"/><Relationship Id="rId9" Type="http://schemas.openxmlformats.org/officeDocument/2006/relationships/image" Target="../media/image158.png"/><Relationship Id="rId6" Type="http://schemas.openxmlformats.org/officeDocument/2006/relationships/image" Target="../media/image155.png"/><Relationship Id="rId7" Type="http://schemas.openxmlformats.org/officeDocument/2006/relationships/image" Target="../media/image156.png"/><Relationship Id="rId8" Type="http://schemas.openxmlformats.org/officeDocument/2006/relationships/image" Target="../media/image157.png"/><Relationship Id="rId33" Type="http://schemas.openxmlformats.org/officeDocument/2006/relationships/image" Target="../media/image182.png"/><Relationship Id="rId34" Type="http://schemas.openxmlformats.org/officeDocument/2006/relationships/image" Target="../media/image183.png"/><Relationship Id="rId35" Type="http://schemas.openxmlformats.org/officeDocument/2006/relationships/image" Target="../media/image184.png"/><Relationship Id="rId36" Type="http://schemas.openxmlformats.org/officeDocument/2006/relationships/image" Target="../media/image185.png"/><Relationship Id="rId10" Type="http://schemas.openxmlformats.org/officeDocument/2006/relationships/image" Target="../media/image159.png"/><Relationship Id="rId11" Type="http://schemas.openxmlformats.org/officeDocument/2006/relationships/image" Target="../media/image160.png"/><Relationship Id="rId12" Type="http://schemas.openxmlformats.org/officeDocument/2006/relationships/image" Target="../media/image161.png"/><Relationship Id="rId13" Type="http://schemas.openxmlformats.org/officeDocument/2006/relationships/image" Target="../media/image162.png"/><Relationship Id="rId14" Type="http://schemas.openxmlformats.org/officeDocument/2006/relationships/image" Target="../media/image163.png"/><Relationship Id="rId15" Type="http://schemas.openxmlformats.org/officeDocument/2006/relationships/image" Target="../media/image164.png"/><Relationship Id="rId16" Type="http://schemas.openxmlformats.org/officeDocument/2006/relationships/image" Target="../media/image165.png"/><Relationship Id="rId17" Type="http://schemas.openxmlformats.org/officeDocument/2006/relationships/image" Target="../media/image166.png"/><Relationship Id="rId18" Type="http://schemas.openxmlformats.org/officeDocument/2006/relationships/image" Target="../media/image167.png"/><Relationship Id="rId19" Type="http://schemas.openxmlformats.org/officeDocument/2006/relationships/image" Target="../media/image168.png"/><Relationship Id="rId37" Type="http://schemas.openxmlformats.org/officeDocument/2006/relationships/image" Target="../media/image186.png"/><Relationship Id="rId38" Type="http://schemas.openxmlformats.org/officeDocument/2006/relationships/image" Target="../media/image187.png"/><Relationship Id="rId39" Type="http://schemas.openxmlformats.org/officeDocument/2006/relationships/image" Target="../media/image188.png"/><Relationship Id="rId40" Type="http://schemas.openxmlformats.org/officeDocument/2006/relationships/image" Target="../media/image189.png"/><Relationship Id="rId41" Type="http://schemas.openxmlformats.org/officeDocument/2006/relationships/image" Target="../media/image190.png"/><Relationship Id="rId42" Type="http://schemas.openxmlformats.org/officeDocument/2006/relationships/image" Target="../media/image191.png"/></Relationships>
</file>

<file path=ppt/slides/_rels/slide6.xml.rels><?xml version="1.0" encoding="UTF-8" standalone="yes"?>
<Relationships xmlns="http://schemas.openxmlformats.org/package/2006/relationships"><Relationship Id="rId20" Type="http://schemas.openxmlformats.org/officeDocument/2006/relationships/image" Target="../media/image38.png"/><Relationship Id="rId21" Type="http://schemas.openxmlformats.org/officeDocument/2006/relationships/image" Target="../media/image51.png"/><Relationship Id="rId22" Type="http://schemas.openxmlformats.org/officeDocument/2006/relationships/image" Target="../media/image52.png"/><Relationship Id="rId23" Type="http://schemas.openxmlformats.org/officeDocument/2006/relationships/image" Target="../media/image53.png"/><Relationship Id="rId24" Type="http://schemas.openxmlformats.org/officeDocument/2006/relationships/image" Target="../media/image54.png"/><Relationship Id="rId25" Type="http://schemas.openxmlformats.org/officeDocument/2006/relationships/image" Target="../media/image55.png"/><Relationship Id="rId26" Type="http://schemas.openxmlformats.org/officeDocument/2006/relationships/image" Target="../media/image56.png"/><Relationship Id="rId27" Type="http://schemas.openxmlformats.org/officeDocument/2006/relationships/image" Target="../media/image57.png"/><Relationship Id="rId28" Type="http://schemas.openxmlformats.org/officeDocument/2006/relationships/image" Target="../media/image58.png"/><Relationship Id="rId29" Type="http://schemas.openxmlformats.org/officeDocument/2006/relationships/image" Target="../media/image59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5.jpg"/><Relationship Id="rId3" Type="http://schemas.openxmlformats.org/officeDocument/2006/relationships/image" Target="../media/image46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30" Type="http://schemas.openxmlformats.org/officeDocument/2006/relationships/image" Target="../media/image60.png"/><Relationship Id="rId31" Type="http://schemas.openxmlformats.org/officeDocument/2006/relationships/image" Target="../media/image61.png"/><Relationship Id="rId32" Type="http://schemas.openxmlformats.org/officeDocument/2006/relationships/image" Target="../media/image62.png"/><Relationship Id="rId9" Type="http://schemas.openxmlformats.org/officeDocument/2006/relationships/image" Target="../media/image27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33" Type="http://schemas.openxmlformats.org/officeDocument/2006/relationships/image" Target="../media/image63.png"/><Relationship Id="rId34" Type="http://schemas.openxmlformats.org/officeDocument/2006/relationships/image" Target="../media/image64.png"/><Relationship Id="rId35" Type="http://schemas.openxmlformats.org/officeDocument/2006/relationships/image" Target="../media/image65.png"/><Relationship Id="rId36" Type="http://schemas.openxmlformats.org/officeDocument/2006/relationships/image" Target="../media/image66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20" Type="http://schemas.openxmlformats.org/officeDocument/2006/relationships/image" Target="../media/image38.png"/><Relationship Id="rId21" Type="http://schemas.openxmlformats.org/officeDocument/2006/relationships/image" Target="../media/image51.png"/><Relationship Id="rId22" Type="http://schemas.openxmlformats.org/officeDocument/2006/relationships/image" Target="../media/image52.png"/><Relationship Id="rId23" Type="http://schemas.openxmlformats.org/officeDocument/2006/relationships/image" Target="../media/image53.png"/><Relationship Id="rId24" Type="http://schemas.openxmlformats.org/officeDocument/2006/relationships/image" Target="../media/image54.png"/><Relationship Id="rId25" Type="http://schemas.openxmlformats.org/officeDocument/2006/relationships/image" Target="../media/image55.png"/><Relationship Id="rId26" Type="http://schemas.openxmlformats.org/officeDocument/2006/relationships/image" Target="../media/image56.png"/><Relationship Id="rId27" Type="http://schemas.openxmlformats.org/officeDocument/2006/relationships/image" Target="../media/image57.png"/><Relationship Id="rId28" Type="http://schemas.openxmlformats.org/officeDocument/2006/relationships/image" Target="../media/image58.png"/><Relationship Id="rId29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g"/><Relationship Id="rId3" Type="http://schemas.openxmlformats.org/officeDocument/2006/relationships/image" Target="../media/image46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30" Type="http://schemas.openxmlformats.org/officeDocument/2006/relationships/image" Target="../media/image60.png"/><Relationship Id="rId31" Type="http://schemas.openxmlformats.org/officeDocument/2006/relationships/image" Target="../media/image61.png"/><Relationship Id="rId32" Type="http://schemas.openxmlformats.org/officeDocument/2006/relationships/image" Target="../media/image62.png"/><Relationship Id="rId9" Type="http://schemas.openxmlformats.org/officeDocument/2006/relationships/image" Target="../media/image27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33" Type="http://schemas.openxmlformats.org/officeDocument/2006/relationships/image" Target="../media/image63.png"/><Relationship Id="rId34" Type="http://schemas.openxmlformats.org/officeDocument/2006/relationships/image" Target="../media/image64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51.png"/><Relationship Id="rId22" Type="http://schemas.openxmlformats.org/officeDocument/2006/relationships/image" Target="../media/image67.png"/><Relationship Id="rId23" Type="http://schemas.openxmlformats.org/officeDocument/2006/relationships/image" Target="../media/image68.png"/><Relationship Id="rId24" Type="http://schemas.openxmlformats.org/officeDocument/2006/relationships/hyperlink" Target="http://www.cssmi.qc.ca/" TargetMode="External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g"/><Relationship Id="rId3" Type="http://schemas.openxmlformats.org/officeDocument/2006/relationships/image" Target="../media/image46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png"/><Relationship Id="rId20" Type="http://schemas.openxmlformats.org/officeDocument/2006/relationships/image" Target="../media/image38.png"/><Relationship Id="rId21" Type="http://schemas.openxmlformats.org/officeDocument/2006/relationships/image" Target="../media/image51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2" Type="http://schemas.openxmlformats.org/officeDocument/2006/relationships/image" Target="../media/image30.png"/><Relationship Id="rId13" Type="http://schemas.openxmlformats.org/officeDocument/2006/relationships/image" Target="../media/image31.png"/><Relationship Id="rId14" Type="http://schemas.openxmlformats.org/officeDocument/2006/relationships/image" Target="../media/image32.png"/><Relationship Id="rId15" Type="http://schemas.openxmlformats.org/officeDocument/2006/relationships/image" Target="../media/image33.png"/><Relationship Id="rId16" Type="http://schemas.openxmlformats.org/officeDocument/2006/relationships/image" Target="../media/image34.png"/><Relationship Id="rId17" Type="http://schemas.openxmlformats.org/officeDocument/2006/relationships/image" Target="../media/image35.png"/><Relationship Id="rId18" Type="http://schemas.openxmlformats.org/officeDocument/2006/relationships/image" Target="../media/image36.png"/><Relationship Id="rId19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jpg"/><Relationship Id="rId3" Type="http://schemas.openxmlformats.org/officeDocument/2006/relationships/image" Target="../media/image46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255891" y="186563"/>
            <a:ext cx="1651000" cy="298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u="sng" spc="-15" dirty="0">
                <a:latin typeface="Calibri"/>
                <a:cs typeface="Calibri"/>
                <a:hlinkClick r:id="rId2"/>
              </a:rPr>
              <a:t>www.cssmi.qc.ca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123176" y="124968"/>
            <a:ext cx="1933955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8560307" y="6355079"/>
            <a:ext cx="344424" cy="38404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604504" y="6380988"/>
            <a:ext cx="254635" cy="281940"/>
          </a:xfrm>
          <a:custGeom>
            <a:avLst/>
            <a:gdLst/>
            <a:ahLst/>
            <a:cxnLst/>
            <a:rect l="l" t="t" r="r" b="b"/>
            <a:pathLst>
              <a:path w="254634" h="281940">
                <a:moveTo>
                  <a:pt x="127253" y="0"/>
                </a:moveTo>
                <a:lnTo>
                  <a:pt x="127253" y="70485"/>
                </a:lnTo>
                <a:lnTo>
                  <a:pt x="0" y="70485"/>
                </a:lnTo>
                <a:lnTo>
                  <a:pt x="0" y="211455"/>
                </a:lnTo>
                <a:lnTo>
                  <a:pt x="127253" y="211455"/>
                </a:lnTo>
                <a:lnTo>
                  <a:pt x="127253" y="281940"/>
                </a:lnTo>
                <a:lnTo>
                  <a:pt x="254507" y="140970"/>
                </a:lnTo>
                <a:lnTo>
                  <a:pt x="127253" y="0"/>
                </a:lnTo>
                <a:close/>
              </a:path>
            </a:pathLst>
          </a:custGeom>
          <a:solidFill>
            <a:srgbClr val="D2FF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604504" y="6380988"/>
            <a:ext cx="254635" cy="281940"/>
          </a:xfrm>
          <a:custGeom>
            <a:avLst/>
            <a:gdLst/>
            <a:ahLst/>
            <a:cxnLst/>
            <a:rect l="l" t="t" r="r" b="b"/>
            <a:pathLst>
              <a:path w="254634" h="281940">
                <a:moveTo>
                  <a:pt x="0" y="70485"/>
                </a:moveTo>
                <a:lnTo>
                  <a:pt x="127253" y="70485"/>
                </a:lnTo>
                <a:lnTo>
                  <a:pt x="127253" y="0"/>
                </a:lnTo>
                <a:lnTo>
                  <a:pt x="254507" y="140970"/>
                </a:lnTo>
                <a:lnTo>
                  <a:pt x="127253" y="281940"/>
                </a:lnTo>
                <a:lnTo>
                  <a:pt x="127253" y="211455"/>
                </a:lnTo>
                <a:lnTo>
                  <a:pt x="0" y="211455"/>
                </a:lnTo>
                <a:lnTo>
                  <a:pt x="0" y="70485"/>
                </a:lnTo>
                <a:close/>
              </a:path>
            </a:pathLst>
          </a:custGeom>
          <a:ln w="9143">
            <a:solidFill>
              <a:srgbClr val="97B8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79575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44196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59"/>
                </a:lnTo>
                <a:lnTo>
                  <a:pt x="8351519" y="0"/>
                </a:lnTo>
                <a:close/>
              </a:path>
            </a:pathLst>
          </a:custGeom>
          <a:solidFill>
            <a:srgbClr val="0A28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295388" y="118871"/>
            <a:ext cx="1848611" cy="90220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577697" y="235584"/>
            <a:ext cx="5031740" cy="659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5"/>
              </a:lnSpc>
            </a:pPr>
            <a:r>
              <a:rPr spc="-5" dirty="0"/>
              <a:t>INSTANCES</a:t>
            </a:r>
            <a:r>
              <a:rPr spc="-20" dirty="0"/>
              <a:t> </a:t>
            </a:r>
            <a:r>
              <a:rPr spc="-5" dirty="0"/>
              <a:t>POLITIQUES</a:t>
            </a:r>
          </a:p>
          <a:p>
            <a:pPr marL="927100">
              <a:lnSpc>
                <a:spcPts val="2315"/>
              </a:lnSpc>
            </a:pPr>
            <a:r>
              <a:rPr sz="2000" dirty="0"/>
              <a:t>Le comité consultatif de</a:t>
            </a:r>
            <a:r>
              <a:rPr sz="2000" spc="-130" dirty="0"/>
              <a:t> </a:t>
            </a:r>
            <a:r>
              <a:rPr sz="2000" dirty="0"/>
              <a:t>transport</a:t>
            </a:r>
            <a:endParaRPr sz="2000"/>
          </a:p>
        </p:txBody>
      </p:sp>
      <p:sp>
        <p:nvSpPr>
          <p:cNvPr id="30" name="object 30"/>
          <p:cNvSpPr/>
          <p:nvPr/>
        </p:nvSpPr>
        <p:spPr>
          <a:xfrm>
            <a:off x="2721864" y="406908"/>
            <a:ext cx="6422136" cy="6451088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7666735" y="186181"/>
            <a:ext cx="1343660" cy="712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645" algn="ct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INSTANCES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POLITIQUES</a:t>
            </a:r>
            <a:endParaRPr sz="800">
              <a:latin typeface="Arial"/>
              <a:cs typeface="Arial"/>
            </a:endParaRPr>
          </a:p>
          <a:p>
            <a:pPr marL="203200" algn="ctr">
              <a:lnSpc>
                <a:spcPct val="100000"/>
              </a:lnSpc>
              <a:spcBef>
                <a:spcPts val="15"/>
              </a:spcBef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Conseil des</a:t>
            </a:r>
            <a:r>
              <a:rPr sz="700" b="1" spc="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commissaires</a:t>
            </a:r>
            <a:endParaRPr sz="700">
              <a:latin typeface="Arial"/>
              <a:cs typeface="Arial"/>
            </a:endParaRPr>
          </a:p>
          <a:p>
            <a:pPr marL="12700" marR="5080" indent="658495">
              <a:lnSpc>
                <a:spcPct val="110000"/>
              </a:lnSpc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</a:t>
            </a:r>
            <a:r>
              <a:rPr sz="7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exécutif 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consultatif de</a:t>
            </a:r>
            <a:r>
              <a:rPr sz="700" b="1" spc="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transport</a:t>
            </a:r>
            <a:endParaRPr sz="700">
              <a:latin typeface="Arial"/>
              <a:cs typeface="Arial"/>
            </a:endParaRPr>
          </a:p>
          <a:p>
            <a:pPr marL="829310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CCSEHD</a:t>
            </a:r>
            <a:r>
              <a:rPr sz="700" b="1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700">
              <a:latin typeface="Arial"/>
              <a:cs typeface="Arial"/>
            </a:endParaRPr>
          </a:p>
          <a:p>
            <a:pPr marL="556895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7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parents</a:t>
            </a:r>
            <a:endParaRPr sz="700">
              <a:latin typeface="Arial"/>
              <a:cs typeface="Arial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1466469" y="1838452"/>
            <a:ext cx="7136765" cy="2559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Tout </a:t>
            </a:r>
            <a:r>
              <a:rPr sz="800" dirty="0">
                <a:latin typeface="Arial"/>
                <a:cs typeface="Arial"/>
              </a:rPr>
              <a:t>au long de l’année, de par son mandat, le comité </a:t>
            </a:r>
            <a:r>
              <a:rPr sz="800" spc="-5" dirty="0">
                <a:latin typeface="Arial"/>
                <a:cs typeface="Arial"/>
              </a:rPr>
              <a:t>consultatif de transport </a:t>
            </a:r>
            <a:r>
              <a:rPr sz="800" dirty="0">
                <a:latin typeface="Arial"/>
                <a:cs typeface="Arial"/>
              </a:rPr>
              <a:t>a </a:t>
            </a:r>
            <a:r>
              <a:rPr sz="800" spc="-5" dirty="0">
                <a:latin typeface="Arial"/>
                <a:cs typeface="Arial"/>
              </a:rPr>
              <a:t>pris part au processus de </a:t>
            </a:r>
            <a:r>
              <a:rPr sz="800" dirty="0">
                <a:latin typeface="Arial"/>
                <a:cs typeface="Arial"/>
              </a:rPr>
              <a:t>consultation de la </a:t>
            </a:r>
            <a:r>
              <a:rPr sz="800" spc="-5" dirty="0">
                <a:latin typeface="Arial"/>
                <a:cs typeface="Arial"/>
              </a:rPr>
              <a:t>CSSMI et </a:t>
            </a:r>
            <a:r>
              <a:rPr sz="800" dirty="0">
                <a:latin typeface="Arial"/>
                <a:cs typeface="Arial"/>
              </a:rPr>
              <a:t>a formulé </a:t>
            </a:r>
            <a:r>
              <a:rPr sz="800" spc="-5" dirty="0">
                <a:latin typeface="Arial"/>
                <a:cs typeface="Arial"/>
              </a:rPr>
              <a:t>des avis </a:t>
            </a:r>
            <a:r>
              <a:rPr sz="800" dirty="0">
                <a:latin typeface="Arial"/>
                <a:cs typeface="Arial"/>
              </a:rPr>
              <a:t>sur  </a:t>
            </a:r>
            <a:r>
              <a:rPr sz="800" spc="-5" dirty="0">
                <a:latin typeface="Arial"/>
                <a:cs typeface="Arial"/>
              </a:rPr>
              <a:t>différents dossiers en </a:t>
            </a:r>
            <a:r>
              <a:rPr sz="800" dirty="0">
                <a:latin typeface="Arial"/>
                <a:cs typeface="Arial"/>
              </a:rPr>
              <a:t>matière </a:t>
            </a:r>
            <a:r>
              <a:rPr sz="800" spc="-5" dirty="0">
                <a:latin typeface="Arial"/>
                <a:cs typeface="Arial"/>
              </a:rPr>
              <a:t>de transport, </a:t>
            </a:r>
            <a:r>
              <a:rPr sz="800" dirty="0">
                <a:latin typeface="Arial"/>
                <a:cs typeface="Arial"/>
              </a:rPr>
              <a:t>notamment</a:t>
            </a:r>
            <a:r>
              <a:rPr sz="800" spc="9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:</a:t>
            </a:r>
            <a:endParaRPr sz="8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923669" y="2204211"/>
            <a:ext cx="5064125" cy="11093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indent="-172085">
              <a:lnSpc>
                <a:spcPct val="100000"/>
              </a:lnSpc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L’analyse des données </a:t>
            </a:r>
            <a:r>
              <a:rPr sz="800" dirty="0">
                <a:latin typeface="Arial"/>
                <a:cs typeface="Arial"/>
              </a:rPr>
              <a:t>statistiques </a:t>
            </a:r>
            <a:r>
              <a:rPr sz="800" spc="-5" dirty="0">
                <a:latin typeface="Arial"/>
                <a:cs typeface="Arial"/>
              </a:rPr>
              <a:t>au regard de </a:t>
            </a:r>
            <a:r>
              <a:rPr sz="800" dirty="0">
                <a:latin typeface="Arial"/>
                <a:cs typeface="Arial"/>
              </a:rPr>
              <a:t>l’ensemble </a:t>
            </a:r>
            <a:r>
              <a:rPr sz="800" spc="-5" dirty="0">
                <a:latin typeface="Arial"/>
                <a:cs typeface="Arial"/>
              </a:rPr>
              <a:t>du</a:t>
            </a:r>
            <a:r>
              <a:rPr sz="800" spc="20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transport;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L’attestation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conformité </a:t>
            </a:r>
            <a:r>
              <a:rPr sz="800" spc="-5" dirty="0">
                <a:latin typeface="Arial"/>
                <a:cs typeface="Arial"/>
              </a:rPr>
              <a:t>des</a:t>
            </a:r>
            <a:r>
              <a:rPr sz="80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conducteurs;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Le bilan 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rentrée</a:t>
            </a:r>
            <a:r>
              <a:rPr sz="800" spc="1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scolaire;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Le bilan de </a:t>
            </a:r>
            <a:r>
              <a:rPr sz="800" dirty="0">
                <a:latin typeface="Arial"/>
                <a:cs typeface="Arial"/>
              </a:rPr>
              <a:t>l’an 1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la</a:t>
            </a:r>
            <a:r>
              <a:rPr sz="800" spc="1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tarification;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L’état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la flotte </a:t>
            </a:r>
            <a:r>
              <a:rPr sz="800" spc="-5" dirty="0">
                <a:latin typeface="Arial"/>
                <a:cs typeface="Arial"/>
              </a:rPr>
              <a:t>de</a:t>
            </a:r>
            <a:r>
              <a:rPr sz="800" spc="-4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véhicules;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L’évaluation de l’inventaire des zones </a:t>
            </a:r>
            <a:r>
              <a:rPr sz="800" dirty="0">
                <a:latin typeface="Arial"/>
                <a:cs typeface="Arial"/>
              </a:rPr>
              <a:t>à </a:t>
            </a:r>
            <a:r>
              <a:rPr sz="800" spc="-5" dirty="0">
                <a:latin typeface="Arial"/>
                <a:cs typeface="Arial"/>
              </a:rPr>
              <a:t>potentiel de </a:t>
            </a:r>
            <a:r>
              <a:rPr sz="800" dirty="0">
                <a:latin typeface="Arial"/>
                <a:cs typeface="Arial"/>
              </a:rPr>
              <a:t>risque </a:t>
            </a:r>
            <a:r>
              <a:rPr sz="800" spc="-5" dirty="0">
                <a:latin typeface="Arial"/>
                <a:cs typeface="Arial"/>
              </a:rPr>
              <a:t>du territoire et </a:t>
            </a:r>
            <a:r>
              <a:rPr sz="800" dirty="0">
                <a:latin typeface="Arial"/>
                <a:cs typeface="Arial"/>
              </a:rPr>
              <a:t>la recommandation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ces </a:t>
            </a:r>
            <a:r>
              <a:rPr sz="800" spc="14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zones;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La </a:t>
            </a:r>
            <a:r>
              <a:rPr sz="800" dirty="0">
                <a:latin typeface="Arial"/>
                <a:cs typeface="Arial"/>
              </a:rPr>
              <a:t>gestion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la discipline à </a:t>
            </a:r>
            <a:r>
              <a:rPr sz="800" spc="-5" dirty="0">
                <a:latin typeface="Arial"/>
                <a:cs typeface="Arial"/>
              </a:rPr>
              <a:t>bord des</a:t>
            </a:r>
            <a:r>
              <a:rPr sz="800" spc="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véhicules;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Les </a:t>
            </a:r>
            <a:r>
              <a:rPr sz="800" dirty="0">
                <a:latin typeface="Arial"/>
                <a:cs typeface="Arial"/>
              </a:rPr>
              <a:t>principes </a:t>
            </a:r>
            <a:r>
              <a:rPr sz="800" spc="-5" dirty="0">
                <a:latin typeface="Arial"/>
                <a:cs typeface="Arial"/>
              </a:rPr>
              <a:t>d’organisation des horaires de</a:t>
            </a:r>
            <a:r>
              <a:rPr sz="800" spc="15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transport;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La sécurité aux </a:t>
            </a:r>
            <a:r>
              <a:rPr sz="800" spc="-5" dirty="0">
                <a:latin typeface="Arial"/>
                <a:cs typeface="Arial"/>
              </a:rPr>
              <a:t>abords </a:t>
            </a:r>
            <a:r>
              <a:rPr sz="800" dirty="0">
                <a:latin typeface="Arial"/>
                <a:cs typeface="Arial"/>
              </a:rPr>
              <a:t>des écoles primaires et</a:t>
            </a:r>
            <a:r>
              <a:rPr sz="800" spc="-2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secondaires.</a:t>
            </a:r>
            <a:endParaRPr sz="8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466469" y="3423665"/>
            <a:ext cx="661162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L’année </a:t>
            </a:r>
            <a:r>
              <a:rPr sz="800" dirty="0">
                <a:latin typeface="Arial"/>
                <a:cs typeface="Arial"/>
              </a:rPr>
              <a:t>scolaire </a:t>
            </a:r>
            <a:r>
              <a:rPr sz="800" spc="-5" dirty="0">
                <a:latin typeface="Arial"/>
                <a:cs typeface="Arial"/>
              </a:rPr>
              <a:t>2014-2015 </a:t>
            </a:r>
            <a:r>
              <a:rPr sz="800" dirty="0">
                <a:latin typeface="Arial"/>
                <a:cs typeface="Arial"/>
              </a:rPr>
              <a:t>a été </a:t>
            </a:r>
            <a:r>
              <a:rPr sz="800" spc="-5" dirty="0">
                <a:latin typeface="Arial"/>
                <a:cs typeface="Arial"/>
              </a:rPr>
              <a:t>une année </a:t>
            </a:r>
            <a:r>
              <a:rPr sz="800" dirty="0">
                <a:latin typeface="Arial"/>
                <a:cs typeface="Arial"/>
              </a:rPr>
              <a:t>scolaire </a:t>
            </a:r>
            <a:r>
              <a:rPr sz="800" spc="-5" dirty="0">
                <a:latin typeface="Arial"/>
                <a:cs typeface="Arial"/>
              </a:rPr>
              <a:t>électorale. </a:t>
            </a:r>
            <a:r>
              <a:rPr sz="800" dirty="0">
                <a:latin typeface="Arial"/>
                <a:cs typeface="Arial"/>
              </a:rPr>
              <a:t>Ainsi, le comité </a:t>
            </a:r>
            <a:r>
              <a:rPr sz="800" spc="-5" dirty="0">
                <a:latin typeface="Arial"/>
                <a:cs typeface="Arial"/>
              </a:rPr>
              <a:t>consultatif de transport </a:t>
            </a:r>
            <a:r>
              <a:rPr sz="800" dirty="0">
                <a:latin typeface="Arial"/>
                <a:cs typeface="Arial"/>
              </a:rPr>
              <a:t>a été formé </a:t>
            </a:r>
            <a:r>
              <a:rPr sz="800" spc="-5" dirty="0">
                <a:latin typeface="Arial"/>
                <a:cs typeface="Arial"/>
              </a:rPr>
              <a:t>avec de nouveaux  </a:t>
            </a:r>
            <a:r>
              <a:rPr sz="800" spc="3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membres.</a:t>
            </a:r>
            <a:endParaRPr sz="8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466469" y="3667505"/>
            <a:ext cx="7136765" cy="2559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L’analyse </a:t>
            </a:r>
            <a:r>
              <a:rPr sz="800" spc="-5" dirty="0">
                <a:latin typeface="Arial"/>
                <a:cs typeface="Arial"/>
              </a:rPr>
              <a:t>du </a:t>
            </a:r>
            <a:r>
              <a:rPr sz="800" dirty="0">
                <a:latin typeface="Arial"/>
                <a:cs typeface="Arial"/>
              </a:rPr>
              <a:t>budget de </a:t>
            </a:r>
            <a:r>
              <a:rPr sz="800" spc="-5" dirty="0">
                <a:latin typeface="Arial"/>
                <a:cs typeface="Arial"/>
              </a:rPr>
              <a:t>transport et des différents dossiers s’est effectuée </a:t>
            </a:r>
            <a:r>
              <a:rPr sz="800" dirty="0">
                <a:latin typeface="Arial"/>
                <a:cs typeface="Arial"/>
              </a:rPr>
              <a:t>en décembre 2014 </a:t>
            </a:r>
            <a:r>
              <a:rPr sz="800" spc="-5" dirty="0">
                <a:latin typeface="Arial"/>
                <a:cs typeface="Arial"/>
              </a:rPr>
              <a:t>comme prévu </a:t>
            </a:r>
            <a:r>
              <a:rPr sz="800" dirty="0">
                <a:latin typeface="Arial"/>
                <a:cs typeface="Arial"/>
              </a:rPr>
              <a:t>à la fin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l’année 2013-2014. De plus, le </a:t>
            </a:r>
            <a:r>
              <a:rPr sz="800" i="1" dirty="0">
                <a:latin typeface="Arial"/>
                <a:cs typeface="Arial"/>
              </a:rPr>
              <a:t>Plan  </a:t>
            </a:r>
            <a:r>
              <a:rPr sz="800" i="1" spc="-5" dirty="0">
                <a:latin typeface="Arial"/>
                <a:cs typeface="Arial"/>
              </a:rPr>
              <a:t>quinquennal de </a:t>
            </a:r>
            <a:r>
              <a:rPr sz="800" i="1" dirty="0">
                <a:latin typeface="Arial"/>
                <a:cs typeface="Arial"/>
              </a:rPr>
              <a:t>révision </a:t>
            </a:r>
            <a:r>
              <a:rPr sz="800" i="1" spc="-5" dirty="0">
                <a:latin typeface="Arial"/>
                <a:cs typeface="Arial"/>
              </a:rPr>
              <a:t>des </a:t>
            </a:r>
            <a:r>
              <a:rPr sz="800" i="1" spc="-10" dirty="0">
                <a:latin typeface="Arial"/>
                <a:cs typeface="Arial"/>
              </a:rPr>
              <a:t>zones </a:t>
            </a:r>
            <a:r>
              <a:rPr sz="800" i="1" dirty="0">
                <a:latin typeface="Arial"/>
                <a:cs typeface="Arial"/>
              </a:rPr>
              <a:t>à </a:t>
            </a:r>
            <a:r>
              <a:rPr sz="800" i="1" spc="-5" dirty="0">
                <a:latin typeface="Arial"/>
                <a:cs typeface="Arial"/>
              </a:rPr>
              <a:t>potentiel de </a:t>
            </a:r>
            <a:r>
              <a:rPr sz="800" i="1" dirty="0">
                <a:latin typeface="Arial"/>
                <a:cs typeface="Arial"/>
              </a:rPr>
              <a:t>risque </a:t>
            </a:r>
            <a:r>
              <a:rPr sz="800" i="1" spc="-5" dirty="0">
                <a:latin typeface="Arial"/>
                <a:cs typeface="Arial"/>
              </a:rPr>
              <a:t>du territoire de </a:t>
            </a:r>
            <a:r>
              <a:rPr sz="800" i="1" dirty="0">
                <a:latin typeface="Arial"/>
                <a:cs typeface="Arial"/>
              </a:rPr>
              <a:t>la CSSMI </a:t>
            </a:r>
            <a:r>
              <a:rPr sz="800" dirty="0">
                <a:latin typeface="Arial"/>
                <a:cs typeface="Arial"/>
              </a:rPr>
              <a:t>se terminant cette </a:t>
            </a:r>
            <a:r>
              <a:rPr sz="800" spc="-5" dirty="0">
                <a:latin typeface="Arial"/>
                <a:cs typeface="Arial"/>
              </a:rPr>
              <a:t>année, </a:t>
            </a:r>
            <a:r>
              <a:rPr sz="800" dirty="0">
                <a:latin typeface="Arial"/>
                <a:cs typeface="Arial"/>
              </a:rPr>
              <a:t>la planification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la suite s’est </a:t>
            </a:r>
            <a:r>
              <a:rPr sz="800" spc="15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amorcée.</a:t>
            </a:r>
            <a:endParaRPr sz="8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466469" y="4033266"/>
            <a:ext cx="7138034" cy="2559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Finalement, le </a:t>
            </a:r>
            <a:r>
              <a:rPr sz="800" spc="-5" dirty="0">
                <a:latin typeface="Arial"/>
                <a:cs typeface="Arial"/>
              </a:rPr>
              <a:t>comité consultatif </a:t>
            </a:r>
            <a:r>
              <a:rPr sz="800" dirty="0">
                <a:latin typeface="Arial"/>
                <a:cs typeface="Arial"/>
              </a:rPr>
              <a:t>a participé à </a:t>
            </a:r>
            <a:r>
              <a:rPr sz="800" spc="-5" dirty="0">
                <a:latin typeface="Arial"/>
                <a:cs typeface="Arial"/>
              </a:rPr>
              <a:t>l’organisation de </a:t>
            </a:r>
            <a:r>
              <a:rPr sz="800" dirty="0">
                <a:latin typeface="Arial"/>
                <a:cs typeface="Arial"/>
              </a:rPr>
              <a:t>la campagne </a:t>
            </a:r>
            <a:r>
              <a:rPr sz="800" spc="-5" dirty="0">
                <a:latin typeface="Arial"/>
                <a:cs typeface="Arial"/>
              </a:rPr>
              <a:t>de sécurité </a:t>
            </a:r>
            <a:r>
              <a:rPr sz="800" i="1" spc="-5" dirty="0">
                <a:latin typeface="Arial"/>
                <a:cs typeface="Arial"/>
              </a:rPr>
              <a:t>M’as-tu </a:t>
            </a:r>
            <a:r>
              <a:rPr sz="800" i="1" dirty="0">
                <a:latin typeface="Arial"/>
                <a:cs typeface="Arial"/>
              </a:rPr>
              <a:t>vu </a:t>
            </a:r>
            <a:r>
              <a:rPr sz="800" spc="-5" dirty="0">
                <a:latin typeface="Arial"/>
                <a:cs typeface="Arial"/>
              </a:rPr>
              <a:t>du </a:t>
            </a:r>
            <a:r>
              <a:rPr sz="800" dirty="0">
                <a:latin typeface="Arial"/>
                <a:cs typeface="Arial"/>
              </a:rPr>
              <a:t>2 </a:t>
            </a:r>
            <a:r>
              <a:rPr sz="800" spc="-5" dirty="0">
                <a:latin typeface="Arial"/>
                <a:cs typeface="Arial"/>
              </a:rPr>
              <a:t>au </a:t>
            </a:r>
            <a:r>
              <a:rPr sz="800" dirty="0">
                <a:latin typeface="Arial"/>
                <a:cs typeface="Arial"/>
              </a:rPr>
              <a:t>13 </a:t>
            </a:r>
            <a:r>
              <a:rPr sz="800" spc="-5" dirty="0">
                <a:latin typeface="Arial"/>
                <a:cs typeface="Arial"/>
              </a:rPr>
              <a:t>février </a:t>
            </a:r>
            <a:r>
              <a:rPr sz="800" dirty="0">
                <a:latin typeface="Arial"/>
                <a:cs typeface="Arial"/>
              </a:rPr>
              <a:t>2015. La </a:t>
            </a:r>
            <a:r>
              <a:rPr sz="800" spc="-5" dirty="0">
                <a:latin typeface="Arial"/>
                <a:cs typeface="Arial"/>
              </a:rPr>
              <a:t>CSSMI </a:t>
            </a:r>
            <a:r>
              <a:rPr sz="800" dirty="0">
                <a:latin typeface="Arial"/>
                <a:cs typeface="Arial"/>
              </a:rPr>
              <a:t>a remporté le </a:t>
            </a:r>
            <a:r>
              <a:rPr sz="800" spc="-5" dirty="0">
                <a:latin typeface="Arial"/>
                <a:cs typeface="Arial"/>
              </a:rPr>
              <a:t>prix </a:t>
            </a:r>
            <a:r>
              <a:rPr sz="800" spc="5" dirty="0">
                <a:latin typeface="Arial"/>
                <a:cs typeface="Arial"/>
              </a:rPr>
              <a:t>de  </a:t>
            </a:r>
            <a:r>
              <a:rPr sz="800" dirty="0">
                <a:latin typeface="Arial"/>
                <a:cs typeface="Arial"/>
              </a:rPr>
              <a:t>la meilleure campagne </a:t>
            </a:r>
            <a:r>
              <a:rPr sz="800" spc="-5" dirty="0">
                <a:latin typeface="Arial"/>
                <a:cs typeface="Arial"/>
              </a:rPr>
              <a:t>de sécurité de l’année 2015 décerné par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Fédération des transporteurs par </a:t>
            </a:r>
            <a:r>
              <a:rPr sz="800" spc="15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autobus.</a:t>
            </a:r>
            <a:endParaRPr sz="8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1366" y="4336669"/>
            <a:ext cx="4940935" cy="448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417320">
              <a:lnSpc>
                <a:spcPct val="100000"/>
              </a:lnSpc>
              <a:spcBef>
                <a:spcPts val="540"/>
              </a:spcBef>
            </a:pPr>
            <a:r>
              <a:rPr sz="800" b="1" dirty="0">
                <a:latin typeface="Arial"/>
                <a:cs typeface="Arial"/>
              </a:rPr>
              <a:t>JOSÉE </a:t>
            </a:r>
            <a:r>
              <a:rPr sz="800" b="1" spc="-10" dirty="0">
                <a:latin typeface="Arial"/>
                <a:cs typeface="Arial"/>
              </a:rPr>
              <a:t>BASTIEN</a:t>
            </a:r>
            <a:r>
              <a:rPr sz="800" spc="-10" dirty="0">
                <a:latin typeface="Arial"/>
                <a:cs typeface="Arial"/>
              </a:rPr>
              <a:t>, </a:t>
            </a:r>
            <a:r>
              <a:rPr sz="800" dirty="0">
                <a:latin typeface="Arial"/>
                <a:cs typeface="Arial"/>
              </a:rPr>
              <a:t>PRÉSIDENTE </a:t>
            </a:r>
            <a:r>
              <a:rPr sz="800" spc="-5" dirty="0">
                <a:latin typeface="Arial"/>
                <a:cs typeface="Arial"/>
              </a:rPr>
              <a:t>COMITÉ </a:t>
            </a:r>
            <a:r>
              <a:rPr sz="800" dirty="0">
                <a:latin typeface="Arial"/>
                <a:cs typeface="Arial"/>
              </a:rPr>
              <a:t>CONSULTATIF DE TRANSPORT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0A28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295388" y="118871"/>
            <a:ext cx="1848611" cy="90220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7666735" y="186181"/>
            <a:ext cx="1343660" cy="712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645" algn="ct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INSTANCES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POLITIQUES</a:t>
            </a:r>
            <a:endParaRPr sz="800">
              <a:latin typeface="Arial"/>
              <a:cs typeface="Arial"/>
            </a:endParaRPr>
          </a:p>
          <a:p>
            <a:pPr marL="203200" algn="ctr">
              <a:lnSpc>
                <a:spcPct val="100000"/>
              </a:lnSpc>
              <a:spcBef>
                <a:spcPts val="15"/>
              </a:spcBef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Conseil des</a:t>
            </a:r>
            <a:r>
              <a:rPr sz="700" b="1" spc="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commissaires</a:t>
            </a:r>
            <a:endParaRPr sz="700">
              <a:latin typeface="Arial"/>
              <a:cs typeface="Arial"/>
            </a:endParaRPr>
          </a:p>
          <a:p>
            <a:pPr marL="12700" marR="5080" indent="658495">
              <a:lnSpc>
                <a:spcPct val="110000"/>
              </a:lnSpc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</a:t>
            </a:r>
            <a:r>
              <a:rPr sz="7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exécutif 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consultatif de</a:t>
            </a:r>
            <a:r>
              <a:rPr sz="700" b="1" spc="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transport</a:t>
            </a:r>
            <a:endParaRPr sz="700">
              <a:latin typeface="Arial"/>
              <a:cs typeface="Arial"/>
            </a:endParaRPr>
          </a:p>
          <a:p>
            <a:pPr marL="829310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CCSEHD</a:t>
            </a:r>
            <a:r>
              <a:rPr sz="700" b="1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700">
              <a:latin typeface="Arial"/>
              <a:cs typeface="Arial"/>
            </a:endParaRPr>
          </a:p>
          <a:p>
            <a:pPr marL="556895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7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parents</a:t>
            </a:r>
            <a:endParaRPr sz="700">
              <a:latin typeface="Arial"/>
              <a:cs typeface="Arial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3152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/>
              <a:t>INSTANCES</a:t>
            </a:r>
            <a:r>
              <a:rPr spc="-25" dirty="0"/>
              <a:t> </a:t>
            </a:r>
            <a:r>
              <a:rPr spc="-5" dirty="0"/>
              <a:t>POLITIQUES</a:t>
            </a:r>
          </a:p>
        </p:txBody>
      </p:sp>
      <p:sp>
        <p:nvSpPr>
          <p:cNvPr id="31" name="object 31"/>
          <p:cNvSpPr txBox="1"/>
          <p:nvPr/>
        </p:nvSpPr>
        <p:spPr>
          <a:xfrm>
            <a:off x="1492377" y="533146"/>
            <a:ext cx="5991860" cy="487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Le comité consultatif des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services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aux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élèves</a:t>
            </a:r>
            <a:r>
              <a:rPr sz="1600" b="1" spc="2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handicapés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ou en difficulté d’adaptation ou d’apprentissage</a:t>
            </a:r>
            <a:r>
              <a:rPr sz="1600" b="1" spc="1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Arial"/>
                <a:cs typeface="Arial"/>
              </a:rPr>
              <a:t>(CCSEHDAA)</a:t>
            </a:r>
            <a:endParaRPr sz="1600">
              <a:latin typeface="Arial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7812405" y="908685"/>
            <a:ext cx="1244561" cy="97409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61366" y="1721739"/>
            <a:ext cx="8542020" cy="3943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17320" marR="5080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L’année 2014-2015 a été une année de changements </a:t>
            </a:r>
            <a:r>
              <a:rPr sz="800" spc="-5" dirty="0">
                <a:latin typeface="Arial"/>
                <a:cs typeface="Arial"/>
              </a:rPr>
              <a:t>et de </a:t>
            </a:r>
            <a:r>
              <a:rPr sz="800" dirty="0">
                <a:latin typeface="Arial"/>
                <a:cs typeface="Arial"/>
              </a:rPr>
              <a:t>développements </a:t>
            </a:r>
            <a:r>
              <a:rPr sz="800" spc="-5" dirty="0">
                <a:latin typeface="Arial"/>
                <a:cs typeface="Arial"/>
              </a:rPr>
              <a:t>importants. Des efforts particuliers ont </a:t>
            </a:r>
            <a:r>
              <a:rPr sz="800" dirty="0">
                <a:latin typeface="Arial"/>
                <a:cs typeface="Arial"/>
              </a:rPr>
              <a:t>été faits </a:t>
            </a:r>
            <a:r>
              <a:rPr sz="800" spc="-5" dirty="0">
                <a:latin typeface="Arial"/>
                <a:cs typeface="Arial"/>
              </a:rPr>
              <a:t>pour accompagner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parents  des élèves </a:t>
            </a:r>
            <a:r>
              <a:rPr sz="800" dirty="0">
                <a:latin typeface="Arial"/>
                <a:cs typeface="Arial"/>
              </a:rPr>
              <a:t>HDAA </a:t>
            </a:r>
            <a:r>
              <a:rPr sz="800" spc="-5" dirty="0">
                <a:latin typeface="Arial"/>
                <a:cs typeface="Arial"/>
              </a:rPr>
              <a:t>et </a:t>
            </a:r>
            <a:r>
              <a:rPr sz="800" dirty="0">
                <a:latin typeface="Arial"/>
                <a:cs typeface="Arial"/>
              </a:rPr>
              <a:t>faire </a:t>
            </a:r>
            <a:r>
              <a:rPr sz="800" spc="-5" dirty="0">
                <a:latin typeface="Arial"/>
                <a:cs typeface="Arial"/>
              </a:rPr>
              <a:t>connaître </a:t>
            </a:r>
            <a:r>
              <a:rPr sz="800" dirty="0">
                <a:latin typeface="Arial"/>
                <a:cs typeface="Arial"/>
              </a:rPr>
              <a:t>leur </a:t>
            </a:r>
            <a:r>
              <a:rPr sz="800" spc="-5" dirty="0">
                <a:latin typeface="Arial"/>
                <a:cs typeface="Arial"/>
              </a:rPr>
              <a:t>réalité. </a:t>
            </a:r>
            <a:r>
              <a:rPr sz="800" dirty="0">
                <a:latin typeface="Arial"/>
                <a:cs typeface="Arial"/>
              </a:rPr>
              <a:t>Voici les faits saillants</a:t>
            </a:r>
            <a:r>
              <a:rPr sz="800" spc="9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:</a:t>
            </a:r>
          </a:p>
          <a:p>
            <a:pPr marL="12700">
              <a:lnSpc>
                <a:spcPct val="100000"/>
              </a:lnSpc>
              <a:spcBef>
                <a:spcPts val="7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 dirty="0">
              <a:latin typeface="Arial"/>
              <a:cs typeface="Arial"/>
            </a:endParaRPr>
          </a:p>
        </p:txBody>
      </p:sp>
      <p:sp>
        <p:nvSpPr>
          <p:cNvPr id="39" name="object 3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34" name="object 34"/>
          <p:cNvSpPr txBox="1"/>
          <p:nvPr/>
        </p:nvSpPr>
        <p:spPr>
          <a:xfrm>
            <a:off x="1923669" y="2087498"/>
            <a:ext cx="6681470" cy="743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Réalisation de </a:t>
            </a:r>
            <a:r>
              <a:rPr sz="800" dirty="0">
                <a:latin typeface="Arial"/>
                <a:cs typeface="Arial"/>
              </a:rPr>
              <a:t>la semaine EHDAA </a:t>
            </a:r>
            <a:r>
              <a:rPr sz="800" i="1" spc="-5" dirty="0">
                <a:latin typeface="Arial"/>
                <a:cs typeface="Arial"/>
              </a:rPr>
              <a:t>J’accepte </a:t>
            </a:r>
            <a:r>
              <a:rPr sz="800" i="1" dirty="0">
                <a:latin typeface="Arial"/>
                <a:cs typeface="Arial"/>
              </a:rPr>
              <a:t>la </a:t>
            </a:r>
            <a:r>
              <a:rPr sz="800" i="1" spc="-5" dirty="0">
                <a:latin typeface="Arial"/>
                <a:cs typeface="Arial"/>
              </a:rPr>
              <a:t>différence </a:t>
            </a:r>
            <a:r>
              <a:rPr sz="800" i="1" dirty="0">
                <a:latin typeface="Arial"/>
                <a:cs typeface="Arial"/>
              </a:rPr>
              <a:t>!</a:t>
            </a:r>
            <a:r>
              <a:rPr sz="800" dirty="0">
                <a:latin typeface="Arial"/>
                <a:cs typeface="Arial"/>
              </a:rPr>
              <a:t>, </a:t>
            </a:r>
            <a:r>
              <a:rPr sz="800" spc="-5" dirty="0">
                <a:latin typeface="Arial"/>
                <a:cs typeface="Arial"/>
              </a:rPr>
              <a:t>dont </a:t>
            </a:r>
            <a:r>
              <a:rPr sz="800" dirty="0">
                <a:latin typeface="Arial"/>
                <a:cs typeface="Arial"/>
              </a:rPr>
              <a:t>la première édition a </a:t>
            </a:r>
            <a:r>
              <a:rPr sz="800" spc="-5" dirty="0">
                <a:latin typeface="Arial"/>
                <a:cs typeface="Arial"/>
              </a:rPr>
              <a:t>eu </a:t>
            </a:r>
            <a:r>
              <a:rPr sz="800" dirty="0">
                <a:latin typeface="Arial"/>
                <a:cs typeface="Arial"/>
              </a:rPr>
              <a:t>lieu </a:t>
            </a:r>
            <a:r>
              <a:rPr sz="800" spc="-5" dirty="0">
                <a:latin typeface="Arial"/>
                <a:cs typeface="Arial"/>
              </a:rPr>
              <a:t>du 10 au 14 novembre </a:t>
            </a:r>
            <a:r>
              <a:rPr sz="800" spc="9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2014.</a:t>
            </a:r>
            <a:endParaRPr sz="800" dirty="0">
              <a:latin typeface="Arial"/>
              <a:cs typeface="Arial"/>
            </a:endParaRPr>
          </a:p>
          <a:p>
            <a:pPr marL="184785" marR="5080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Organisation </a:t>
            </a:r>
            <a:r>
              <a:rPr sz="800" dirty="0">
                <a:latin typeface="Arial"/>
                <a:cs typeface="Arial"/>
              </a:rPr>
              <a:t>d’une </a:t>
            </a:r>
            <a:r>
              <a:rPr sz="800" spc="-5" dirty="0">
                <a:latin typeface="Arial"/>
                <a:cs typeface="Arial"/>
              </a:rPr>
              <a:t>soirée </a:t>
            </a:r>
            <a:r>
              <a:rPr sz="800" dirty="0">
                <a:latin typeface="Arial"/>
                <a:cs typeface="Arial"/>
              </a:rPr>
              <a:t>conférence </a:t>
            </a:r>
            <a:r>
              <a:rPr sz="800" spc="-5" dirty="0">
                <a:latin typeface="Arial"/>
                <a:cs typeface="Arial"/>
              </a:rPr>
              <a:t>portant </a:t>
            </a:r>
            <a:r>
              <a:rPr sz="800" dirty="0">
                <a:latin typeface="Arial"/>
                <a:cs typeface="Arial"/>
              </a:rPr>
              <a:t>sur les intelligences multiples, </a:t>
            </a:r>
            <a:r>
              <a:rPr sz="800" spc="-5" dirty="0">
                <a:latin typeface="Arial"/>
                <a:cs typeface="Arial"/>
              </a:rPr>
              <a:t>donnée </a:t>
            </a:r>
            <a:r>
              <a:rPr sz="800" dirty="0">
                <a:latin typeface="Arial"/>
                <a:cs typeface="Arial"/>
              </a:rPr>
              <a:t>par </a:t>
            </a:r>
            <a:r>
              <a:rPr sz="800" spc="10" dirty="0">
                <a:latin typeface="Arial"/>
                <a:cs typeface="Arial"/>
              </a:rPr>
              <a:t>M</a:t>
            </a:r>
            <a:r>
              <a:rPr sz="750" spc="15" baseline="27777" dirty="0">
                <a:latin typeface="Arial"/>
                <a:cs typeface="Arial"/>
              </a:rPr>
              <a:t>me </a:t>
            </a:r>
            <a:r>
              <a:rPr sz="800" dirty="0">
                <a:latin typeface="Arial"/>
                <a:cs typeface="Arial"/>
              </a:rPr>
              <a:t>Audrey </a:t>
            </a:r>
            <a:r>
              <a:rPr sz="800" spc="-5" dirty="0">
                <a:latin typeface="Arial"/>
                <a:cs typeface="Arial"/>
              </a:rPr>
              <a:t>McAllister, conférencière </a:t>
            </a:r>
            <a:r>
              <a:rPr sz="800" dirty="0">
                <a:latin typeface="Arial"/>
                <a:cs typeface="Arial"/>
              </a:rPr>
              <a:t>connue </a:t>
            </a:r>
            <a:r>
              <a:rPr sz="800" spc="-5" dirty="0">
                <a:latin typeface="Arial"/>
                <a:cs typeface="Arial"/>
              </a:rPr>
              <a:t>et  </a:t>
            </a:r>
            <a:r>
              <a:rPr sz="800" dirty="0">
                <a:latin typeface="Arial"/>
                <a:cs typeface="Arial"/>
              </a:rPr>
              <a:t>dynamique. </a:t>
            </a:r>
            <a:r>
              <a:rPr sz="800" spc="-5" dirty="0">
                <a:latin typeface="Arial"/>
                <a:cs typeface="Arial"/>
              </a:rPr>
              <a:t>Considérant </a:t>
            </a:r>
            <a:r>
              <a:rPr sz="800" dirty="0">
                <a:latin typeface="Arial"/>
                <a:cs typeface="Arial"/>
              </a:rPr>
              <a:t>le succès </a:t>
            </a:r>
            <a:r>
              <a:rPr sz="800" spc="-5" dirty="0">
                <a:latin typeface="Arial"/>
                <a:cs typeface="Arial"/>
              </a:rPr>
              <a:t>qu’obtient </a:t>
            </a:r>
            <a:r>
              <a:rPr sz="800" dirty="0">
                <a:latin typeface="Arial"/>
                <a:cs typeface="Arial"/>
              </a:rPr>
              <a:t>toujours le </a:t>
            </a:r>
            <a:r>
              <a:rPr sz="800" spc="-5" dirty="0">
                <a:latin typeface="Arial"/>
                <a:cs typeface="Arial"/>
              </a:rPr>
              <a:t>comité CSEHDAA avec </a:t>
            </a:r>
            <a:r>
              <a:rPr sz="800" dirty="0">
                <a:latin typeface="Arial"/>
                <a:cs typeface="Arial"/>
              </a:rPr>
              <a:t>ses conférences auprès des parents et des intervenants, </a:t>
            </a:r>
            <a:r>
              <a:rPr sz="800" spc="-5" dirty="0">
                <a:latin typeface="Arial"/>
                <a:cs typeface="Arial"/>
              </a:rPr>
              <a:t>nous  prévoyons continuer </a:t>
            </a:r>
            <a:r>
              <a:rPr sz="800" dirty="0">
                <a:latin typeface="Arial"/>
                <a:cs typeface="Arial"/>
              </a:rPr>
              <a:t>à </a:t>
            </a:r>
            <a:r>
              <a:rPr sz="800" spc="-5" dirty="0">
                <a:latin typeface="Arial"/>
                <a:cs typeface="Arial"/>
              </a:rPr>
              <a:t>en offrir </a:t>
            </a:r>
            <a:r>
              <a:rPr sz="800" dirty="0">
                <a:latin typeface="Arial"/>
                <a:cs typeface="Arial"/>
              </a:rPr>
              <a:t>sur </a:t>
            </a:r>
            <a:r>
              <a:rPr sz="800" spc="-5" dirty="0">
                <a:latin typeface="Arial"/>
                <a:cs typeface="Arial"/>
              </a:rPr>
              <a:t>d’autres </a:t>
            </a:r>
            <a:r>
              <a:rPr sz="800" dirty="0">
                <a:latin typeface="Arial"/>
                <a:cs typeface="Arial"/>
              </a:rPr>
              <a:t>sujets </a:t>
            </a:r>
            <a:r>
              <a:rPr sz="800" spc="-5" dirty="0">
                <a:latin typeface="Arial"/>
                <a:cs typeface="Arial"/>
              </a:rPr>
              <a:t>pertinents pendant l’année </a:t>
            </a:r>
            <a:r>
              <a:rPr sz="800" spc="9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2015-2016.</a:t>
            </a:r>
            <a:endParaRPr sz="800" dirty="0">
              <a:latin typeface="Arial"/>
              <a:cs typeface="Arial"/>
            </a:endParaRPr>
          </a:p>
          <a:p>
            <a:pPr marL="184785" marR="6985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Suivi de </a:t>
            </a:r>
            <a:r>
              <a:rPr sz="800" dirty="0">
                <a:latin typeface="Arial"/>
                <a:cs typeface="Arial"/>
              </a:rPr>
              <a:t>la mise </a:t>
            </a:r>
            <a:r>
              <a:rPr sz="800" spc="-5" dirty="0">
                <a:latin typeface="Arial"/>
                <a:cs typeface="Arial"/>
              </a:rPr>
              <a:t>en </a:t>
            </a:r>
            <a:r>
              <a:rPr sz="800" dirty="0">
                <a:latin typeface="Arial"/>
                <a:cs typeface="Arial"/>
              </a:rPr>
              <a:t>place </a:t>
            </a:r>
            <a:r>
              <a:rPr sz="800" spc="-5" dirty="0">
                <a:latin typeface="Arial"/>
                <a:cs typeface="Arial"/>
              </a:rPr>
              <a:t>du </a:t>
            </a:r>
            <a:r>
              <a:rPr sz="800" dirty="0">
                <a:latin typeface="Arial"/>
                <a:cs typeface="Arial"/>
              </a:rPr>
              <a:t>service </a:t>
            </a:r>
            <a:r>
              <a:rPr sz="800" spc="-5" dirty="0">
                <a:latin typeface="Arial"/>
                <a:cs typeface="Arial"/>
              </a:rPr>
              <a:t>de surveillance (pour </a:t>
            </a:r>
            <a:r>
              <a:rPr sz="800" dirty="0">
                <a:latin typeface="Arial"/>
                <a:cs typeface="Arial"/>
              </a:rPr>
              <a:t>les journées pédagogiques) des </a:t>
            </a:r>
            <a:r>
              <a:rPr sz="800" spc="-5" dirty="0">
                <a:latin typeface="Arial"/>
                <a:cs typeface="Arial"/>
              </a:rPr>
              <a:t>élèves </a:t>
            </a:r>
            <a:r>
              <a:rPr sz="800" dirty="0">
                <a:latin typeface="Arial"/>
                <a:cs typeface="Arial"/>
              </a:rPr>
              <a:t>handicapés du secondaire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l’</a:t>
            </a:r>
            <a:r>
              <a:rPr sz="800" i="1" dirty="0">
                <a:latin typeface="Arial"/>
                <a:cs typeface="Arial"/>
              </a:rPr>
              <a:t>est</a:t>
            </a:r>
            <a:r>
              <a:rPr sz="800" dirty="0">
                <a:latin typeface="Arial"/>
                <a:cs typeface="Arial"/>
              </a:rPr>
              <a:t>, </a:t>
            </a:r>
            <a:r>
              <a:rPr sz="800" spc="-5" dirty="0">
                <a:latin typeface="Arial"/>
                <a:cs typeface="Arial"/>
              </a:rPr>
              <a:t>en  collaboration avec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CSSMI et</a:t>
            </a:r>
            <a:r>
              <a:rPr sz="800" spc="5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Acco-Loisirs.</a:t>
            </a:r>
          </a:p>
        </p:txBody>
      </p:sp>
      <p:sp>
        <p:nvSpPr>
          <p:cNvPr id="35" name="object 35"/>
          <p:cNvSpPr txBox="1"/>
          <p:nvPr/>
        </p:nvSpPr>
        <p:spPr>
          <a:xfrm>
            <a:off x="1923669" y="2941192"/>
            <a:ext cx="4977765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Dans </a:t>
            </a:r>
            <a:r>
              <a:rPr sz="800" dirty="0">
                <a:latin typeface="Arial"/>
                <a:cs typeface="Arial"/>
              </a:rPr>
              <a:t>le </a:t>
            </a:r>
            <a:r>
              <a:rPr sz="800" spc="-5" dirty="0">
                <a:latin typeface="Arial"/>
                <a:cs typeface="Arial"/>
              </a:rPr>
              <a:t>cadre des rencontres </a:t>
            </a:r>
            <a:r>
              <a:rPr sz="800" dirty="0">
                <a:latin typeface="Arial"/>
                <a:cs typeface="Arial"/>
              </a:rPr>
              <a:t>mensuelles </a:t>
            </a:r>
            <a:r>
              <a:rPr sz="800" spc="-5" dirty="0">
                <a:latin typeface="Arial"/>
                <a:cs typeface="Arial"/>
              </a:rPr>
              <a:t>du </a:t>
            </a:r>
            <a:r>
              <a:rPr sz="800" dirty="0">
                <a:latin typeface="Arial"/>
                <a:cs typeface="Arial"/>
              </a:rPr>
              <a:t>comité, </a:t>
            </a:r>
            <a:r>
              <a:rPr sz="800" spc="-5" dirty="0">
                <a:latin typeface="Arial"/>
                <a:cs typeface="Arial"/>
              </a:rPr>
              <a:t>nous avons reçu des invités </a:t>
            </a:r>
            <a:r>
              <a:rPr sz="800" dirty="0">
                <a:latin typeface="Arial"/>
                <a:cs typeface="Arial"/>
              </a:rPr>
              <a:t>sur </a:t>
            </a:r>
            <a:r>
              <a:rPr sz="800" spc="-5" dirty="0">
                <a:latin typeface="Arial"/>
                <a:cs typeface="Arial"/>
              </a:rPr>
              <a:t>des </a:t>
            </a:r>
            <a:r>
              <a:rPr sz="800" dirty="0">
                <a:latin typeface="Arial"/>
                <a:cs typeface="Arial"/>
              </a:rPr>
              <a:t>sujets </a:t>
            </a:r>
            <a:r>
              <a:rPr sz="800" spc="-5" dirty="0">
                <a:latin typeface="Arial"/>
                <a:cs typeface="Arial"/>
              </a:rPr>
              <a:t>d’intérêt 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:</a:t>
            </a:r>
            <a:endParaRPr sz="8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381250" y="3063113"/>
            <a:ext cx="6223635" cy="7435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marR="6350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Octobre </a:t>
            </a:r>
            <a:r>
              <a:rPr sz="800" dirty="0">
                <a:latin typeface="Arial"/>
                <a:cs typeface="Arial"/>
              </a:rPr>
              <a:t>: le </a:t>
            </a:r>
            <a:r>
              <a:rPr sz="800" spc="-5" dirty="0">
                <a:latin typeface="Arial"/>
                <a:cs typeface="Arial"/>
              </a:rPr>
              <a:t>guide </a:t>
            </a:r>
            <a:r>
              <a:rPr sz="800" dirty="0">
                <a:latin typeface="Arial"/>
                <a:cs typeface="Arial"/>
              </a:rPr>
              <a:t>MESA </a:t>
            </a:r>
            <a:r>
              <a:rPr sz="800" spc="-5" dirty="0">
                <a:latin typeface="Arial"/>
                <a:cs typeface="Arial"/>
              </a:rPr>
              <a:t>(Mon enfant, </a:t>
            </a:r>
            <a:r>
              <a:rPr sz="800" dirty="0">
                <a:latin typeface="Arial"/>
                <a:cs typeface="Arial"/>
              </a:rPr>
              <a:t>son </a:t>
            </a:r>
            <a:r>
              <a:rPr sz="800" spc="-5" dirty="0">
                <a:latin typeface="Arial"/>
                <a:cs typeface="Arial"/>
              </a:rPr>
              <a:t>avenir), volumes </a:t>
            </a:r>
            <a:r>
              <a:rPr sz="800" dirty="0">
                <a:latin typeface="Arial"/>
                <a:cs typeface="Arial"/>
              </a:rPr>
              <a:t>1 </a:t>
            </a:r>
            <a:r>
              <a:rPr sz="800" spc="-5" dirty="0">
                <a:latin typeface="Arial"/>
                <a:cs typeface="Arial"/>
              </a:rPr>
              <a:t>et 2, par </a:t>
            </a:r>
            <a:r>
              <a:rPr sz="800" dirty="0">
                <a:latin typeface="Arial"/>
                <a:cs typeface="Arial"/>
              </a:rPr>
              <a:t>le PREL </a:t>
            </a:r>
            <a:r>
              <a:rPr sz="800" spc="-5" dirty="0">
                <a:latin typeface="Arial"/>
                <a:cs typeface="Arial"/>
              </a:rPr>
              <a:t>(Partenaires de </a:t>
            </a:r>
            <a:r>
              <a:rPr sz="800" spc="-1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réussite éducative des jeunes  dans </a:t>
            </a:r>
            <a:r>
              <a:rPr sz="800" dirty="0">
                <a:latin typeface="Arial"/>
                <a:cs typeface="Arial"/>
              </a:rPr>
              <a:t>les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Laurentides);</a:t>
            </a:r>
            <a:endParaRPr sz="800" dirty="0">
              <a:latin typeface="Arial"/>
              <a:cs typeface="Arial"/>
            </a:endParaRPr>
          </a:p>
          <a:p>
            <a:pPr marL="184785" marR="5080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Mai </a:t>
            </a:r>
            <a:r>
              <a:rPr sz="800" dirty="0">
                <a:latin typeface="Arial"/>
                <a:cs typeface="Arial"/>
              </a:rPr>
              <a:t>: la </a:t>
            </a:r>
            <a:r>
              <a:rPr sz="800" spc="-5" dirty="0">
                <a:latin typeface="Arial"/>
                <a:cs typeface="Arial"/>
              </a:rPr>
              <a:t>présentation </a:t>
            </a:r>
            <a:r>
              <a:rPr sz="800" dirty="0">
                <a:latin typeface="Arial"/>
                <a:cs typeface="Arial"/>
              </a:rPr>
              <a:t>conjointe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spc="5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localisation des </a:t>
            </a:r>
            <a:r>
              <a:rPr sz="800" dirty="0">
                <a:latin typeface="Arial"/>
                <a:cs typeface="Arial"/>
              </a:rPr>
              <a:t>groupes </a:t>
            </a:r>
            <a:r>
              <a:rPr sz="800" spc="-5" dirty="0">
                <a:latin typeface="Arial"/>
                <a:cs typeface="Arial"/>
              </a:rPr>
              <a:t>EHDAA </a:t>
            </a:r>
            <a:r>
              <a:rPr sz="800" dirty="0">
                <a:latin typeface="Arial"/>
                <a:cs typeface="Arial"/>
              </a:rPr>
              <a:t>2015-2016 </a:t>
            </a:r>
            <a:r>
              <a:rPr sz="800" spc="-5" dirty="0">
                <a:latin typeface="Arial"/>
                <a:cs typeface="Arial"/>
              </a:rPr>
              <a:t>par </a:t>
            </a:r>
            <a:r>
              <a:rPr sz="800" dirty="0">
                <a:latin typeface="Arial"/>
                <a:cs typeface="Arial"/>
              </a:rPr>
              <a:t>le </a:t>
            </a:r>
            <a:r>
              <a:rPr sz="800" spc="-5" dirty="0">
                <a:latin typeface="Arial"/>
                <a:cs typeface="Arial"/>
              </a:rPr>
              <a:t>service de l’organisation </a:t>
            </a:r>
            <a:r>
              <a:rPr sz="800" dirty="0">
                <a:latin typeface="Arial"/>
                <a:cs typeface="Arial"/>
              </a:rPr>
              <a:t>scolaire </a:t>
            </a:r>
            <a:r>
              <a:rPr sz="800" spc="-5" dirty="0">
                <a:latin typeface="Arial"/>
                <a:cs typeface="Arial"/>
              </a:rPr>
              <a:t>et </a:t>
            </a:r>
            <a:r>
              <a:rPr sz="800" dirty="0">
                <a:latin typeface="Arial"/>
                <a:cs typeface="Arial"/>
              </a:rPr>
              <a:t>celui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la  formation </a:t>
            </a:r>
            <a:r>
              <a:rPr sz="800" spc="-5" dirty="0">
                <a:latin typeface="Arial"/>
                <a:cs typeface="Arial"/>
              </a:rPr>
              <a:t>générale des</a:t>
            </a:r>
            <a:r>
              <a:rPr sz="800" spc="-2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jeunes;</a:t>
            </a:r>
          </a:p>
          <a:p>
            <a:pPr marL="184785" marR="571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Juin : la cueillette </a:t>
            </a:r>
            <a:r>
              <a:rPr sz="800" spc="-5" dirty="0">
                <a:latin typeface="Arial"/>
                <a:cs typeface="Arial"/>
              </a:rPr>
              <a:t>des besoins d’information du </a:t>
            </a:r>
            <a:r>
              <a:rPr sz="800" dirty="0">
                <a:latin typeface="Arial"/>
                <a:cs typeface="Arial"/>
              </a:rPr>
              <a:t>comité </a:t>
            </a:r>
            <a:r>
              <a:rPr sz="800" spc="-5" dirty="0">
                <a:latin typeface="Arial"/>
                <a:cs typeface="Arial"/>
              </a:rPr>
              <a:t>pour l’année </a:t>
            </a:r>
            <a:r>
              <a:rPr sz="800" dirty="0">
                <a:latin typeface="Arial"/>
                <a:cs typeface="Arial"/>
              </a:rPr>
              <a:t>scolaire </a:t>
            </a:r>
            <a:r>
              <a:rPr sz="800" spc="-5" dirty="0">
                <a:latin typeface="Arial"/>
                <a:cs typeface="Arial"/>
              </a:rPr>
              <a:t>2015-2016 </a:t>
            </a:r>
            <a:r>
              <a:rPr sz="800" dirty="0">
                <a:latin typeface="Arial"/>
                <a:cs typeface="Arial"/>
              </a:rPr>
              <a:t>par </a:t>
            </a:r>
            <a:r>
              <a:rPr sz="800" spc="10" dirty="0">
                <a:latin typeface="Arial"/>
                <a:cs typeface="Arial"/>
              </a:rPr>
              <a:t>M</a:t>
            </a:r>
            <a:r>
              <a:rPr sz="750" spc="15" baseline="27777" dirty="0">
                <a:latin typeface="Arial"/>
                <a:cs typeface="Arial"/>
              </a:rPr>
              <a:t>me </a:t>
            </a:r>
            <a:r>
              <a:rPr sz="800" spc="-5" dirty="0">
                <a:latin typeface="Arial"/>
                <a:cs typeface="Arial"/>
              </a:rPr>
              <a:t>Nathalie Joannette, </a:t>
            </a:r>
            <a:r>
              <a:rPr sz="800" dirty="0">
                <a:latin typeface="Arial"/>
                <a:cs typeface="Arial"/>
              </a:rPr>
              <a:t>directrice  </a:t>
            </a:r>
            <a:r>
              <a:rPr sz="800" spc="-5" dirty="0">
                <a:latin typeface="Arial"/>
                <a:cs typeface="Arial"/>
              </a:rPr>
              <a:t>générale</a:t>
            </a:r>
            <a:r>
              <a:rPr sz="800" spc="-1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adjointe.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923669" y="3916933"/>
            <a:ext cx="6678930" cy="62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La représentativité </a:t>
            </a:r>
            <a:r>
              <a:rPr sz="800" dirty="0">
                <a:latin typeface="Arial"/>
                <a:cs typeface="Arial"/>
              </a:rPr>
              <a:t>sur </a:t>
            </a:r>
            <a:r>
              <a:rPr sz="800" spc="-5" dirty="0">
                <a:latin typeface="Arial"/>
                <a:cs typeface="Arial"/>
              </a:rPr>
              <a:t>diverses </a:t>
            </a:r>
            <a:r>
              <a:rPr sz="800" dirty="0">
                <a:latin typeface="Arial"/>
                <a:cs typeface="Arial"/>
              </a:rPr>
              <a:t>instances </a:t>
            </a:r>
            <a:r>
              <a:rPr sz="800" spc="-5" dirty="0">
                <a:latin typeface="Arial"/>
                <a:cs typeface="Arial"/>
              </a:rPr>
              <a:t>fut </a:t>
            </a:r>
            <a:r>
              <a:rPr sz="800" dirty="0">
                <a:latin typeface="Arial"/>
                <a:cs typeface="Arial"/>
              </a:rPr>
              <a:t>assumée </a:t>
            </a:r>
            <a:r>
              <a:rPr sz="800" spc="-5" dirty="0">
                <a:latin typeface="Arial"/>
                <a:cs typeface="Arial"/>
              </a:rPr>
              <a:t>par</a:t>
            </a:r>
            <a:r>
              <a:rPr sz="800" spc="8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:</a:t>
            </a:r>
          </a:p>
          <a:p>
            <a:pPr marL="641985" marR="5080" lvl="1" indent="-172085">
              <a:lnSpc>
                <a:spcPct val="100000"/>
              </a:lnSpc>
              <a:buFont typeface="Arial"/>
              <a:buChar char="•"/>
              <a:tabLst>
                <a:tab pos="642620" algn="l"/>
              </a:tabLst>
            </a:pPr>
            <a:r>
              <a:rPr sz="800" spc="10" dirty="0">
                <a:latin typeface="Arial"/>
                <a:cs typeface="Arial"/>
              </a:rPr>
              <a:t>M</a:t>
            </a:r>
            <a:r>
              <a:rPr sz="750" spc="15" baseline="27777" dirty="0">
                <a:latin typeface="Arial"/>
                <a:cs typeface="Arial"/>
              </a:rPr>
              <a:t>me </a:t>
            </a:r>
            <a:r>
              <a:rPr sz="800" dirty="0">
                <a:latin typeface="Arial"/>
                <a:cs typeface="Arial"/>
              </a:rPr>
              <a:t>Diane </a:t>
            </a:r>
            <a:r>
              <a:rPr sz="800" spc="-5" dirty="0">
                <a:latin typeface="Arial"/>
                <a:cs typeface="Arial"/>
              </a:rPr>
              <a:t>Cyr </a:t>
            </a:r>
            <a:r>
              <a:rPr sz="800" dirty="0">
                <a:latin typeface="Arial"/>
                <a:cs typeface="Arial"/>
              </a:rPr>
              <a:t>– </a:t>
            </a:r>
            <a:r>
              <a:rPr sz="800" spc="-5" dirty="0">
                <a:latin typeface="Arial"/>
                <a:cs typeface="Arial"/>
              </a:rPr>
              <a:t>Commissaire-parent </a:t>
            </a:r>
            <a:r>
              <a:rPr sz="800" dirty="0">
                <a:latin typeface="Arial"/>
                <a:cs typeface="Arial"/>
              </a:rPr>
              <a:t>EHDAA au </a:t>
            </a:r>
            <a:r>
              <a:rPr sz="800" spc="-5" dirty="0">
                <a:latin typeface="Arial"/>
                <a:cs typeface="Arial"/>
              </a:rPr>
              <a:t>conseil </a:t>
            </a:r>
            <a:r>
              <a:rPr sz="800" dirty="0">
                <a:latin typeface="Arial"/>
                <a:cs typeface="Arial"/>
              </a:rPr>
              <a:t>des </a:t>
            </a:r>
            <a:r>
              <a:rPr sz="800" spc="-5" dirty="0">
                <a:latin typeface="Arial"/>
                <a:cs typeface="Arial"/>
              </a:rPr>
              <a:t>commissaires et </a:t>
            </a:r>
            <a:r>
              <a:rPr sz="800" dirty="0">
                <a:latin typeface="Arial"/>
                <a:cs typeface="Arial"/>
              </a:rPr>
              <a:t>déléguée </a:t>
            </a:r>
            <a:r>
              <a:rPr sz="800" spc="5" dirty="0">
                <a:latin typeface="Arial"/>
                <a:cs typeface="Arial"/>
              </a:rPr>
              <a:t>aux </a:t>
            </a:r>
            <a:r>
              <a:rPr sz="800" dirty="0">
                <a:latin typeface="Arial"/>
                <a:cs typeface="Arial"/>
              </a:rPr>
              <a:t>réunions de </a:t>
            </a:r>
            <a:r>
              <a:rPr sz="800" spc="-5" dirty="0">
                <a:latin typeface="Arial"/>
                <a:cs typeface="Arial"/>
              </a:rPr>
              <a:t>l’exécutif </a:t>
            </a:r>
            <a:r>
              <a:rPr sz="800" dirty="0">
                <a:latin typeface="Arial"/>
                <a:cs typeface="Arial"/>
              </a:rPr>
              <a:t>du comité </a:t>
            </a:r>
            <a:r>
              <a:rPr sz="800" spc="-5" dirty="0">
                <a:latin typeface="Arial"/>
                <a:cs typeface="Arial"/>
              </a:rPr>
              <a:t>de  parents de </a:t>
            </a:r>
            <a:r>
              <a:rPr sz="800" dirty="0">
                <a:latin typeface="Arial"/>
                <a:cs typeface="Arial"/>
              </a:rPr>
              <a:t>la</a:t>
            </a:r>
            <a:r>
              <a:rPr sz="800" spc="-3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CSSMI;</a:t>
            </a:r>
          </a:p>
          <a:p>
            <a:pPr marL="641985" lvl="1" indent="-172085">
              <a:lnSpc>
                <a:spcPct val="100000"/>
              </a:lnSpc>
              <a:buFont typeface="Arial"/>
              <a:buChar char="•"/>
              <a:tabLst>
                <a:tab pos="642620" algn="l"/>
              </a:tabLst>
            </a:pPr>
            <a:r>
              <a:rPr sz="800" spc="10" dirty="0">
                <a:latin typeface="Arial"/>
                <a:cs typeface="Arial"/>
              </a:rPr>
              <a:t>M</a:t>
            </a:r>
            <a:r>
              <a:rPr sz="750" spc="15" baseline="27777" dirty="0">
                <a:latin typeface="Arial"/>
                <a:cs typeface="Arial"/>
              </a:rPr>
              <a:t>me  </a:t>
            </a:r>
            <a:r>
              <a:rPr sz="800" dirty="0">
                <a:latin typeface="Arial"/>
                <a:cs typeface="Arial"/>
              </a:rPr>
              <a:t>Claudine </a:t>
            </a:r>
            <a:r>
              <a:rPr sz="800" spc="-5" dirty="0">
                <a:latin typeface="Arial"/>
                <a:cs typeface="Arial"/>
              </a:rPr>
              <a:t>Masse et </a:t>
            </a:r>
            <a:r>
              <a:rPr sz="800" spc="10" dirty="0">
                <a:latin typeface="Arial"/>
                <a:cs typeface="Arial"/>
              </a:rPr>
              <a:t>M</a:t>
            </a:r>
            <a:r>
              <a:rPr sz="750" spc="15" baseline="27777" dirty="0">
                <a:latin typeface="Arial"/>
                <a:cs typeface="Arial"/>
              </a:rPr>
              <a:t>me  </a:t>
            </a:r>
            <a:r>
              <a:rPr sz="800" dirty="0">
                <a:latin typeface="Arial"/>
                <a:cs typeface="Arial"/>
              </a:rPr>
              <a:t>Annie </a:t>
            </a:r>
            <a:r>
              <a:rPr sz="800" spc="-5" dirty="0">
                <a:latin typeface="Arial"/>
                <a:cs typeface="Arial"/>
              </a:rPr>
              <a:t>Despins </a:t>
            </a:r>
            <a:r>
              <a:rPr sz="800" dirty="0">
                <a:latin typeface="Arial"/>
                <a:cs typeface="Arial"/>
              </a:rPr>
              <a:t>– </a:t>
            </a:r>
            <a:r>
              <a:rPr sz="800" spc="-5" dirty="0">
                <a:latin typeface="Arial"/>
                <a:cs typeface="Arial"/>
              </a:rPr>
              <a:t>Déléguées et </a:t>
            </a:r>
            <a:r>
              <a:rPr sz="800" dirty="0">
                <a:latin typeface="Arial"/>
                <a:cs typeface="Arial"/>
              </a:rPr>
              <a:t>substituts </a:t>
            </a:r>
            <a:r>
              <a:rPr sz="800" spc="-5" dirty="0">
                <a:latin typeface="Arial"/>
                <a:cs typeface="Arial"/>
              </a:rPr>
              <a:t>aux </a:t>
            </a:r>
            <a:r>
              <a:rPr sz="800" dirty="0">
                <a:latin typeface="Arial"/>
                <a:cs typeface="Arial"/>
              </a:rPr>
              <a:t>assemblées </a:t>
            </a:r>
            <a:r>
              <a:rPr sz="800" spc="-5" dirty="0">
                <a:latin typeface="Arial"/>
                <a:cs typeface="Arial"/>
              </a:rPr>
              <a:t>du </a:t>
            </a:r>
            <a:r>
              <a:rPr sz="800" dirty="0">
                <a:latin typeface="Arial"/>
                <a:cs typeface="Arial"/>
              </a:rPr>
              <a:t>comité </a:t>
            </a:r>
            <a:r>
              <a:rPr sz="800" spc="-5" dirty="0">
                <a:latin typeface="Arial"/>
                <a:cs typeface="Arial"/>
              </a:rPr>
              <a:t>de parents de </a:t>
            </a:r>
            <a:r>
              <a:rPr sz="800" dirty="0">
                <a:latin typeface="Arial"/>
                <a:cs typeface="Arial"/>
              </a:rPr>
              <a:t>la</a:t>
            </a:r>
            <a:r>
              <a:rPr sz="800" spc="12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CSSMI;</a:t>
            </a:r>
          </a:p>
          <a:p>
            <a:pPr marL="641985" lvl="1" indent="-172085">
              <a:lnSpc>
                <a:spcPct val="100000"/>
              </a:lnSpc>
              <a:buFont typeface="Arial"/>
              <a:buChar char="•"/>
              <a:tabLst>
                <a:tab pos="642620" algn="l"/>
              </a:tabLst>
            </a:pPr>
            <a:r>
              <a:rPr sz="800" spc="-5" dirty="0">
                <a:latin typeface="Arial"/>
                <a:cs typeface="Arial"/>
              </a:rPr>
              <a:t>M. </a:t>
            </a:r>
            <a:r>
              <a:rPr sz="800" dirty="0">
                <a:latin typeface="Arial"/>
                <a:cs typeface="Arial"/>
              </a:rPr>
              <a:t>Christian Slachetka </a:t>
            </a:r>
            <a:r>
              <a:rPr sz="800" spc="-5" dirty="0">
                <a:latin typeface="Arial"/>
                <a:cs typeface="Arial"/>
              </a:rPr>
              <a:t>et </a:t>
            </a:r>
            <a:r>
              <a:rPr sz="800" spc="10" dirty="0">
                <a:latin typeface="Arial"/>
                <a:cs typeface="Arial"/>
              </a:rPr>
              <a:t>M</a:t>
            </a:r>
            <a:r>
              <a:rPr sz="750" spc="15" baseline="27777" dirty="0">
                <a:latin typeface="Arial"/>
                <a:cs typeface="Arial"/>
              </a:rPr>
              <a:t>me  </a:t>
            </a:r>
            <a:r>
              <a:rPr sz="800" dirty="0">
                <a:latin typeface="Arial"/>
                <a:cs typeface="Arial"/>
              </a:rPr>
              <a:t>Diane </a:t>
            </a:r>
            <a:r>
              <a:rPr sz="800" spc="-5" dirty="0">
                <a:latin typeface="Arial"/>
                <a:cs typeface="Arial"/>
              </a:rPr>
              <a:t>Cyr </a:t>
            </a:r>
            <a:r>
              <a:rPr sz="800" dirty="0">
                <a:latin typeface="Arial"/>
                <a:cs typeface="Arial"/>
              </a:rPr>
              <a:t>- </a:t>
            </a:r>
            <a:r>
              <a:rPr sz="800" spc="-5" dirty="0">
                <a:latin typeface="Arial"/>
                <a:cs typeface="Arial"/>
              </a:rPr>
              <a:t>Délégués au Forum des parents d’élèves </a:t>
            </a:r>
            <a:r>
              <a:rPr sz="800" dirty="0">
                <a:latin typeface="Arial"/>
                <a:cs typeface="Arial"/>
              </a:rPr>
              <a:t>HDAA </a:t>
            </a:r>
            <a:r>
              <a:rPr sz="800" spc="-5" dirty="0">
                <a:latin typeface="Arial"/>
                <a:cs typeface="Arial"/>
              </a:rPr>
              <a:t>organisé par </a:t>
            </a:r>
            <a:r>
              <a:rPr sz="800" dirty="0">
                <a:latin typeface="Arial"/>
                <a:cs typeface="Arial"/>
              </a:rPr>
              <a:t>la FCPQ à </a:t>
            </a:r>
            <a:r>
              <a:rPr sz="800" spc="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Québec.</a:t>
            </a:r>
          </a:p>
        </p:txBody>
      </p:sp>
      <p:sp>
        <p:nvSpPr>
          <p:cNvPr id="38" name="object 38"/>
          <p:cNvSpPr txBox="1"/>
          <p:nvPr/>
        </p:nvSpPr>
        <p:spPr>
          <a:xfrm>
            <a:off x="1466469" y="4648454"/>
            <a:ext cx="7138670" cy="14541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41985" indent="-172085">
              <a:lnSpc>
                <a:spcPct val="100000"/>
              </a:lnSpc>
              <a:buFont typeface="Arial"/>
              <a:buChar char="•"/>
              <a:tabLst>
                <a:tab pos="642620" algn="l"/>
              </a:tabLst>
            </a:pPr>
            <a:r>
              <a:rPr sz="800" spc="-5" dirty="0">
                <a:latin typeface="Arial"/>
                <a:cs typeface="Arial"/>
              </a:rPr>
              <a:t>Le </a:t>
            </a:r>
            <a:r>
              <a:rPr sz="800" dirty="0">
                <a:latin typeface="Arial"/>
                <a:cs typeface="Arial"/>
              </a:rPr>
              <a:t>comité a </a:t>
            </a:r>
            <a:r>
              <a:rPr sz="800" spc="-5" dirty="0">
                <a:latin typeface="Arial"/>
                <a:cs typeface="Arial"/>
              </a:rPr>
              <a:t>pris </a:t>
            </a:r>
            <a:r>
              <a:rPr sz="800" dirty="0">
                <a:latin typeface="Arial"/>
                <a:cs typeface="Arial"/>
              </a:rPr>
              <a:t>position sur les </a:t>
            </a:r>
            <a:r>
              <a:rPr sz="800" spc="-5" dirty="0">
                <a:latin typeface="Arial"/>
                <a:cs typeface="Arial"/>
              </a:rPr>
              <a:t>consultations suivantes</a:t>
            </a:r>
            <a:r>
              <a:rPr sz="800" spc="6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:</a:t>
            </a:r>
            <a:endParaRPr sz="800">
              <a:latin typeface="Arial"/>
              <a:cs typeface="Arial"/>
            </a:endParaRPr>
          </a:p>
          <a:p>
            <a:pPr marL="1099185" lvl="1" indent="-172085">
              <a:lnSpc>
                <a:spcPct val="100000"/>
              </a:lnSpc>
              <a:buFont typeface="Arial"/>
              <a:buChar char="•"/>
              <a:tabLst>
                <a:tab pos="1099820" algn="l"/>
              </a:tabLst>
            </a:pPr>
            <a:r>
              <a:rPr sz="800" i="1" spc="-5" dirty="0">
                <a:latin typeface="Arial"/>
                <a:cs typeface="Arial"/>
              </a:rPr>
              <a:t>Cadre d’organisation </a:t>
            </a:r>
            <a:r>
              <a:rPr sz="800" i="1" dirty="0">
                <a:latin typeface="Arial"/>
                <a:cs typeface="Arial"/>
              </a:rPr>
              <a:t>scolaire</a:t>
            </a:r>
            <a:r>
              <a:rPr sz="800" i="1" spc="40" dirty="0">
                <a:latin typeface="Arial"/>
                <a:cs typeface="Arial"/>
              </a:rPr>
              <a:t> </a:t>
            </a:r>
            <a:r>
              <a:rPr sz="800" i="1" spc="-5" dirty="0">
                <a:latin typeface="Arial"/>
                <a:cs typeface="Arial"/>
              </a:rPr>
              <a:t>2015-2018</a:t>
            </a:r>
            <a:r>
              <a:rPr sz="800" spc="-5" dirty="0">
                <a:latin typeface="Arial"/>
                <a:cs typeface="Arial"/>
              </a:rPr>
              <a:t>;</a:t>
            </a:r>
            <a:endParaRPr sz="800">
              <a:latin typeface="Arial"/>
              <a:cs typeface="Arial"/>
            </a:endParaRPr>
          </a:p>
          <a:p>
            <a:pPr marL="1099185" lvl="1" indent="-172085">
              <a:lnSpc>
                <a:spcPct val="100000"/>
              </a:lnSpc>
              <a:buFont typeface="Arial"/>
              <a:buChar char="•"/>
              <a:tabLst>
                <a:tab pos="1099820" algn="l"/>
              </a:tabLst>
            </a:pPr>
            <a:r>
              <a:rPr sz="800" i="1" spc="-5" dirty="0">
                <a:latin typeface="Arial"/>
                <a:cs typeface="Arial"/>
              </a:rPr>
              <a:t>Calendrier </a:t>
            </a:r>
            <a:r>
              <a:rPr sz="800" i="1" dirty="0">
                <a:latin typeface="Arial"/>
                <a:cs typeface="Arial"/>
              </a:rPr>
              <a:t>scolaire </a:t>
            </a:r>
            <a:r>
              <a:rPr sz="800" i="1" spc="-5" dirty="0">
                <a:latin typeface="Arial"/>
                <a:cs typeface="Arial"/>
              </a:rPr>
              <a:t>2015-2016 </a:t>
            </a:r>
            <a:r>
              <a:rPr sz="800" spc="-5" dirty="0">
                <a:latin typeface="Arial"/>
                <a:cs typeface="Arial"/>
              </a:rPr>
              <a:t>du secteur</a:t>
            </a:r>
            <a:r>
              <a:rPr sz="800" spc="8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jeunes;</a:t>
            </a:r>
            <a:endParaRPr sz="800">
              <a:latin typeface="Arial"/>
              <a:cs typeface="Arial"/>
            </a:endParaRPr>
          </a:p>
          <a:p>
            <a:pPr marL="1099185" lvl="1" indent="-172085">
              <a:lnSpc>
                <a:spcPct val="100000"/>
              </a:lnSpc>
              <a:buFont typeface="Arial"/>
              <a:buChar char="•"/>
              <a:tabLst>
                <a:tab pos="1099820" algn="l"/>
              </a:tabLst>
            </a:pPr>
            <a:r>
              <a:rPr sz="800" i="1" dirty="0">
                <a:latin typeface="Arial"/>
                <a:cs typeface="Arial"/>
              </a:rPr>
              <a:t>Politique relative à </a:t>
            </a:r>
            <a:r>
              <a:rPr sz="800" i="1" spc="-5" dirty="0">
                <a:latin typeface="Arial"/>
                <a:cs typeface="Arial"/>
              </a:rPr>
              <a:t>l’admission, </a:t>
            </a:r>
            <a:r>
              <a:rPr sz="800" i="1" dirty="0">
                <a:latin typeface="Arial"/>
                <a:cs typeface="Arial"/>
              </a:rPr>
              <a:t>à </a:t>
            </a:r>
            <a:r>
              <a:rPr sz="800" i="1" spc="-5" dirty="0">
                <a:latin typeface="Arial"/>
                <a:cs typeface="Arial"/>
              </a:rPr>
              <a:t>l’inscription et </a:t>
            </a:r>
            <a:r>
              <a:rPr sz="800" i="1" dirty="0">
                <a:latin typeface="Arial"/>
                <a:cs typeface="Arial"/>
              </a:rPr>
              <a:t>à la </a:t>
            </a:r>
            <a:r>
              <a:rPr sz="800" i="1" spc="-5" dirty="0">
                <a:latin typeface="Arial"/>
                <a:cs typeface="Arial"/>
              </a:rPr>
              <a:t>répartition des </a:t>
            </a:r>
            <a:r>
              <a:rPr sz="800" i="1" dirty="0">
                <a:latin typeface="Arial"/>
                <a:cs typeface="Arial"/>
              </a:rPr>
              <a:t>élèves </a:t>
            </a:r>
            <a:r>
              <a:rPr sz="800" i="1" spc="-5" dirty="0">
                <a:latin typeface="Arial"/>
                <a:cs typeface="Arial"/>
              </a:rPr>
              <a:t>dans nos établissements </a:t>
            </a:r>
            <a:r>
              <a:rPr sz="800" dirty="0">
                <a:latin typeface="Arial"/>
                <a:cs typeface="Arial"/>
              </a:rPr>
              <a:t>– </a:t>
            </a:r>
            <a:r>
              <a:rPr sz="800" spc="9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2015-2018;</a:t>
            </a:r>
            <a:endParaRPr sz="800">
              <a:latin typeface="Arial"/>
              <a:cs typeface="Arial"/>
            </a:endParaRPr>
          </a:p>
          <a:p>
            <a:pPr marL="1099185" lvl="1" indent="-172085">
              <a:lnSpc>
                <a:spcPct val="100000"/>
              </a:lnSpc>
              <a:buFont typeface="Arial"/>
              <a:buChar char="•"/>
              <a:tabLst>
                <a:tab pos="1099820" algn="l"/>
              </a:tabLst>
            </a:pPr>
            <a:r>
              <a:rPr sz="800" i="1" dirty="0">
                <a:latin typeface="Arial"/>
                <a:cs typeface="Arial"/>
              </a:rPr>
              <a:t>OOPC </a:t>
            </a:r>
            <a:r>
              <a:rPr sz="800" dirty="0">
                <a:latin typeface="Arial"/>
                <a:cs typeface="Arial"/>
              </a:rPr>
              <a:t>- An 1 </a:t>
            </a:r>
            <a:r>
              <a:rPr sz="800" spc="-5" dirty="0">
                <a:latin typeface="Arial"/>
                <a:cs typeface="Arial"/>
              </a:rPr>
              <a:t>du cadre triennal</a:t>
            </a:r>
            <a:r>
              <a:rPr sz="800" spc="3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2015-2018.</a:t>
            </a:r>
            <a:endParaRPr sz="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2"/>
              </a:spcBef>
            </a:pPr>
            <a:endParaRPr sz="800">
              <a:latin typeface="Times New Roman"/>
              <a:cs typeface="Times New Roman"/>
            </a:endParaRPr>
          </a:p>
          <a:p>
            <a:pPr marL="12700" marR="5080" algn="just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Ainsi se </a:t>
            </a:r>
            <a:r>
              <a:rPr sz="800" spc="-5" dirty="0">
                <a:latin typeface="Arial"/>
                <a:cs typeface="Arial"/>
              </a:rPr>
              <a:t>termine </a:t>
            </a:r>
            <a:r>
              <a:rPr sz="800" dirty="0">
                <a:latin typeface="Arial"/>
                <a:cs typeface="Arial"/>
              </a:rPr>
              <a:t>cet </a:t>
            </a:r>
            <a:r>
              <a:rPr sz="800" spc="-5" dirty="0">
                <a:latin typeface="Arial"/>
                <a:cs typeface="Arial"/>
              </a:rPr>
              <a:t>aperçu </a:t>
            </a:r>
            <a:r>
              <a:rPr sz="800" dirty="0">
                <a:latin typeface="Arial"/>
                <a:cs typeface="Arial"/>
              </a:rPr>
              <a:t>des actions </a:t>
            </a:r>
            <a:r>
              <a:rPr sz="800" spc="-5" dirty="0">
                <a:latin typeface="Arial"/>
                <a:cs typeface="Arial"/>
              </a:rPr>
              <a:t>de notre </a:t>
            </a:r>
            <a:r>
              <a:rPr sz="800" dirty="0">
                <a:latin typeface="Arial"/>
                <a:cs typeface="Arial"/>
              </a:rPr>
              <a:t>comité </a:t>
            </a:r>
            <a:r>
              <a:rPr sz="800" spc="-5" dirty="0">
                <a:latin typeface="Arial"/>
                <a:cs typeface="Arial"/>
              </a:rPr>
              <a:t>entreprises au cours de </a:t>
            </a:r>
            <a:r>
              <a:rPr sz="800" dirty="0">
                <a:latin typeface="Arial"/>
                <a:cs typeface="Arial"/>
              </a:rPr>
              <a:t>l’année scolaire 2014-2015. </a:t>
            </a:r>
            <a:r>
              <a:rPr sz="800" spc="-5" dirty="0">
                <a:latin typeface="Arial"/>
                <a:cs typeface="Arial"/>
              </a:rPr>
              <a:t>Les </a:t>
            </a:r>
            <a:r>
              <a:rPr sz="800" dirty="0">
                <a:latin typeface="Arial"/>
                <a:cs typeface="Arial"/>
              </a:rPr>
              <a:t>membres </a:t>
            </a:r>
            <a:r>
              <a:rPr sz="800" spc="-5" dirty="0">
                <a:latin typeface="Arial"/>
                <a:cs typeface="Arial"/>
              </a:rPr>
              <a:t>du comité CSEHDAA ont  maintenu </a:t>
            </a:r>
            <a:r>
              <a:rPr sz="800" dirty="0">
                <a:latin typeface="Arial"/>
                <a:cs typeface="Arial"/>
              </a:rPr>
              <a:t>leur engagement </a:t>
            </a:r>
            <a:r>
              <a:rPr sz="800" spc="-5" dirty="0">
                <a:latin typeface="Arial"/>
                <a:cs typeface="Arial"/>
              </a:rPr>
              <a:t>tout au </a:t>
            </a:r>
            <a:r>
              <a:rPr sz="800" dirty="0">
                <a:latin typeface="Arial"/>
                <a:cs typeface="Arial"/>
              </a:rPr>
              <a:t>long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cette année marquée par plusieurs changements. </a:t>
            </a:r>
            <a:r>
              <a:rPr sz="800" spc="-5" dirty="0">
                <a:latin typeface="Arial"/>
                <a:cs typeface="Arial"/>
              </a:rPr>
              <a:t>Nous avons gardé </a:t>
            </a:r>
            <a:r>
              <a:rPr sz="800" dirty="0">
                <a:latin typeface="Arial"/>
                <a:cs typeface="Arial"/>
              </a:rPr>
              <a:t>le cap </a:t>
            </a:r>
            <a:r>
              <a:rPr sz="800" spc="-5" dirty="0">
                <a:latin typeface="Arial"/>
                <a:cs typeface="Arial"/>
              </a:rPr>
              <a:t>en restant centrés </a:t>
            </a:r>
            <a:r>
              <a:rPr sz="800" dirty="0">
                <a:latin typeface="Arial"/>
                <a:cs typeface="Arial"/>
              </a:rPr>
              <a:t>sur </a:t>
            </a:r>
            <a:r>
              <a:rPr sz="800" spc="-5" dirty="0">
                <a:latin typeface="Arial"/>
                <a:cs typeface="Arial"/>
              </a:rPr>
              <a:t>notre mission  et nous pouvons en être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fiers.</a:t>
            </a:r>
            <a:endParaRPr sz="8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9"/>
              </a:spcBef>
            </a:pPr>
            <a:endParaRPr sz="7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</a:pPr>
            <a:r>
              <a:rPr sz="800" b="1" spc="-10" dirty="0">
                <a:latin typeface="Arial"/>
                <a:cs typeface="Arial"/>
              </a:rPr>
              <a:t>CHRISTIAN SLACHETKA</a:t>
            </a:r>
            <a:r>
              <a:rPr sz="800" spc="-10" dirty="0">
                <a:latin typeface="Arial"/>
                <a:cs typeface="Arial"/>
              </a:rPr>
              <a:t>, </a:t>
            </a:r>
            <a:r>
              <a:rPr sz="800" dirty="0">
                <a:latin typeface="Arial"/>
                <a:cs typeface="Arial"/>
              </a:rPr>
              <a:t>PRÉSIDENT </a:t>
            </a:r>
            <a:r>
              <a:rPr sz="800" spc="-5" dirty="0">
                <a:latin typeface="Arial"/>
                <a:cs typeface="Arial"/>
              </a:rPr>
              <a:t>DU</a:t>
            </a:r>
            <a:r>
              <a:rPr sz="800" spc="8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CCSEHDAA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79575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44196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59"/>
                </a:lnTo>
                <a:lnTo>
                  <a:pt x="8351519" y="0"/>
                </a:lnTo>
                <a:close/>
              </a:path>
            </a:pathLst>
          </a:custGeom>
          <a:solidFill>
            <a:srgbClr val="0A28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78891" y="3585971"/>
            <a:ext cx="388620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295388" y="118871"/>
            <a:ext cx="1848611" cy="90220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>
            <a:spLocks noGrp="1"/>
          </p:cNvSpPr>
          <p:nvPr>
            <p:ph type="title"/>
          </p:nvPr>
        </p:nvSpPr>
        <p:spPr>
          <a:xfrm>
            <a:off x="577697" y="235584"/>
            <a:ext cx="3717290" cy="659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5"/>
              </a:lnSpc>
            </a:pPr>
            <a:r>
              <a:rPr spc="-5" dirty="0"/>
              <a:t>INSTANCES</a:t>
            </a:r>
            <a:r>
              <a:rPr spc="-20" dirty="0"/>
              <a:t> </a:t>
            </a:r>
            <a:r>
              <a:rPr spc="-5" dirty="0"/>
              <a:t>POLITIQUES</a:t>
            </a:r>
          </a:p>
          <a:p>
            <a:pPr marL="927100">
              <a:lnSpc>
                <a:spcPts val="2315"/>
              </a:lnSpc>
            </a:pPr>
            <a:r>
              <a:rPr sz="2000" dirty="0"/>
              <a:t>Le comité de</a:t>
            </a:r>
            <a:r>
              <a:rPr sz="2000" spc="-110" dirty="0"/>
              <a:t> </a:t>
            </a:r>
            <a:r>
              <a:rPr sz="2000" dirty="0"/>
              <a:t>parents</a:t>
            </a:r>
            <a:endParaRPr sz="2000"/>
          </a:p>
        </p:txBody>
      </p:sp>
      <p:sp>
        <p:nvSpPr>
          <p:cNvPr id="30" name="object 30"/>
          <p:cNvSpPr txBox="1"/>
          <p:nvPr/>
        </p:nvSpPr>
        <p:spPr>
          <a:xfrm>
            <a:off x="7666735" y="186181"/>
            <a:ext cx="1343660" cy="712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645" algn="ct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INSTANCES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POLITIQUES</a:t>
            </a:r>
            <a:endParaRPr sz="800">
              <a:latin typeface="Arial"/>
              <a:cs typeface="Arial"/>
            </a:endParaRPr>
          </a:p>
          <a:p>
            <a:pPr marL="203200" algn="ctr">
              <a:lnSpc>
                <a:spcPct val="100000"/>
              </a:lnSpc>
              <a:spcBef>
                <a:spcPts val="15"/>
              </a:spcBef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Conseil des</a:t>
            </a:r>
            <a:r>
              <a:rPr sz="700" b="1" spc="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commissaires</a:t>
            </a:r>
            <a:endParaRPr sz="700">
              <a:latin typeface="Arial"/>
              <a:cs typeface="Arial"/>
            </a:endParaRPr>
          </a:p>
          <a:p>
            <a:pPr marL="12700" marR="5080" indent="658495">
              <a:lnSpc>
                <a:spcPct val="110000"/>
              </a:lnSpc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</a:t>
            </a:r>
            <a:r>
              <a:rPr sz="7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exécutif 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consultatif de</a:t>
            </a:r>
            <a:r>
              <a:rPr sz="700" b="1" spc="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transport</a:t>
            </a:r>
            <a:endParaRPr sz="700">
              <a:latin typeface="Arial"/>
              <a:cs typeface="Arial"/>
            </a:endParaRPr>
          </a:p>
          <a:p>
            <a:pPr marL="829310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CCSEHD</a:t>
            </a:r>
            <a:r>
              <a:rPr sz="700" b="1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700">
              <a:latin typeface="Arial"/>
              <a:cs typeface="Arial"/>
            </a:endParaRPr>
          </a:p>
          <a:p>
            <a:pPr marL="556895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7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parents</a:t>
            </a:r>
            <a:endParaRPr sz="7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6948296" y="4221098"/>
            <a:ext cx="2043125" cy="1966074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715" algn="just">
              <a:lnSpc>
                <a:spcPct val="100000"/>
              </a:lnSpc>
            </a:pPr>
            <a:r>
              <a:rPr spc="-5" dirty="0"/>
              <a:t>Le </a:t>
            </a:r>
            <a:r>
              <a:rPr dirty="0"/>
              <a:t>comité </a:t>
            </a:r>
            <a:r>
              <a:rPr spc="-5" dirty="0"/>
              <a:t>de parents </a:t>
            </a:r>
            <a:r>
              <a:rPr dirty="0"/>
              <a:t>de la Commission scolaire </a:t>
            </a:r>
            <a:r>
              <a:rPr spc="-5" dirty="0"/>
              <a:t>de </a:t>
            </a:r>
            <a:r>
              <a:rPr dirty="0"/>
              <a:t>la Seigneurie-  </a:t>
            </a:r>
            <a:r>
              <a:rPr spc="-5" dirty="0"/>
              <a:t>des-Mille-Îles </a:t>
            </a:r>
            <a:r>
              <a:rPr dirty="0"/>
              <a:t>a fait </a:t>
            </a:r>
            <a:r>
              <a:rPr spc="-5" dirty="0"/>
              <a:t>de </a:t>
            </a:r>
            <a:r>
              <a:rPr dirty="0"/>
              <a:t>2014-2015 </a:t>
            </a:r>
            <a:r>
              <a:rPr spc="-5" dirty="0"/>
              <a:t>une </a:t>
            </a:r>
            <a:r>
              <a:rPr dirty="0"/>
              <a:t>autre année </a:t>
            </a:r>
            <a:r>
              <a:rPr spc="-5" dirty="0"/>
              <a:t>de </a:t>
            </a:r>
            <a:r>
              <a:rPr dirty="0"/>
              <a:t>réalisations, </a:t>
            </a:r>
            <a:r>
              <a:rPr spc="-5" dirty="0"/>
              <a:t>de  formation et d'information. Ainsi, les représentants et, par extension,  tous </a:t>
            </a:r>
            <a:r>
              <a:rPr dirty="0"/>
              <a:t>les </a:t>
            </a:r>
            <a:r>
              <a:rPr spc="-5" dirty="0"/>
              <a:t>parents de </a:t>
            </a:r>
            <a:r>
              <a:rPr dirty="0"/>
              <a:t>la </a:t>
            </a:r>
            <a:r>
              <a:rPr spc="-5" dirty="0"/>
              <a:t>Commission </a:t>
            </a:r>
            <a:r>
              <a:rPr dirty="0"/>
              <a:t>scolaire, </a:t>
            </a:r>
            <a:r>
              <a:rPr spc="-5" dirty="0"/>
              <a:t>seront davantage </a:t>
            </a:r>
            <a:r>
              <a:rPr dirty="0"/>
              <a:t>outillés  </a:t>
            </a:r>
            <a:r>
              <a:rPr spc="-5" dirty="0"/>
              <a:t>pour </a:t>
            </a:r>
            <a:r>
              <a:rPr spc="-5" dirty="0">
                <a:latin typeface="Arial"/>
                <a:cs typeface="Arial"/>
              </a:rPr>
              <a:t>œuvrer </a:t>
            </a:r>
            <a:r>
              <a:rPr spc="-5" dirty="0"/>
              <a:t>dans </a:t>
            </a:r>
            <a:r>
              <a:rPr dirty="0"/>
              <a:t>le domaine </a:t>
            </a:r>
            <a:r>
              <a:rPr spc="-5" dirty="0"/>
              <a:t>de </a:t>
            </a:r>
            <a:r>
              <a:rPr spc="-5" dirty="0">
                <a:latin typeface="Arial"/>
                <a:cs typeface="Arial"/>
              </a:rPr>
              <a:t>l’éducation</a:t>
            </a:r>
            <a:r>
              <a:rPr spc="-5" dirty="0"/>
              <a:t>. </a:t>
            </a:r>
            <a:r>
              <a:rPr dirty="0"/>
              <a:t>Plusieurs </a:t>
            </a:r>
            <a:r>
              <a:rPr spc="-5" dirty="0"/>
              <a:t>présentations  </a:t>
            </a:r>
            <a:r>
              <a:rPr spc="-5" dirty="0">
                <a:latin typeface="Arial"/>
                <a:cs typeface="Arial"/>
              </a:rPr>
              <a:t>d’intervenants </a:t>
            </a:r>
            <a:r>
              <a:rPr spc="-5" dirty="0"/>
              <a:t>de </a:t>
            </a:r>
            <a:r>
              <a:rPr dirty="0"/>
              <a:t>la </a:t>
            </a:r>
            <a:r>
              <a:rPr spc="-5" dirty="0"/>
              <a:t>CSSMI ou de partenaires externes de </a:t>
            </a:r>
            <a:r>
              <a:rPr dirty="0"/>
              <a:t>même </a:t>
            </a:r>
            <a:r>
              <a:rPr spc="-10" dirty="0"/>
              <a:t>que  </a:t>
            </a:r>
            <a:r>
              <a:rPr spc="-5" dirty="0"/>
              <a:t>des </a:t>
            </a:r>
            <a:r>
              <a:rPr dirty="0"/>
              <a:t>capsules </a:t>
            </a:r>
            <a:r>
              <a:rPr spc="-5" dirty="0"/>
              <a:t>interactives de formation ont </a:t>
            </a:r>
            <a:r>
              <a:rPr dirty="0"/>
              <a:t>ponctué </a:t>
            </a:r>
            <a:r>
              <a:rPr spc="-5" dirty="0"/>
              <a:t>nos assemblées  </a:t>
            </a:r>
            <a:r>
              <a:rPr dirty="0"/>
              <a:t>mensuelles.</a:t>
            </a:r>
          </a:p>
          <a:p>
            <a:pPr marL="12700" marR="5715" algn="just">
              <a:lnSpc>
                <a:spcPct val="100000"/>
              </a:lnSpc>
              <a:spcBef>
                <a:spcPts val="695"/>
              </a:spcBef>
            </a:pPr>
            <a:r>
              <a:rPr dirty="0"/>
              <a:t>Au </a:t>
            </a:r>
            <a:r>
              <a:rPr spc="-5" dirty="0"/>
              <a:t>cours de </a:t>
            </a:r>
            <a:r>
              <a:rPr spc="-5" dirty="0">
                <a:latin typeface="Arial"/>
                <a:cs typeface="Arial"/>
              </a:rPr>
              <a:t>l’année, </a:t>
            </a:r>
            <a:r>
              <a:rPr dirty="0"/>
              <a:t>le </a:t>
            </a:r>
            <a:r>
              <a:rPr spc="-5" dirty="0"/>
              <a:t>comité de parents </a:t>
            </a:r>
            <a:r>
              <a:rPr spc="-5" dirty="0">
                <a:latin typeface="Arial"/>
                <a:cs typeface="Arial"/>
              </a:rPr>
              <a:t>s’est </a:t>
            </a:r>
            <a:r>
              <a:rPr spc="-5" dirty="0"/>
              <a:t>fait un devoir de  </a:t>
            </a:r>
            <a:r>
              <a:rPr dirty="0"/>
              <a:t>répondre à toutes les </a:t>
            </a:r>
            <a:r>
              <a:rPr spc="-5" dirty="0"/>
              <a:t>consultations présentées par </a:t>
            </a:r>
            <a:r>
              <a:rPr dirty="0"/>
              <a:t>la </a:t>
            </a:r>
            <a:r>
              <a:rPr spc="-5" dirty="0"/>
              <a:t>Commission  </a:t>
            </a:r>
            <a:r>
              <a:rPr dirty="0"/>
              <a:t>scolaire. Selon la </a:t>
            </a:r>
            <a:r>
              <a:rPr spc="-5" dirty="0"/>
              <a:t>procédure </a:t>
            </a:r>
            <a:r>
              <a:rPr dirty="0"/>
              <a:t>initiée </a:t>
            </a:r>
            <a:r>
              <a:rPr dirty="0">
                <a:latin typeface="Arial"/>
                <a:cs typeface="Arial"/>
              </a:rPr>
              <a:t>l’an </a:t>
            </a:r>
            <a:r>
              <a:rPr spc="-5" dirty="0"/>
              <a:t>dernier, </a:t>
            </a:r>
            <a:r>
              <a:rPr dirty="0"/>
              <a:t>un comité </a:t>
            </a:r>
            <a:r>
              <a:rPr spc="-5" dirty="0"/>
              <a:t>spécial </a:t>
            </a:r>
            <a:r>
              <a:rPr dirty="0"/>
              <a:t>a  été formé : son </a:t>
            </a:r>
            <a:r>
              <a:rPr spc="-5" dirty="0"/>
              <a:t>rôle </a:t>
            </a:r>
            <a:r>
              <a:rPr dirty="0"/>
              <a:t>est </a:t>
            </a:r>
            <a:r>
              <a:rPr spc="-5" dirty="0"/>
              <a:t>de proposer </a:t>
            </a:r>
            <a:r>
              <a:rPr dirty="0"/>
              <a:t>des </a:t>
            </a:r>
            <a:r>
              <a:rPr spc="-5" dirty="0"/>
              <a:t>réponses </a:t>
            </a:r>
            <a:r>
              <a:rPr dirty="0"/>
              <a:t>à </a:t>
            </a:r>
            <a:r>
              <a:rPr spc="-5" dirty="0"/>
              <a:t>l'assemblée,  lesquelles sont liées </a:t>
            </a:r>
            <a:r>
              <a:rPr dirty="0"/>
              <a:t>à la vision </a:t>
            </a:r>
            <a:r>
              <a:rPr spc="-5" dirty="0"/>
              <a:t>parentale du</a:t>
            </a:r>
            <a:r>
              <a:rPr spc="120" dirty="0"/>
              <a:t> </a:t>
            </a:r>
            <a:r>
              <a:rPr dirty="0"/>
              <a:t>comité.</a:t>
            </a:r>
          </a:p>
          <a:p>
            <a:pPr marL="12700" marR="5080" algn="just">
              <a:lnSpc>
                <a:spcPct val="100000"/>
              </a:lnSpc>
              <a:spcBef>
                <a:spcPts val="705"/>
              </a:spcBef>
            </a:pPr>
            <a:r>
              <a:rPr spc="-5" dirty="0"/>
              <a:t>Le </a:t>
            </a:r>
            <a:r>
              <a:rPr i="1" dirty="0">
                <a:latin typeface="Arial"/>
                <a:cs typeface="Arial"/>
              </a:rPr>
              <a:t>Gala reconnaissance </a:t>
            </a:r>
            <a:r>
              <a:rPr i="1" spc="-5" dirty="0">
                <a:latin typeface="Arial"/>
                <a:cs typeface="Arial"/>
              </a:rPr>
              <a:t>de l’action </a:t>
            </a:r>
            <a:r>
              <a:rPr i="1" dirty="0">
                <a:latin typeface="Arial"/>
                <a:cs typeface="Arial"/>
              </a:rPr>
              <a:t>bénévole scolaire </a:t>
            </a:r>
            <a:r>
              <a:rPr spc="-5" dirty="0"/>
              <a:t>en était </a:t>
            </a:r>
            <a:r>
              <a:rPr dirty="0"/>
              <a:t>à </a:t>
            </a:r>
            <a:r>
              <a:rPr spc="5" dirty="0"/>
              <a:t>sa  </a:t>
            </a:r>
            <a:r>
              <a:rPr spc="-5" dirty="0"/>
              <a:t>dixième édition, qui </a:t>
            </a:r>
            <a:r>
              <a:rPr dirty="0">
                <a:latin typeface="Arial"/>
                <a:cs typeface="Arial"/>
              </a:rPr>
              <a:t>s’est </a:t>
            </a:r>
            <a:r>
              <a:rPr spc="-5" dirty="0"/>
              <a:t>tenue sous </a:t>
            </a:r>
            <a:r>
              <a:rPr dirty="0"/>
              <a:t>le </a:t>
            </a:r>
            <a:r>
              <a:rPr spc="-5" dirty="0"/>
              <a:t>thème </a:t>
            </a:r>
            <a:r>
              <a:rPr i="1" spc="-5" dirty="0">
                <a:latin typeface="Arial"/>
                <a:cs typeface="Arial"/>
              </a:rPr>
              <a:t>Le </a:t>
            </a:r>
            <a:r>
              <a:rPr i="1" dirty="0">
                <a:latin typeface="Arial"/>
                <a:cs typeface="Arial"/>
              </a:rPr>
              <a:t>Gala </a:t>
            </a:r>
            <a:r>
              <a:rPr i="1" spc="-5" dirty="0">
                <a:latin typeface="Arial"/>
                <a:cs typeface="Arial"/>
              </a:rPr>
              <a:t>de </a:t>
            </a:r>
            <a:r>
              <a:rPr i="1" dirty="0">
                <a:latin typeface="Arial"/>
                <a:cs typeface="Arial"/>
              </a:rPr>
              <a:t>la DIX</a:t>
            </a:r>
            <a:r>
              <a:rPr dirty="0"/>
              <a:t>.  </a:t>
            </a:r>
            <a:r>
              <a:rPr spc="-5" dirty="0"/>
              <a:t>Prônant </a:t>
            </a:r>
            <a:r>
              <a:rPr dirty="0"/>
              <a:t>la </a:t>
            </a:r>
            <a:r>
              <a:rPr spc="-5" dirty="0"/>
              <a:t>persévérance </a:t>
            </a:r>
            <a:r>
              <a:rPr dirty="0"/>
              <a:t>scolaire </a:t>
            </a:r>
            <a:r>
              <a:rPr spc="-5" dirty="0"/>
              <a:t>sous toutes </a:t>
            </a:r>
            <a:r>
              <a:rPr dirty="0"/>
              <a:t>ses </a:t>
            </a:r>
            <a:r>
              <a:rPr spc="-5" dirty="0"/>
              <a:t>formes, </a:t>
            </a:r>
            <a:r>
              <a:rPr dirty="0"/>
              <a:t>le </a:t>
            </a:r>
            <a:r>
              <a:rPr spc="-5" dirty="0"/>
              <a:t>comité  organisateur </a:t>
            </a:r>
            <a:r>
              <a:rPr dirty="0"/>
              <a:t>du gala </a:t>
            </a:r>
            <a:r>
              <a:rPr spc="-5" dirty="0"/>
              <a:t>persévère </a:t>
            </a:r>
            <a:r>
              <a:rPr dirty="0"/>
              <a:t>lui </a:t>
            </a:r>
            <a:r>
              <a:rPr spc="-5" dirty="0"/>
              <a:t>aussi pour </a:t>
            </a:r>
            <a:r>
              <a:rPr dirty="0"/>
              <a:t>faire </a:t>
            </a:r>
            <a:r>
              <a:rPr spc="-5" dirty="0"/>
              <a:t>de </a:t>
            </a:r>
            <a:r>
              <a:rPr dirty="0"/>
              <a:t>cet événement  </a:t>
            </a:r>
            <a:r>
              <a:rPr spc="-5" dirty="0"/>
              <a:t>un </a:t>
            </a:r>
            <a:r>
              <a:rPr dirty="0"/>
              <a:t>jalon </a:t>
            </a:r>
            <a:r>
              <a:rPr spc="-5" dirty="0"/>
              <a:t>marquant </a:t>
            </a:r>
            <a:r>
              <a:rPr dirty="0"/>
              <a:t>de </a:t>
            </a:r>
            <a:r>
              <a:rPr dirty="0">
                <a:latin typeface="Arial"/>
                <a:cs typeface="Arial"/>
              </a:rPr>
              <a:t>l’engagement </a:t>
            </a:r>
            <a:r>
              <a:rPr dirty="0"/>
              <a:t>parental. Ce </a:t>
            </a:r>
            <a:r>
              <a:rPr spc="-5" dirty="0"/>
              <a:t>fut </a:t>
            </a:r>
            <a:r>
              <a:rPr dirty="0"/>
              <a:t>une </a:t>
            </a:r>
            <a:r>
              <a:rPr spc="-5" dirty="0"/>
              <a:t>autre </a:t>
            </a:r>
            <a:r>
              <a:rPr dirty="0"/>
              <a:t>belle  </a:t>
            </a:r>
            <a:r>
              <a:rPr spc="-5" dirty="0"/>
              <a:t>réussite </a:t>
            </a:r>
            <a:r>
              <a:rPr dirty="0"/>
              <a:t>saluée </a:t>
            </a:r>
            <a:r>
              <a:rPr spc="-5" dirty="0"/>
              <a:t>par tous </a:t>
            </a:r>
            <a:r>
              <a:rPr dirty="0"/>
              <a:t>les </a:t>
            </a:r>
            <a:r>
              <a:rPr spc="-5" dirty="0"/>
              <a:t>lauréats et </a:t>
            </a:r>
            <a:r>
              <a:rPr dirty="0"/>
              <a:t>les invités. </a:t>
            </a:r>
            <a:r>
              <a:rPr spc="-5" dirty="0"/>
              <a:t>Les parents  </a:t>
            </a:r>
            <a:r>
              <a:rPr dirty="0"/>
              <a:t>bénévoles </a:t>
            </a:r>
            <a:r>
              <a:rPr spc="-5" dirty="0"/>
              <a:t>représentent </a:t>
            </a:r>
            <a:r>
              <a:rPr dirty="0"/>
              <a:t>une richesse inestimable </a:t>
            </a:r>
            <a:r>
              <a:rPr spc="-5" dirty="0"/>
              <a:t>dans nos </a:t>
            </a:r>
            <a:r>
              <a:rPr dirty="0"/>
              <a:t>écoles </a:t>
            </a:r>
            <a:r>
              <a:rPr spc="-5" dirty="0"/>
              <a:t>et  on </a:t>
            </a:r>
            <a:r>
              <a:rPr dirty="0"/>
              <a:t>se </a:t>
            </a:r>
            <a:r>
              <a:rPr spc="-5" dirty="0"/>
              <a:t>doit de </a:t>
            </a:r>
            <a:r>
              <a:rPr dirty="0"/>
              <a:t>les </a:t>
            </a:r>
            <a:r>
              <a:rPr spc="-5" dirty="0"/>
              <a:t>reconnaître et de valoriser </a:t>
            </a:r>
            <a:r>
              <a:rPr dirty="0"/>
              <a:t>leur</a:t>
            </a:r>
            <a:r>
              <a:rPr spc="185" dirty="0"/>
              <a:t> </a:t>
            </a:r>
            <a:r>
              <a:rPr spc="-5" dirty="0"/>
              <a:t>engagement.</a:t>
            </a:r>
          </a:p>
          <a:p>
            <a:pPr marL="12700" marR="5080" algn="just">
              <a:lnSpc>
                <a:spcPct val="100000"/>
              </a:lnSpc>
              <a:spcBef>
                <a:spcPts val="695"/>
              </a:spcBef>
            </a:pPr>
            <a:r>
              <a:rPr spc="-5" dirty="0"/>
              <a:t>Le </a:t>
            </a:r>
            <a:r>
              <a:rPr dirty="0"/>
              <a:t>comité </a:t>
            </a:r>
            <a:r>
              <a:rPr spc="-5" dirty="0"/>
              <a:t>de parents </a:t>
            </a:r>
            <a:r>
              <a:rPr dirty="0"/>
              <a:t>a participé </a:t>
            </a:r>
            <a:r>
              <a:rPr spc="5" dirty="0"/>
              <a:t>aux </a:t>
            </a:r>
            <a:r>
              <a:rPr dirty="0"/>
              <a:t>conseils généraux </a:t>
            </a:r>
            <a:r>
              <a:rPr spc="-5" dirty="0"/>
              <a:t>et </a:t>
            </a:r>
            <a:r>
              <a:rPr dirty="0"/>
              <a:t>à  </a:t>
            </a:r>
            <a:r>
              <a:rPr spc="-5" dirty="0">
                <a:latin typeface="Arial"/>
                <a:cs typeface="Arial"/>
              </a:rPr>
              <a:t>l’assemblée </a:t>
            </a:r>
            <a:r>
              <a:rPr spc="-5" dirty="0"/>
              <a:t>générale </a:t>
            </a:r>
            <a:r>
              <a:rPr dirty="0"/>
              <a:t>annuelle </a:t>
            </a:r>
            <a:r>
              <a:rPr spc="-5" dirty="0"/>
              <a:t>tenus par </a:t>
            </a:r>
            <a:r>
              <a:rPr dirty="0"/>
              <a:t>la </a:t>
            </a:r>
            <a:r>
              <a:rPr spc="-5" dirty="0"/>
              <a:t>Fédération </a:t>
            </a:r>
            <a:r>
              <a:rPr dirty="0"/>
              <a:t>des </a:t>
            </a:r>
            <a:r>
              <a:rPr spc="-5" dirty="0"/>
              <a:t>comités  de </a:t>
            </a:r>
            <a:r>
              <a:rPr dirty="0"/>
              <a:t>parents </a:t>
            </a:r>
            <a:r>
              <a:rPr spc="-5" dirty="0"/>
              <a:t>du </a:t>
            </a:r>
            <a:r>
              <a:rPr dirty="0"/>
              <a:t>Québec (FCPQ). Il est </a:t>
            </a:r>
            <a:r>
              <a:rPr spc="-5" dirty="0"/>
              <a:t>aussi très </a:t>
            </a:r>
            <a:r>
              <a:rPr dirty="0"/>
              <a:t>fier </a:t>
            </a:r>
            <a:r>
              <a:rPr spc="-5" dirty="0"/>
              <a:t>de compter dans  </a:t>
            </a:r>
            <a:r>
              <a:rPr dirty="0"/>
              <a:t>ses </a:t>
            </a:r>
            <a:r>
              <a:rPr spc="-5" dirty="0"/>
              <a:t>rangs, </a:t>
            </a:r>
            <a:r>
              <a:rPr dirty="0"/>
              <a:t>comme </a:t>
            </a:r>
            <a:r>
              <a:rPr spc="-5" dirty="0"/>
              <a:t>représentante et commissaire-parent, </a:t>
            </a:r>
            <a:r>
              <a:rPr dirty="0"/>
              <a:t>la nouvelle  présidente </a:t>
            </a:r>
            <a:r>
              <a:rPr spc="-5" dirty="0"/>
              <a:t>de </a:t>
            </a:r>
            <a:r>
              <a:rPr dirty="0"/>
              <a:t>la FCPQ, </a:t>
            </a:r>
            <a:r>
              <a:rPr spc="10" dirty="0"/>
              <a:t>M</a:t>
            </a:r>
            <a:r>
              <a:rPr sz="750" spc="15" baseline="27777" dirty="0"/>
              <a:t>me </a:t>
            </a:r>
            <a:r>
              <a:rPr sz="800" spc="-5" dirty="0"/>
              <a:t>Corinne </a:t>
            </a:r>
            <a:r>
              <a:rPr sz="800" dirty="0"/>
              <a:t>Payne. Madame </a:t>
            </a:r>
            <a:r>
              <a:rPr sz="800" spc="-5" dirty="0"/>
              <a:t>Payne </a:t>
            </a:r>
            <a:r>
              <a:rPr sz="800" dirty="0"/>
              <a:t>est </a:t>
            </a:r>
            <a:r>
              <a:rPr sz="800" spc="-15" dirty="0"/>
              <a:t>le  </a:t>
            </a:r>
            <a:r>
              <a:rPr sz="800" dirty="0"/>
              <a:t>deuxième </a:t>
            </a:r>
            <a:r>
              <a:rPr sz="800" spc="-5" dirty="0"/>
              <a:t>parent </a:t>
            </a:r>
            <a:r>
              <a:rPr sz="800" dirty="0"/>
              <a:t>de notre comité à </a:t>
            </a:r>
            <a:r>
              <a:rPr sz="800" spc="-5" dirty="0"/>
              <a:t>assumer </a:t>
            </a:r>
            <a:r>
              <a:rPr sz="800" dirty="0"/>
              <a:t>la </a:t>
            </a:r>
            <a:r>
              <a:rPr sz="800" spc="-5" dirty="0"/>
              <a:t>présidence </a:t>
            </a:r>
            <a:r>
              <a:rPr sz="800" spc="5" dirty="0"/>
              <a:t>de  </a:t>
            </a:r>
            <a:r>
              <a:rPr sz="800" dirty="0">
                <a:latin typeface="Arial"/>
                <a:cs typeface="Arial"/>
              </a:rPr>
              <a:t>l’organisme </a:t>
            </a:r>
            <a:r>
              <a:rPr sz="800" spc="-5" dirty="0"/>
              <a:t>provincial des comités de </a:t>
            </a:r>
            <a:r>
              <a:rPr sz="800" dirty="0"/>
              <a:t>parents, </a:t>
            </a:r>
            <a:r>
              <a:rPr sz="800" spc="-5" dirty="0"/>
              <a:t>M. François Paquet  </a:t>
            </a:r>
            <a:r>
              <a:rPr sz="800" spc="-5" dirty="0">
                <a:latin typeface="Arial"/>
                <a:cs typeface="Arial"/>
              </a:rPr>
              <a:t>l’ayant </a:t>
            </a:r>
            <a:r>
              <a:rPr sz="800" dirty="0"/>
              <a:t>précédée durant quelques années. </a:t>
            </a:r>
            <a:r>
              <a:rPr sz="800" dirty="0">
                <a:latin typeface="Arial"/>
                <a:cs typeface="Arial"/>
              </a:rPr>
              <a:t>C’est </a:t>
            </a:r>
            <a:r>
              <a:rPr sz="800" spc="-5" dirty="0"/>
              <a:t>un </a:t>
            </a:r>
            <a:r>
              <a:rPr sz="800" dirty="0"/>
              <a:t>engagement </a:t>
            </a:r>
            <a:r>
              <a:rPr sz="800" spc="-5" dirty="0"/>
              <a:t>de  haut</a:t>
            </a:r>
            <a:r>
              <a:rPr sz="800" spc="-45" dirty="0"/>
              <a:t> </a:t>
            </a:r>
            <a:r>
              <a:rPr sz="800" spc="-5" dirty="0"/>
              <a:t>niveau!</a:t>
            </a:r>
            <a:endParaRPr sz="8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625600" y="5474970"/>
            <a:ext cx="3193415" cy="865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Le </a:t>
            </a:r>
            <a:r>
              <a:rPr sz="800" dirty="0">
                <a:latin typeface="Arial"/>
                <a:cs typeface="Arial"/>
              </a:rPr>
              <a:t>comité </a:t>
            </a:r>
            <a:r>
              <a:rPr sz="800" spc="-5" dirty="0">
                <a:latin typeface="Arial"/>
                <a:cs typeface="Arial"/>
              </a:rPr>
              <a:t>de parents </a:t>
            </a:r>
            <a:r>
              <a:rPr sz="800" dirty="0">
                <a:latin typeface="Arial"/>
                <a:cs typeface="Arial"/>
              </a:rPr>
              <a:t>a également participé </a:t>
            </a:r>
            <a:r>
              <a:rPr sz="800" spc="-5" dirty="0">
                <a:latin typeface="Arial"/>
                <a:cs typeface="Arial"/>
              </a:rPr>
              <a:t>assidûment au comité  exécutif et </a:t>
            </a:r>
            <a:r>
              <a:rPr sz="800" dirty="0">
                <a:latin typeface="Arial"/>
                <a:cs typeface="Arial"/>
              </a:rPr>
              <a:t>aux activités </a:t>
            </a:r>
            <a:r>
              <a:rPr sz="800" spc="-5" dirty="0">
                <a:latin typeface="Arial"/>
                <a:cs typeface="Arial"/>
              </a:rPr>
              <a:t>du Regroupement des comités de parents de  Laval, des </a:t>
            </a:r>
            <a:r>
              <a:rPr sz="800" dirty="0">
                <a:latin typeface="Arial"/>
                <a:cs typeface="Arial"/>
              </a:rPr>
              <a:t>Laurentides </a:t>
            </a:r>
            <a:r>
              <a:rPr sz="800" spc="-5" dirty="0">
                <a:latin typeface="Arial"/>
                <a:cs typeface="Arial"/>
              </a:rPr>
              <a:t>et de </a:t>
            </a:r>
            <a:r>
              <a:rPr sz="800" dirty="0">
                <a:latin typeface="Arial"/>
                <a:cs typeface="Arial"/>
              </a:rPr>
              <a:t>Lanaudière. Il a </a:t>
            </a:r>
            <a:r>
              <a:rPr sz="800" spc="-5" dirty="0">
                <a:latin typeface="Arial"/>
                <a:cs typeface="Arial"/>
              </a:rPr>
              <a:t>aussi </a:t>
            </a:r>
            <a:r>
              <a:rPr sz="800" dirty="0">
                <a:latin typeface="Arial"/>
                <a:cs typeface="Arial"/>
              </a:rPr>
              <a:t>été </a:t>
            </a:r>
            <a:r>
              <a:rPr sz="800" spc="-5" dirty="0">
                <a:latin typeface="Arial"/>
                <a:cs typeface="Arial"/>
              </a:rPr>
              <a:t>présent </a:t>
            </a:r>
            <a:r>
              <a:rPr sz="800" spc="5" dirty="0">
                <a:latin typeface="Arial"/>
                <a:cs typeface="Arial"/>
              </a:rPr>
              <a:t>aux  </a:t>
            </a:r>
            <a:r>
              <a:rPr sz="800" spc="-5" dirty="0">
                <a:latin typeface="Arial"/>
                <a:cs typeface="Arial"/>
              </a:rPr>
              <a:t>conseils d’administration des </a:t>
            </a:r>
            <a:r>
              <a:rPr sz="800" dirty="0">
                <a:latin typeface="Arial"/>
                <a:cs typeface="Arial"/>
              </a:rPr>
              <a:t>tables </a:t>
            </a:r>
            <a:r>
              <a:rPr sz="800" spc="-5" dirty="0">
                <a:latin typeface="Arial"/>
                <a:cs typeface="Arial"/>
              </a:rPr>
              <a:t>régionales de concertation de  Persévérons Ensemble (et </a:t>
            </a:r>
            <a:r>
              <a:rPr sz="800" dirty="0">
                <a:latin typeface="Arial"/>
                <a:cs typeface="Arial"/>
              </a:rPr>
              <a:t>ses </a:t>
            </a:r>
            <a:r>
              <a:rPr sz="800" spc="-5" dirty="0">
                <a:latin typeface="Arial"/>
                <a:cs typeface="Arial"/>
              </a:rPr>
              <a:t>sous-comités), 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Cellule 6-12 </a:t>
            </a:r>
            <a:r>
              <a:rPr sz="800" dirty="0">
                <a:latin typeface="Arial"/>
                <a:cs typeface="Arial"/>
              </a:rPr>
              <a:t>ans  </a:t>
            </a:r>
            <a:r>
              <a:rPr sz="800" spc="-5" dirty="0">
                <a:latin typeface="Arial"/>
                <a:cs typeface="Arial"/>
              </a:rPr>
              <a:t>Deux-Montagnes et </a:t>
            </a:r>
            <a:r>
              <a:rPr sz="800" dirty="0">
                <a:latin typeface="Arial"/>
                <a:cs typeface="Arial"/>
              </a:rPr>
              <a:t>sud </a:t>
            </a:r>
            <a:r>
              <a:rPr sz="800" spc="-5" dirty="0">
                <a:latin typeface="Arial"/>
                <a:cs typeface="Arial"/>
              </a:rPr>
              <a:t>de Mirabel, </a:t>
            </a:r>
            <a:r>
              <a:rPr sz="800" dirty="0">
                <a:latin typeface="Arial"/>
                <a:cs typeface="Arial"/>
              </a:rPr>
              <a:t>ainsi </a:t>
            </a:r>
            <a:r>
              <a:rPr sz="800" spc="-5" dirty="0">
                <a:latin typeface="Arial"/>
                <a:cs typeface="Arial"/>
              </a:rPr>
              <a:t>qu’au Comité pour </a:t>
            </a:r>
            <a:r>
              <a:rPr sz="800" dirty="0">
                <a:latin typeface="Arial"/>
                <a:cs typeface="Arial"/>
              </a:rPr>
              <a:t>la  </a:t>
            </a:r>
            <a:r>
              <a:rPr sz="800" spc="-5" dirty="0">
                <a:latin typeface="Arial"/>
                <a:cs typeface="Arial"/>
              </a:rPr>
              <a:t>persévérance </a:t>
            </a:r>
            <a:r>
              <a:rPr sz="800" dirty="0">
                <a:latin typeface="Arial"/>
                <a:cs typeface="Arial"/>
              </a:rPr>
              <a:t>scolaire </a:t>
            </a:r>
            <a:r>
              <a:rPr sz="800" spc="-5" dirty="0">
                <a:latin typeface="Arial"/>
                <a:cs typeface="Arial"/>
              </a:rPr>
              <a:t>et </a:t>
            </a:r>
            <a:r>
              <a:rPr sz="800" dirty="0">
                <a:latin typeface="Arial"/>
                <a:cs typeface="Arial"/>
              </a:rPr>
              <a:t>sociale </a:t>
            </a:r>
            <a:r>
              <a:rPr sz="800" spc="-5" dirty="0">
                <a:latin typeface="Arial"/>
                <a:cs typeface="Arial"/>
              </a:rPr>
              <a:t>Thérèse-De</a:t>
            </a:r>
            <a:r>
              <a:rPr sz="800" spc="2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Blainville.</a:t>
            </a:r>
            <a:endParaRPr sz="8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288407" y="1461389"/>
            <a:ext cx="3192780" cy="2051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Ayant </a:t>
            </a:r>
            <a:r>
              <a:rPr sz="800" dirty="0">
                <a:latin typeface="Arial"/>
                <a:cs typeface="Arial"/>
              </a:rPr>
              <a:t>comme </a:t>
            </a:r>
            <a:r>
              <a:rPr sz="800" spc="-5" dirty="0">
                <a:latin typeface="Arial"/>
                <a:cs typeface="Arial"/>
              </a:rPr>
              <a:t>mission </a:t>
            </a:r>
            <a:r>
              <a:rPr sz="800" dirty="0">
                <a:latin typeface="Arial"/>
                <a:cs typeface="Arial"/>
              </a:rPr>
              <a:t>la promotion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l’engagement </a:t>
            </a:r>
            <a:r>
              <a:rPr sz="800" spc="-5" dirty="0">
                <a:latin typeface="Arial"/>
                <a:cs typeface="Arial"/>
              </a:rPr>
              <a:t>parental, </a:t>
            </a:r>
            <a:r>
              <a:rPr sz="800" dirty="0">
                <a:latin typeface="Arial"/>
                <a:cs typeface="Arial"/>
              </a:rPr>
              <a:t>le  </a:t>
            </a:r>
            <a:r>
              <a:rPr sz="800" spc="-5" dirty="0">
                <a:latin typeface="Arial"/>
                <a:cs typeface="Arial"/>
              </a:rPr>
              <a:t>comité de </a:t>
            </a:r>
            <a:r>
              <a:rPr sz="800" dirty="0">
                <a:latin typeface="Arial"/>
                <a:cs typeface="Arial"/>
              </a:rPr>
              <a:t>parents a animé </a:t>
            </a:r>
            <a:r>
              <a:rPr sz="800" spc="-5" dirty="0">
                <a:latin typeface="Arial"/>
                <a:cs typeface="Arial"/>
              </a:rPr>
              <a:t>quelques </a:t>
            </a:r>
            <a:r>
              <a:rPr sz="800" dirty="0">
                <a:latin typeface="Arial"/>
                <a:cs typeface="Arial"/>
              </a:rPr>
              <a:t>discussions </a:t>
            </a:r>
            <a:r>
              <a:rPr sz="800" spc="-5" dirty="0">
                <a:latin typeface="Arial"/>
                <a:cs typeface="Arial"/>
              </a:rPr>
              <a:t>favorisant </a:t>
            </a:r>
            <a:r>
              <a:rPr sz="800" dirty="0">
                <a:latin typeface="Arial"/>
                <a:cs typeface="Arial"/>
              </a:rPr>
              <a:t>la  participation </a:t>
            </a:r>
            <a:r>
              <a:rPr sz="800" spc="-5" dirty="0">
                <a:latin typeface="Arial"/>
                <a:cs typeface="Arial"/>
              </a:rPr>
              <a:t>et l’interaction des parents. </a:t>
            </a:r>
            <a:r>
              <a:rPr sz="800" dirty="0">
                <a:latin typeface="Arial"/>
                <a:cs typeface="Arial"/>
              </a:rPr>
              <a:t>Ce </a:t>
            </a:r>
            <a:r>
              <a:rPr sz="800" spc="-5" dirty="0">
                <a:latin typeface="Arial"/>
                <a:cs typeface="Arial"/>
              </a:rPr>
              <a:t>sont toujours des  </a:t>
            </a:r>
            <a:r>
              <a:rPr sz="800" dirty="0">
                <a:latin typeface="Arial"/>
                <a:cs typeface="Arial"/>
              </a:rPr>
              <a:t>périodes </a:t>
            </a:r>
            <a:r>
              <a:rPr sz="800" spc="-5" dirty="0">
                <a:latin typeface="Arial"/>
                <a:cs typeface="Arial"/>
              </a:rPr>
              <a:t>très appréciées par </a:t>
            </a:r>
            <a:r>
              <a:rPr sz="800" dirty="0">
                <a:latin typeface="Arial"/>
                <a:cs typeface="Arial"/>
              </a:rPr>
              <a:t>les membres. Il </a:t>
            </a:r>
            <a:r>
              <a:rPr sz="800" spc="-5" dirty="0">
                <a:latin typeface="Arial"/>
                <a:cs typeface="Arial"/>
              </a:rPr>
              <a:t>faut </a:t>
            </a:r>
            <a:r>
              <a:rPr sz="800" dirty="0">
                <a:latin typeface="Arial"/>
                <a:cs typeface="Arial"/>
              </a:rPr>
              <a:t>également </a:t>
            </a:r>
            <a:r>
              <a:rPr sz="800" spc="-5" dirty="0">
                <a:latin typeface="Arial"/>
                <a:cs typeface="Arial"/>
              </a:rPr>
              <a:t>souligner  que toutes </a:t>
            </a:r>
            <a:r>
              <a:rPr sz="800" dirty="0">
                <a:latin typeface="Arial"/>
                <a:cs typeface="Arial"/>
              </a:rPr>
              <a:t>les assemblées se </a:t>
            </a:r>
            <a:r>
              <a:rPr sz="800" spc="-5" dirty="0">
                <a:latin typeface="Arial"/>
                <a:cs typeface="Arial"/>
              </a:rPr>
              <a:t>sont tenues avec</a:t>
            </a:r>
            <a:r>
              <a:rPr sz="800" spc="8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quorum.</a:t>
            </a:r>
            <a:endParaRPr sz="8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695"/>
              </a:spcBef>
            </a:pPr>
            <a:r>
              <a:rPr sz="800" spc="-5" dirty="0">
                <a:latin typeface="Arial"/>
                <a:cs typeface="Arial"/>
              </a:rPr>
              <a:t>Forts de l’expertise respective de </a:t>
            </a:r>
            <a:r>
              <a:rPr sz="800" dirty="0">
                <a:latin typeface="Arial"/>
                <a:cs typeface="Arial"/>
              </a:rPr>
              <a:t>chacun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nos membres </a:t>
            </a:r>
            <a:r>
              <a:rPr sz="800" spc="-5" dirty="0">
                <a:latin typeface="Arial"/>
                <a:cs typeface="Arial"/>
              </a:rPr>
              <a:t>et  considérant </a:t>
            </a:r>
            <a:r>
              <a:rPr sz="800" dirty="0">
                <a:latin typeface="Arial"/>
                <a:cs typeface="Arial"/>
              </a:rPr>
              <a:t>chacun d’eux comme une valeur ajoutée, nous  partageons une préoccupation </a:t>
            </a:r>
            <a:r>
              <a:rPr sz="800" spc="-5" dirty="0">
                <a:latin typeface="Arial"/>
                <a:cs typeface="Arial"/>
              </a:rPr>
              <a:t>commune, </a:t>
            </a:r>
            <a:r>
              <a:rPr sz="800" dirty="0">
                <a:latin typeface="Arial"/>
                <a:cs typeface="Arial"/>
              </a:rPr>
              <a:t>soit </a:t>
            </a:r>
            <a:r>
              <a:rPr sz="800" spc="-5" dirty="0">
                <a:latin typeface="Arial"/>
                <a:cs typeface="Arial"/>
              </a:rPr>
              <a:t>l’intérêt </a:t>
            </a:r>
            <a:r>
              <a:rPr sz="800" dirty="0">
                <a:latin typeface="Arial"/>
                <a:cs typeface="Arial"/>
              </a:rPr>
              <a:t>fondamental 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l’ensemble </a:t>
            </a:r>
            <a:r>
              <a:rPr sz="800" spc="-5" dirty="0">
                <a:latin typeface="Arial"/>
                <a:cs typeface="Arial"/>
              </a:rPr>
              <a:t>des jeunes qui </a:t>
            </a:r>
            <a:r>
              <a:rPr sz="800" dirty="0">
                <a:latin typeface="Arial"/>
                <a:cs typeface="Arial"/>
              </a:rPr>
              <a:t>fréquentent les </a:t>
            </a:r>
            <a:r>
              <a:rPr sz="800" spc="-5" dirty="0">
                <a:latin typeface="Arial"/>
                <a:cs typeface="Arial"/>
              </a:rPr>
              <a:t>établissements de </a:t>
            </a:r>
            <a:r>
              <a:rPr sz="800" dirty="0">
                <a:latin typeface="Arial"/>
                <a:cs typeface="Arial"/>
              </a:rPr>
              <a:t>notre  </a:t>
            </a:r>
            <a:r>
              <a:rPr sz="800" spc="-5" dirty="0">
                <a:latin typeface="Arial"/>
                <a:cs typeface="Arial"/>
              </a:rPr>
              <a:t>Commission scolaire. Tous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élèves </a:t>
            </a:r>
            <a:r>
              <a:rPr sz="800" dirty="0">
                <a:latin typeface="Arial"/>
                <a:cs typeface="Arial"/>
              </a:rPr>
              <a:t>nous </a:t>
            </a:r>
            <a:r>
              <a:rPr sz="800" spc="-5" dirty="0">
                <a:latin typeface="Arial"/>
                <a:cs typeface="Arial"/>
              </a:rPr>
              <a:t>tiennent </a:t>
            </a:r>
            <a:r>
              <a:rPr sz="800" dirty="0">
                <a:latin typeface="Arial"/>
                <a:cs typeface="Arial"/>
              </a:rPr>
              <a:t>à </a:t>
            </a:r>
            <a:r>
              <a:rPr sz="800" spc="-5" dirty="0">
                <a:latin typeface="Arial"/>
                <a:cs typeface="Arial"/>
              </a:rPr>
              <a:t>cœur </a:t>
            </a:r>
            <a:r>
              <a:rPr sz="800" dirty="0">
                <a:latin typeface="Arial"/>
                <a:cs typeface="Arial"/>
              </a:rPr>
              <a:t>: </a:t>
            </a:r>
            <a:r>
              <a:rPr sz="800" spc="-5" dirty="0">
                <a:latin typeface="Arial"/>
                <a:cs typeface="Arial"/>
              </a:rPr>
              <a:t>ils </a:t>
            </a:r>
            <a:r>
              <a:rPr sz="800" spc="5" dirty="0">
                <a:latin typeface="Arial"/>
                <a:cs typeface="Arial"/>
              </a:rPr>
              <a:t>se  </a:t>
            </a:r>
            <a:r>
              <a:rPr sz="800" spc="-5" dirty="0">
                <a:latin typeface="Arial"/>
                <a:cs typeface="Arial"/>
              </a:rPr>
              <a:t>trouvent </a:t>
            </a:r>
            <a:r>
              <a:rPr sz="800" dirty="0">
                <a:latin typeface="Arial"/>
                <a:cs typeface="Arial"/>
              </a:rPr>
              <a:t>au </a:t>
            </a:r>
            <a:r>
              <a:rPr sz="800" spc="-5" dirty="0">
                <a:latin typeface="Arial"/>
                <a:cs typeface="Arial"/>
              </a:rPr>
              <a:t>centre de nos </a:t>
            </a:r>
            <a:r>
              <a:rPr sz="800" dirty="0">
                <a:latin typeface="Arial"/>
                <a:cs typeface="Arial"/>
              </a:rPr>
              <a:t>discussions </a:t>
            </a:r>
            <a:r>
              <a:rPr sz="800" spc="-5" dirty="0">
                <a:latin typeface="Arial"/>
                <a:cs typeface="Arial"/>
              </a:rPr>
              <a:t>et de nos </a:t>
            </a:r>
            <a:r>
              <a:rPr sz="800" dirty="0">
                <a:latin typeface="Arial"/>
                <a:cs typeface="Arial"/>
              </a:rPr>
              <a:t>prises </a:t>
            </a:r>
            <a:r>
              <a:rPr sz="800" spc="-5" dirty="0">
                <a:latin typeface="Arial"/>
                <a:cs typeface="Arial"/>
              </a:rPr>
              <a:t>de décisions.  Ces jeunes sont une de nos plus belles richesses. Reprenant </a:t>
            </a:r>
            <a:r>
              <a:rPr sz="800" dirty="0">
                <a:latin typeface="Arial"/>
                <a:cs typeface="Arial"/>
              </a:rPr>
              <a:t>le  </a:t>
            </a:r>
            <a:r>
              <a:rPr sz="800" spc="-5" dirty="0">
                <a:latin typeface="Arial"/>
                <a:cs typeface="Arial"/>
              </a:rPr>
              <a:t>propos </a:t>
            </a:r>
            <a:r>
              <a:rPr sz="800" dirty="0">
                <a:latin typeface="Arial"/>
                <a:cs typeface="Arial"/>
              </a:rPr>
              <a:t>d’un conférencier connu, </a:t>
            </a:r>
            <a:r>
              <a:rPr sz="800" spc="-5" dirty="0">
                <a:latin typeface="Arial"/>
                <a:cs typeface="Arial"/>
              </a:rPr>
              <a:t>nous </a:t>
            </a:r>
            <a:r>
              <a:rPr sz="800" dirty="0">
                <a:latin typeface="Arial"/>
                <a:cs typeface="Arial"/>
              </a:rPr>
              <a:t>pouvons dire </a:t>
            </a:r>
            <a:r>
              <a:rPr sz="800" spc="-5" dirty="0">
                <a:latin typeface="Arial"/>
                <a:cs typeface="Arial"/>
              </a:rPr>
              <a:t>qu’« </a:t>
            </a:r>
            <a:r>
              <a:rPr sz="800" dirty="0">
                <a:latin typeface="Arial"/>
                <a:cs typeface="Arial"/>
              </a:rPr>
              <a:t>élever </a:t>
            </a:r>
            <a:r>
              <a:rPr sz="800" spc="-5" dirty="0">
                <a:latin typeface="Arial"/>
                <a:cs typeface="Arial"/>
              </a:rPr>
              <a:t>un  </a:t>
            </a:r>
            <a:r>
              <a:rPr sz="800" dirty="0">
                <a:latin typeface="Arial"/>
                <a:cs typeface="Arial"/>
              </a:rPr>
              <a:t>enfant est une habile jonglerie entre </a:t>
            </a:r>
            <a:r>
              <a:rPr sz="800" spc="-5" dirty="0">
                <a:latin typeface="Arial"/>
                <a:cs typeface="Arial"/>
              </a:rPr>
              <a:t>l’accompagnement et  l’encadrement ». </a:t>
            </a:r>
            <a:r>
              <a:rPr sz="800" dirty="0">
                <a:latin typeface="Arial"/>
                <a:cs typeface="Arial"/>
              </a:rPr>
              <a:t>C’est là la mission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l’école, </a:t>
            </a:r>
            <a:r>
              <a:rPr sz="800" spc="-5" dirty="0">
                <a:latin typeface="Arial"/>
                <a:cs typeface="Arial"/>
              </a:rPr>
              <a:t>du </a:t>
            </a:r>
            <a:r>
              <a:rPr sz="800" dirty="0">
                <a:latin typeface="Arial"/>
                <a:cs typeface="Arial"/>
              </a:rPr>
              <a:t>personnel </a:t>
            </a:r>
            <a:r>
              <a:rPr sz="800" spc="-5" dirty="0">
                <a:latin typeface="Arial"/>
                <a:cs typeface="Arial"/>
              </a:rPr>
              <a:t>qui </a:t>
            </a:r>
            <a:r>
              <a:rPr sz="800" dirty="0">
                <a:latin typeface="Arial"/>
                <a:cs typeface="Arial"/>
              </a:rPr>
              <a:t>y  </a:t>
            </a:r>
            <a:r>
              <a:rPr sz="800" spc="-5" dirty="0">
                <a:latin typeface="Arial"/>
                <a:cs typeface="Arial"/>
              </a:rPr>
              <a:t>œuvre et des parents qui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ont </a:t>
            </a:r>
            <a:r>
              <a:rPr sz="800" dirty="0">
                <a:latin typeface="Arial"/>
                <a:cs typeface="Arial"/>
              </a:rPr>
              <a:t>fait </a:t>
            </a:r>
            <a:r>
              <a:rPr sz="800" spc="-5" dirty="0">
                <a:latin typeface="Arial"/>
                <a:cs typeface="Arial"/>
              </a:rPr>
              <a:t>naître </a:t>
            </a:r>
            <a:r>
              <a:rPr sz="800" dirty="0">
                <a:latin typeface="Arial"/>
                <a:cs typeface="Arial"/>
              </a:rPr>
              <a:t>ces</a:t>
            </a:r>
            <a:r>
              <a:rPr sz="800" spc="16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enfants.</a:t>
            </a:r>
            <a:endParaRPr sz="8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312022" y="6164173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243316" y="6129528"/>
            <a:ext cx="731520" cy="23469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5280152" y="4003420"/>
            <a:ext cx="2626995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-10" dirty="0">
                <a:latin typeface="Arial"/>
                <a:cs typeface="Arial"/>
              </a:rPr>
              <a:t>YANIK </a:t>
            </a:r>
            <a:r>
              <a:rPr sz="800" b="1" dirty="0">
                <a:latin typeface="Arial"/>
                <a:cs typeface="Arial"/>
              </a:rPr>
              <a:t>MORIN</a:t>
            </a:r>
            <a:r>
              <a:rPr sz="800" dirty="0">
                <a:latin typeface="Arial"/>
                <a:cs typeface="Arial"/>
              </a:rPr>
              <a:t>, PRÉSIDENT DU </a:t>
            </a:r>
            <a:r>
              <a:rPr sz="800" spc="-5" dirty="0">
                <a:latin typeface="Arial"/>
                <a:cs typeface="Arial"/>
              </a:rPr>
              <a:t>COMITÉ </a:t>
            </a:r>
            <a:r>
              <a:rPr sz="800" dirty="0">
                <a:latin typeface="Arial"/>
                <a:cs typeface="Arial"/>
              </a:rPr>
              <a:t>DE</a:t>
            </a:r>
            <a:r>
              <a:rPr sz="800" spc="-4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PARENTS</a:t>
            </a:r>
            <a:endParaRPr sz="800">
              <a:latin typeface="Arial"/>
              <a:cs typeface="Arial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467611" y="3823715"/>
            <a:ext cx="2665476" cy="1655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62683" y="4018788"/>
            <a:ext cx="2077212" cy="1066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0A28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78891" y="3585971"/>
            <a:ext cx="388620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1366" y="3927602"/>
            <a:ext cx="827405" cy="550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295388" y="118871"/>
            <a:ext cx="1848611" cy="902207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7666735" y="186181"/>
            <a:ext cx="1343660" cy="712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645" algn="ct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INSTANCES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POLITIQUES</a:t>
            </a:r>
            <a:endParaRPr sz="800">
              <a:latin typeface="Arial"/>
              <a:cs typeface="Arial"/>
            </a:endParaRPr>
          </a:p>
          <a:p>
            <a:pPr marL="203200" algn="ctr">
              <a:lnSpc>
                <a:spcPct val="100000"/>
              </a:lnSpc>
              <a:spcBef>
                <a:spcPts val="15"/>
              </a:spcBef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Conseil des</a:t>
            </a:r>
            <a:r>
              <a:rPr sz="700" b="1" spc="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commissaires</a:t>
            </a:r>
            <a:endParaRPr sz="700">
              <a:latin typeface="Arial"/>
              <a:cs typeface="Arial"/>
            </a:endParaRPr>
          </a:p>
          <a:p>
            <a:pPr marL="12700" marR="5080" indent="658495">
              <a:lnSpc>
                <a:spcPct val="110000"/>
              </a:lnSpc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</a:t>
            </a:r>
            <a:r>
              <a:rPr sz="7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exécutif 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consultatif de</a:t>
            </a:r>
            <a:r>
              <a:rPr sz="700" b="1" spc="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transport</a:t>
            </a:r>
            <a:endParaRPr sz="700">
              <a:latin typeface="Arial"/>
              <a:cs typeface="Arial"/>
            </a:endParaRPr>
          </a:p>
          <a:p>
            <a:pPr marL="829310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CCSEHD</a:t>
            </a:r>
            <a:r>
              <a:rPr sz="700" b="1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700">
              <a:latin typeface="Arial"/>
              <a:cs typeface="Arial"/>
            </a:endParaRPr>
          </a:p>
          <a:p>
            <a:pPr marL="556895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7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parents</a:t>
            </a:r>
            <a:endParaRPr sz="700">
              <a:latin typeface="Arial"/>
              <a:cs typeface="Arial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0"/>
              </a:lnSpc>
            </a:pPr>
            <a:r>
              <a:rPr spc="-5" dirty="0"/>
              <a:t>INSTANCES</a:t>
            </a:r>
            <a:r>
              <a:rPr spc="-25" dirty="0"/>
              <a:t> </a:t>
            </a:r>
            <a:r>
              <a:rPr spc="-5" dirty="0"/>
              <a:t>POLITIQUES</a:t>
            </a:r>
          </a:p>
          <a:p>
            <a:pPr marL="927100">
              <a:lnSpc>
                <a:spcPts val="2310"/>
              </a:lnSpc>
            </a:pPr>
            <a:r>
              <a:rPr sz="2000" dirty="0"/>
              <a:t>Le comité de</a:t>
            </a:r>
            <a:r>
              <a:rPr sz="2000" spc="-110" dirty="0"/>
              <a:t> </a:t>
            </a:r>
            <a:r>
              <a:rPr sz="2000" dirty="0"/>
              <a:t>parents</a:t>
            </a:r>
            <a:endParaRPr sz="2000"/>
          </a:p>
        </p:txBody>
      </p:sp>
      <p:sp>
        <p:nvSpPr>
          <p:cNvPr id="32" name="object 32"/>
          <p:cNvSpPr txBox="1"/>
          <p:nvPr/>
        </p:nvSpPr>
        <p:spPr>
          <a:xfrm>
            <a:off x="2994151" y="2324989"/>
            <a:ext cx="2508885" cy="9721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Le </a:t>
            </a:r>
            <a:r>
              <a:rPr sz="900" spc="-5" dirty="0">
                <a:latin typeface="Arial"/>
                <a:cs typeface="Arial"/>
              </a:rPr>
              <a:t>comité de parents, sous la présidence </a:t>
            </a:r>
            <a:r>
              <a:rPr sz="900" dirty="0">
                <a:latin typeface="Arial"/>
                <a:cs typeface="Arial"/>
              </a:rPr>
              <a:t>de </a:t>
            </a:r>
            <a:r>
              <a:rPr sz="900" spc="-10" dirty="0">
                <a:latin typeface="Arial"/>
                <a:cs typeface="Arial"/>
              </a:rPr>
              <a:t>M.  </a:t>
            </a:r>
            <a:r>
              <a:rPr sz="900" spc="-5" dirty="0">
                <a:latin typeface="Arial"/>
                <a:cs typeface="Arial"/>
              </a:rPr>
              <a:t>Yanik Morin, en collaboration avec la Direction  générale de la CSSMI, a tenu son 10</a:t>
            </a:r>
            <a:r>
              <a:rPr sz="900" spc="-7" baseline="27777" dirty="0">
                <a:latin typeface="Arial"/>
                <a:cs typeface="Arial"/>
              </a:rPr>
              <a:t>e </a:t>
            </a:r>
            <a:r>
              <a:rPr sz="900" i="1" spc="-5" dirty="0">
                <a:latin typeface="Arial"/>
                <a:cs typeface="Arial"/>
              </a:rPr>
              <a:t>Gala  reconnaissance de l’action bénévole scolaire</a:t>
            </a:r>
            <a:r>
              <a:rPr sz="900" spc="-5" dirty="0">
                <a:latin typeface="Arial"/>
                <a:cs typeface="Arial"/>
              </a:rPr>
              <a:t>,  sous </a:t>
            </a:r>
            <a:r>
              <a:rPr sz="900" spc="-10" dirty="0">
                <a:latin typeface="Arial"/>
                <a:cs typeface="Arial"/>
              </a:rPr>
              <a:t>le </a:t>
            </a:r>
            <a:r>
              <a:rPr sz="900" spc="-5" dirty="0">
                <a:latin typeface="Arial"/>
                <a:cs typeface="Arial"/>
              </a:rPr>
              <a:t>thème </a:t>
            </a:r>
            <a:r>
              <a:rPr sz="900" i="1" spc="-10" dirty="0">
                <a:latin typeface="Arial"/>
                <a:cs typeface="Arial"/>
              </a:rPr>
              <a:t>Le </a:t>
            </a:r>
            <a:r>
              <a:rPr sz="900" i="1" spc="-5" dirty="0">
                <a:latin typeface="Arial"/>
                <a:cs typeface="Arial"/>
              </a:rPr>
              <a:t>Gala de </a:t>
            </a:r>
            <a:r>
              <a:rPr sz="900" i="1" spc="-10" dirty="0">
                <a:latin typeface="Arial"/>
                <a:cs typeface="Arial"/>
              </a:rPr>
              <a:t>la </a:t>
            </a:r>
            <a:r>
              <a:rPr sz="900" i="1" spc="-5" dirty="0">
                <a:latin typeface="Arial"/>
                <a:cs typeface="Arial"/>
              </a:rPr>
              <a:t>DIX</a:t>
            </a:r>
            <a:r>
              <a:rPr sz="900" spc="-5" dirty="0">
                <a:latin typeface="Arial"/>
                <a:cs typeface="Arial"/>
              </a:rPr>
              <a:t>. </a:t>
            </a:r>
            <a:r>
              <a:rPr sz="900" dirty="0">
                <a:latin typeface="Arial"/>
                <a:cs typeface="Arial"/>
              </a:rPr>
              <a:t>Cet  </a:t>
            </a:r>
            <a:r>
              <a:rPr sz="900" spc="-5" dirty="0">
                <a:latin typeface="Arial"/>
                <a:cs typeface="Arial"/>
              </a:rPr>
              <a:t>événement a eu lieu </a:t>
            </a:r>
            <a:r>
              <a:rPr sz="900" spc="-10" dirty="0">
                <a:latin typeface="Arial"/>
                <a:cs typeface="Arial"/>
              </a:rPr>
              <a:t>le 20 </a:t>
            </a:r>
            <a:r>
              <a:rPr sz="900" spc="-5" dirty="0">
                <a:latin typeface="Arial"/>
                <a:cs typeface="Arial"/>
              </a:rPr>
              <a:t>mai dernier à la  Polyvalente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Deux-Montagnes.</a:t>
            </a:r>
            <a:endParaRPr sz="9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973826" y="2324989"/>
            <a:ext cx="2508885" cy="1383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Les </a:t>
            </a:r>
            <a:r>
              <a:rPr sz="900" spc="-5" dirty="0">
                <a:latin typeface="Arial"/>
                <a:cs typeface="Arial"/>
              </a:rPr>
              <a:t>hommages  ont  été  rendus  </a:t>
            </a:r>
            <a:r>
              <a:rPr sz="900" dirty="0">
                <a:latin typeface="Arial"/>
                <a:cs typeface="Arial"/>
              </a:rPr>
              <a:t>avec </a:t>
            </a:r>
            <a:r>
              <a:rPr sz="900" spc="-5" dirty="0">
                <a:latin typeface="Arial"/>
                <a:cs typeface="Arial"/>
              </a:rPr>
              <a:t>émotion</a:t>
            </a:r>
            <a:r>
              <a:rPr sz="900" spc="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à</a:t>
            </a:r>
            <a:endParaRPr sz="9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69 parents lauréats, représentant chacun une  école de la CSSMI. </a:t>
            </a:r>
            <a:r>
              <a:rPr sz="900" dirty="0">
                <a:latin typeface="Arial"/>
                <a:cs typeface="Arial"/>
              </a:rPr>
              <a:t>Ils ont été </a:t>
            </a:r>
            <a:r>
              <a:rPr sz="900" spc="-5" dirty="0">
                <a:latin typeface="Arial"/>
                <a:cs typeface="Arial"/>
              </a:rPr>
              <a:t>honorés pour  l’engagement concret qu’ils ont démontré cette  année </a:t>
            </a:r>
            <a:r>
              <a:rPr sz="900" spc="-10" dirty="0">
                <a:latin typeface="Arial"/>
                <a:cs typeface="Arial"/>
              </a:rPr>
              <a:t>en </a:t>
            </a:r>
            <a:r>
              <a:rPr sz="900" spc="-5" dirty="0">
                <a:latin typeface="Arial"/>
                <a:cs typeface="Arial"/>
              </a:rPr>
              <a:t>participant activement à </a:t>
            </a:r>
            <a:r>
              <a:rPr sz="900" spc="-10" dirty="0">
                <a:latin typeface="Arial"/>
                <a:cs typeface="Arial"/>
              </a:rPr>
              <a:t>la </a:t>
            </a:r>
            <a:r>
              <a:rPr sz="900" spc="-5" dirty="0">
                <a:latin typeface="Arial"/>
                <a:cs typeface="Arial"/>
              </a:rPr>
              <a:t>vie de  l’école. L’organisation de </a:t>
            </a:r>
            <a:r>
              <a:rPr sz="900" dirty="0">
                <a:latin typeface="Arial"/>
                <a:cs typeface="Arial"/>
              </a:rPr>
              <a:t>cet </a:t>
            </a:r>
            <a:r>
              <a:rPr sz="900" spc="-5" dirty="0">
                <a:latin typeface="Arial"/>
                <a:cs typeface="Arial"/>
              </a:rPr>
              <a:t>événement annuel  représente un travail colossal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minutieux </a:t>
            </a:r>
            <a:r>
              <a:rPr sz="900" dirty="0">
                <a:latin typeface="Arial"/>
                <a:cs typeface="Arial"/>
              </a:rPr>
              <a:t>des  </a:t>
            </a:r>
            <a:r>
              <a:rPr sz="900" spc="-5" dirty="0">
                <a:latin typeface="Arial"/>
                <a:cs typeface="Arial"/>
              </a:rPr>
              <a:t>membres du comité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parents. C’est l’occasion  de remercier ces hommes et ces femmes qui ont  à </a:t>
            </a:r>
            <a:r>
              <a:rPr sz="900" dirty="0">
                <a:latin typeface="Arial"/>
                <a:cs typeface="Arial"/>
              </a:rPr>
              <a:t>cœur </a:t>
            </a:r>
            <a:r>
              <a:rPr sz="900" spc="-5" dirty="0">
                <a:latin typeface="Arial"/>
                <a:cs typeface="Arial"/>
              </a:rPr>
              <a:t>la </a:t>
            </a:r>
            <a:r>
              <a:rPr sz="900" dirty="0">
                <a:latin typeface="Arial"/>
                <a:cs typeface="Arial"/>
              </a:rPr>
              <a:t>réussite des</a:t>
            </a:r>
            <a:r>
              <a:rPr sz="900" spc="-9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élèves!</a:t>
            </a:r>
            <a:endParaRPr sz="9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3845052" y="3810000"/>
            <a:ext cx="2665476" cy="1655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040123" y="4005071"/>
            <a:ext cx="2077212" cy="106680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248400" y="3810000"/>
            <a:ext cx="2665476" cy="1655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6443471" y="4005071"/>
            <a:ext cx="2077212" cy="106680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467611" y="5105398"/>
            <a:ext cx="2665476" cy="1655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662683" y="5300471"/>
            <a:ext cx="2077212" cy="106680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831335" y="5105398"/>
            <a:ext cx="2665476" cy="16550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026408" y="5300471"/>
            <a:ext cx="2077212" cy="106680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2966085" y="1706371"/>
            <a:ext cx="5723890" cy="498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1484" algn="l"/>
                <a:tab pos="1028700" algn="l"/>
                <a:tab pos="2701290" algn="l"/>
                <a:tab pos="3075940" algn="l"/>
                <a:tab pos="3926840" algn="l"/>
                <a:tab pos="4942840" algn="l"/>
              </a:tabLst>
            </a:pPr>
            <a:r>
              <a:rPr sz="1600" b="1" dirty="0">
                <a:solidFill>
                  <a:srgbClr val="464646"/>
                </a:solidFill>
                <a:latin typeface="Arial"/>
                <a:cs typeface="Arial"/>
              </a:rPr>
              <a:t>10</a:t>
            </a:r>
            <a:r>
              <a:rPr sz="1575" b="1" baseline="26455" dirty="0">
                <a:solidFill>
                  <a:srgbClr val="464646"/>
                </a:solidFill>
                <a:latin typeface="Arial"/>
                <a:cs typeface="Arial"/>
              </a:rPr>
              <a:t>e	</a:t>
            </a:r>
            <a:r>
              <a:rPr sz="1600" b="1" i="1" spc="-5" dirty="0">
                <a:solidFill>
                  <a:srgbClr val="464646"/>
                </a:solidFill>
                <a:latin typeface="Arial"/>
                <a:cs typeface="Arial"/>
              </a:rPr>
              <a:t>Gala	reconnaissance	de	</a:t>
            </a:r>
            <a:r>
              <a:rPr sz="1600" b="1" i="1" dirty="0">
                <a:solidFill>
                  <a:srgbClr val="464646"/>
                </a:solidFill>
                <a:latin typeface="Arial"/>
                <a:cs typeface="Arial"/>
              </a:rPr>
              <a:t>l’action	</a:t>
            </a:r>
            <a:r>
              <a:rPr sz="1600" b="1" i="1" spc="-5" dirty="0">
                <a:solidFill>
                  <a:srgbClr val="464646"/>
                </a:solidFill>
                <a:latin typeface="Arial"/>
                <a:cs typeface="Arial"/>
              </a:rPr>
              <a:t>bénévole	scolaire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b="1" spc="-5" dirty="0">
                <a:solidFill>
                  <a:srgbClr val="464646"/>
                </a:solidFill>
                <a:latin typeface="Arial"/>
                <a:cs typeface="Arial"/>
              </a:rPr>
              <a:t>Merci aux parents </a:t>
            </a:r>
            <a:r>
              <a:rPr sz="1600" b="1" spc="-10" dirty="0">
                <a:solidFill>
                  <a:srgbClr val="464646"/>
                </a:solidFill>
                <a:latin typeface="Arial"/>
                <a:cs typeface="Arial"/>
              </a:rPr>
              <a:t>bénévoles</a:t>
            </a:r>
            <a:r>
              <a:rPr sz="1600" b="1" spc="65" dirty="0">
                <a:solidFill>
                  <a:srgbClr val="464646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464646"/>
                </a:solidFill>
                <a:latin typeface="Arial"/>
                <a:cs typeface="Arial"/>
              </a:rPr>
              <a:t>2015!</a:t>
            </a:r>
            <a:endParaRPr sz="1600">
              <a:latin typeface="Arial"/>
              <a:cs typeface="Aria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1120139" y="978408"/>
            <a:ext cx="2147316" cy="2328672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315745" y="1173060"/>
            <a:ext cx="1559356" cy="1740700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561457" y="4876038"/>
            <a:ext cx="2558415" cy="8648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400" b="1" spc="-5" dirty="0">
                <a:latin typeface="Arial"/>
                <a:cs typeface="Arial"/>
              </a:rPr>
              <a:t>194  </a:t>
            </a:r>
            <a:r>
              <a:rPr sz="800" spc="-5" dirty="0">
                <a:latin typeface="Arial"/>
                <a:cs typeface="Arial"/>
              </a:rPr>
              <a:t>autobus </a:t>
            </a:r>
            <a:r>
              <a:rPr sz="800" dirty="0">
                <a:latin typeface="Arial"/>
                <a:cs typeface="Arial"/>
              </a:rPr>
              <a:t>scolaires</a:t>
            </a:r>
            <a:r>
              <a:rPr sz="800" spc="8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jaunes</a:t>
            </a:r>
            <a:endParaRPr sz="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400" b="1" spc="-5" dirty="0">
                <a:latin typeface="Arial"/>
                <a:cs typeface="Arial"/>
              </a:rPr>
              <a:t>174 </a:t>
            </a:r>
            <a:r>
              <a:rPr sz="1400" b="1" spc="2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berlines</a:t>
            </a:r>
            <a:endParaRPr sz="800">
              <a:latin typeface="Arial"/>
              <a:cs typeface="Arial"/>
            </a:endParaRPr>
          </a:p>
          <a:p>
            <a:pPr marL="111125">
              <a:lnSpc>
                <a:spcPct val="100000"/>
              </a:lnSpc>
            </a:pPr>
            <a:r>
              <a:rPr sz="1400" b="1" spc="-5" dirty="0">
                <a:latin typeface="Arial"/>
                <a:cs typeface="Arial"/>
              </a:rPr>
              <a:t>31  </a:t>
            </a:r>
            <a:r>
              <a:rPr sz="800" spc="-5" dirty="0">
                <a:latin typeface="Arial"/>
                <a:cs typeface="Arial"/>
              </a:rPr>
              <a:t>autobus du </a:t>
            </a:r>
            <a:r>
              <a:rPr sz="800" dirty="0">
                <a:latin typeface="Arial"/>
                <a:cs typeface="Arial"/>
              </a:rPr>
              <a:t>CITL </a:t>
            </a:r>
            <a:r>
              <a:rPr sz="800" spc="-5" dirty="0">
                <a:latin typeface="Arial"/>
                <a:cs typeface="Arial"/>
              </a:rPr>
              <a:t>transportant </a:t>
            </a:r>
            <a:r>
              <a:rPr sz="1400" b="1" dirty="0">
                <a:latin typeface="Arial"/>
                <a:cs typeface="Arial"/>
              </a:rPr>
              <a:t>2 </a:t>
            </a:r>
            <a:r>
              <a:rPr sz="1400" b="1" spc="-5" dirty="0">
                <a:latin typeface="Arial"/>
                <a:cs typeface="Arial"/>
              </a:rPr>
              <a:t>571 </a:t>
            </a:r>
            <a:r>
              <a:rPr sz="800" spc="-5" dirty="0">
                <a:latin typeface="Arial"/>
                <a:cs typeface="Arial"/>
              </a:rPr>
              <a:t>élèves</a:t>
            </a:r>
            <a:endParaRPr sz="800">
              <a:latin typeface="Arial"/>
              <a:cs typeface="Arial"/>
            </a:endParaRPr>
          </a:p>
          <a:p>
            <a:pPr marL="111125">
              <a:lnSpc>
                <a:spcPct val="100000"/>
              </a:lnSpc>
            </a:pPr>
            <a:r>
              <a:rPr sz="1400" b="1" dirty="0">
                <a:latin typeface="Arial"/>
                <a:cs typeface="Arial"/>
              </a:rPr>
              <a:t>24  </a:t>
            </a:r>
            <a:r>
              <a:rPr sz="800" dirty="0">
                <a:latin typeface="Arial"/>
                <a:cs typeface="Arial"/>
              </a:rPr>
              <a:t>minibus, </a:t>
            </a:r>
            <a:r>
              <a:rPr sz="800" spc="-5" dirty="0">
                <a:latin typeface="Arial"/>
                <a:cs typeface="Arial"/>
              </a:rPr>
              <a:t>dont </a:t>
            </a:r>
            <a:r>
              <a:rPr sz="1400" b="1" dirty="0">
                <a:latin typeface="Arial"/>
                <a:cs typeface="Arial"/>
              </a:rPr>
              <a:t>17 </a:t>
            </a:r>
            <a:r>
              <a:rPr sz="800" spc="-5" dirty="0">
                <a:latin typeface="Arial"/>
                <a:cs typeface="Arial"/>
              </a:rPr>
              <a:t>adaptés </a:t>
            </a:r>
            <a:r>
              <a:rPr sz="800" dirty="0">
                <a:latin typeface="Arial"/>
                <a:cs typeface="Arial"/>
              </a:rPr>
              <a:t>et </a:t>
            </a:r>
            <a:r>
              <a:rPr sz="1400" b="1" dirty="0">
                <a:latin typeface="Arial"/>
                <a:cs typeface="Arial"/>
              </a:rPr>
              <a:t>7</a:t>
            </a:r>
            <a:r>
              <a:rPr sz="1400" b="1" spc="-21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réguliers</a:t>
            </a:r>
            <a:endParaRPr sz="8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94715" y="1179575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96240" y="44196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59"/>
                </a:lnTo>
                <a:lnTo>
                  <a:pt x="8351519" y="0"/>
                </a:lnTo>
                <a:close/>
              </a:path>
            </a:pathLst>
          </a:custGeom>
          <a:solidFill>
            <a:srgbClr val="F7A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514094" y="3908805"/>
            <a:ext cx="2401570" cy="4070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latin typeface="Arial"/>
                <a:cs typeface="Arial"/>
              </a:rPr>
              <a:t>LES </a:t>
            </a:r>
            <a:r>
              <a:rPr sz="1200" b="1" spc="-5" dirty="0">
                <a:latin typeface="Arial"/>
                <a:cs typeface="Arial"/>
              </a:rPr>
              <a:t>SERVICES DE</a:t>
            </a:r>
            <a:r>
              <a:rPr sz="1200" b="1" spc="-65" dirty="0">
                <a:latin typeface="Arial"/>
                <a:cs typeface="Arial"/>
              </a:rPr>
              <a:t> </a:t>
            </a:r>
            <a:r>
              <a:rPr sz="1200" b="1" spc="-10" dirty="0">
                <a:latin typeface="Arial"/>
                <a:cs typeface="Arial"/>
              </a:rPr>
              <a:t>GARDE</a:t>
            </a:r>
            <a:r>
              <a:rPr sz="1200" b="1" spc="-15" baseline="24305" dirty="0">
                <a:latin typeface="Arial"/>
                <a:cs typeface="Arial"/>
              </a:rPr>
              <a:t>2</a:t>
            </a:r>
            <a:endParaRPr sz="1200" baseline="24305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10"/>
              </a:spcBef>
            </a:pPr>
            <a:r>
              <a:rPr sz="800" i="1" spc="-5" dirty="0">
                <a:latin typeface="Arial"/>
                <a:cs typeface="Arial"/>
              </a:rPr>
              <a:t>La </a:t>
            </a:r>
            <a:r>
              <a:rPr sz="800" i="1" dirty="0">
                <a:latin typeface="Arial"/>
                <a:cs typeface="Arial"/>
              </a:rPr>
              <a:t>CSSMI </a:t>
            </a:r>
            <a:r>
              <a:rPr sz="800" i="1" spc="-5" dirty="0">
                <a:latin typeface="Arial"/>
                <a:cs typeface="Arial"/>
              </a:rPr>
              <a:t>compte 50 </a:t>
            </a:r>
            <a:r>
              <a:rPr sz="800" i="1" dirty="0">
                <a:latin typeface="Arial"/>
                <a:cs typeface="Arial"/>
              </a:rPr>
              <a:t>services </a:t>
            </a:r>
            <a:r>
              <a:rPr sz="800" i="1" spc="-5" dirty="0">
                <a:latin typeface="Arial"/>
                <a:cs typeface="Arial"/>
              </a:rPr>
              <a:t>de garde accueillant</a:t>
            </a:r>
            <a:r>
              <a:rPr sz="800" i="1" spc="90" dirty="0">
                <a:latin typeface="Arial"/>
                <a:cs typeface="Arial"/>
              </a:rPr>
              <a:t> </a:t>
            </a:r>
            <a:r>
              <a:rPr sz="800" i="1" dirty="0">
                <a:latin typeface="Arial"/>
                <a:cs typeface="Arial"/>
              </a:rPr>
              <a:t>:</a:t>
            </a:r>
            <a:endParaRPr sz="8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428494" y="4390390"/>
            <a:ext cx="827405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élèves</a:t>
            </a:r>
            <a:r>
              <a:rPr sz="900" spc="-10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réguliers</a:t>
            </a:r>
            <a:endParaRPr sz="9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698498" y="4301490"/>
            <a:ext cx="645795" cy="498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b="1" spc="-5" dirty="0">
                <a:latin typeface="Arial"/>
                <a:cs typeface="Arial"/>
              </a:rPr>
              <a:t>10</a:t>
            </a:r>
            <a:r>
              <a:rPr sz="1600" b="1" spc="-9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549</a:t>
            </a:r>
            <a:endParaRPr sz="1600">
              <a:latin typeface="Arial"/>
              <a:cs typeface="Arial"/>
            </a:endParaRPr>
          </a:p>
          <a:p>
            <a:pPr marL="112395" algn="ctr">
              <a:lnSpc>
                <a:spcPct val="100000"/>
              </a:lnSpc>
            </a:pPr>
            <a:r>
              <a:rPr sz="1600" b="1" spc="-5" dirty="0">
                <a:latin typeface="Arial"/>
                <a:cs typeface="Arial"/>
              </a:rPr>
              <a:t>3</a:t>
            </a:r>
            <a:r>
              <a:rPr sz="1600" b="1" spc="-9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453</a:t>
            </a:r>
            <a:endParaRPr sz="16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28494" y="4634229"/>
            <a:ext cx="1813560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élèves en fréquentation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sporadique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698498" y="4789423"/>
            <a:ext cx="645795" cy="254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5" dirty="0">
                <a:latin typeface="Arial"/>
                <a:cs typeface="Arial"/>
              </a:rPr>
              <a:t>14</a:t>
            </a:r>
            <a:r>
              <a:rPr sz="1600" b="1" spc="-9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002</a:t>
            </a:r>
            <a:endParaRPr sz="16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428494" y="4865623"/>
            <a:ext cx="2363470" cy="163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000" b="1" i="1" spc="-10" dirty="0">
                <a:latin typeface="Arial"/>
                <a:cs typeface="Arial"/>
              </a:rPr>
              <a:t>élèves </a:t>
            </a:r>
            <a:r>
              <a:rPr sz="1000" b="1" i="1" spc="-5" dirty="0">
                <a:latin typeface="Arial"/>
                <a:cs typeface="Arial"/>
              </a:rPr>
              <a:t>fréquentant un service de</a:t>
            </a:r>
            <a:r>
              <a:rPr sz="1000" b="1" i="1" spc="-30" dirty="0">
                <a:latin typeface="Arial"/>
                <a:cs typeface="Arial"/>
              </a:rPr>
              <a:t> </a:t>
            </a:r>
            <a:r>
              <a:rPr sz="1000" b="1" i="1" spc="-5" dirty="0">
                <a:latin typeface="Arial"/>
                <a:cs typeface="Arial"/>
              </a:rPr>
              <a:t>garde</a:t>
            </a:r>
            <a:endParaRPr sz="10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330696" y="1540763"/>
            <a:ext cx="2813304" cy="254050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525768" y="1735835"/>
            <a:ext cx="2618231" cy="195224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504950" y="1828546"/>
            <a:ext cx="4144645" cy="4070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dirty="0">
                <a:latin typeface="Arial"/>
                <a:cs typeface="Arial"/>
              </a:rPr>
              <a:t>LES ÉLÈVES </a:t>
            </a:r>
            <a:r>
              <a:rPr sz="1200" b="1" spc="-5" dirty="0">
                <a:latin typeface="Arial"/>
                <a:cs typeface="Arial"/>
              </a:rPr>
              <a:t>EN FORMATION GÉNÉRALE </a:t>
            </a:r>
            <a:r>
              <a:rPr sz="1200" b="1" dirty="0">
                <a:latin typeface="Arial"/>
                <a:cs typeface="Arial"/>
              </a:rPr>
              <a:t>DES</a:t>
            </a:r>
            <a:r>
              <a:rPr sz="1200" b="1" spc="15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JEUNES</a:t>
            </a:r>
            <a:r>
              <a:rPr sz="1200" b="1" baseline="24305" dirty="0">
                <a:latin typeface="Arial"/>
                <a:cs typeface="Arial"/>
              </a:rPr>
              <a:t>1</a:t>
            </a:r>
            <a:endParaRPr sz="1200" baseline="24305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710"/>
              </a:spcBef>
            </a:pPr>
            <a:r>
              <a:rPr sz="800" i="1" spc="-5" dirty="0">
                <a:latin typeface="Arial"/>
                <a:cs typeface="Arial"/>
              </a:rPr>
              <a:t>La </a:t>
            </a:r>
            <a:r>
              <a:rPr sz="800" i="1" dirty="0">
                <a:latin typeface="Arial"/>
                <a:cs typeface="Arial"/>
              </a:rPr>
              <a:t>CSSMI scolarise plus </a:t>
            </a:r>
            <a:r>
              <a:rPr sz="800" i="1" spc="-5" dirty="0">
                <a:latin typeface="Arial"/>
                <a:cs typeface="Arial"/>
              </a:rPr>
              <a:t>de 34 500 </a:t>
            </a:r>
            <a:r>
              <a:rPr sz="800" i="1" dirty="0">
                <a:latin typeface="Arial"/>
                <a:cs typeface="Arial"/>
              </a:rPr>
              <a:t>élèves </a:t>
            </a:r>
            <a:r>
              <a:rPr sz="800" i="1" spc="-5" dirty="0">
                <a:latin typeface="Arial"/>
                <a:cs typeface="Arial"/>
              </a:rPr>
              <a:t>en formation générale des jeunes  </a:t>
            </a:r>
            <a:r>
              <a:rPr sz="800" i="1" dirty="0">
                <a:latin typeface="Arial"/>
                <a:cs typeface="Arial"/>
              </a:rPr>
              <a:t>:</a:t>
            </a:r>
            <a:endParaRPr sz="80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419350" y="2554223"/>
            <a:ext cx="2072639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élèves </a:t>
            </a:r>
            <a:r>
              <a:rPr sz="900" dirty="0">
                <a:latin typeface="Arial"/>
                <a:cs typeface="Arial"/>
              </a:rPr>
              <a:t>répartis </a:t>
            </a:r>
            <a:r>
              <a:rPr sz="900" spc="-5" dirty="0">
                <a:latin typeface="Arial"/>
                <a:cs typeface="Arial"/>
              </a:rPr>
              <a:t>dans 56 </a:t>
            </a:r>
            <a:r>
              <a:rPr sz="900" dirty="0">
                <a:latin typeface="Arial"/>
                <a:cs typeface="Arial"/>
              </a:rPr>
              <a:t>écoles</a:t>
            </a:r>
            <a:r>
              <a:rPr sz="900" spc="-9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primaires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419350" y="2798064"/>
            <a:ext cx="2220595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élèves </a:t>
            </a:r>
            <a:r>
              <a:rPr sz="900" dirty="0">
                <a:latin typeface="Arial"/>
                <a:cs typeface="Arial"/>
              </a:rPr>
              <a:t>répartis </a:t>
            </a:r>
            <a:r>
              <a:rPr sz="900" spc="-5" dirty="0">
                <a:latin typeface="Arial"/>
                <a:cs typeface="Arial"/>
              </a:rPr>
              <a:t>dans 12 </a:t>
            </a:r>
            <a:r>
              <a:rPr sz="900" dirty="0">
                <a:latin typeface="Arial"/>
                <a:cs typeface="Arial"/>
              </a:rPr>
              <a:t>écoles</a:t>
            </a:r>
            <a:r>
              <a:rPr sz="900" spc="-9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secondaires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689354" y="2465323"/>
            <a:ext cx="645795" cy="742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spc="-5" dirty="0">
                <a:latin typeface="Arial"/>
                <a:cs typeface="Arial"/>
              </a:rPr>
              <a:t>21</a:t>
            </a:r>
            <a:r>
              <a:rPr sz="1600" b="1" spc="-9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936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b="1" spc="-5" dirty="0">
                <a:latin typeface="Arial"/>
                <a:cs typeface="Arial"/>
              </a:rPr>
              <a:t>12</a:t>
            </a:r>
            <a:r>
              <a:rPr sz="1600" b="1" spc="-9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379</a:t>
            </a:r>
            <a:endParaRPr sz="1600">
              <a:latin typeface="Arial"/>
              <a:cs typeface="Arial"/>
            </a:endParaRPr>
          </a:p>
          <a:p>
            <a:pPr marL="407034">
              <a:lnSpc>
                <a:spcPct val="100000"/>
              </a:lnSpc>
            </a:pPr>
            <a:r>
              <a:rPr sz="1600" b="1" spc="-5" dirty="0">
                <a:latin typeface="Arial"/>
                <a:cs typeface="Arial"/>
              </a:rPr>
              <a:t>93</a:t>
            </a:r>
            <a:endParaRPr sz="16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419350" y="3041903"/>
            <a:ext cx="3806190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élèves </a:t>
            </a:r>
            <a:r>
              <a:rPr sz="900" dirty="0">
                <a:latin typeface="Arial"/>
                <a:cs typeface="Arial"/>
              </a:rPr>
              <a:t>répartis </a:t>
            </a:r>
            <a:r>
              <a:rPr sz="900" spc="-5" dirty="0">
                <a:latin typeface="Arial"/>
                <a:cs typeface="Arial"/>
              </a:rPr>
              <a:t>au </a:t>
            </a:r>
            <a:r>
              <a:rPr sz="900" dirty="0">
                <a:latin typeface="Arial"/>
                <a:cs typeface="Arial"/>
              </a:rPr>
              <a:t>primaire (27) et </a:t>
            </a:r>
            <a:r>
              <a:rPr sz="900" spc="-5" dirty="0">
                <a:latin typeface="Arial"/>
                <a:cs typeface="Arial"/>
              </a:rPr>
              <a:t>au </a:t>
            </a:r>
            <a:r>
              <a:rPr sz="900" dirty="0">
                <a:latin typeface="Arial"/>
                <a:cs typeface="Arial"/>
              </a:rPr>
              <a:t>secondaire (66) </a:t>
            </a:r>
            <a:r>
              <a:rPr sz="900" spc="-5" dirty="0">
                <a:latin typeface="Arial"/>
                <a:cs typeface="Arial"/>
              </a:rPr>
              <a:t>à </a:t>
            </a:r>
            <a:r>
              <a:rPr sz="900" dirty="0">
                <a:latin typeface="Arial"/>
                <a:cs typeface="Arial"/>
              </a:rPr>
              <a:t>l’école des</a:t>
            </a:r>
            <a:r>
              <a:rPr sz="900" spc="-1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Érables</a:t>
            </a:r>
            <a:endParaRPr sz="90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607311" y="3196844"/>
            <a:ext cx="4562475" cy="498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76555" algn="l"/>
                <a:tab pos="4549140" algn="l"/>
              </a:tabLst>
            </a:pPr>
            <a:r>
              <a:rPr sz="1600" b="1" u="sng" spc="-5" dirty="0">
                <a:latin typeface="Arial"/>
                <a:cs typeface="Arial"/>
              </a:rPr>
              <a:t> 	219  </a:t>
            </a:r>
            <a:r>
              <a:rPr sz="900" u="sng" spc="-5" dirty="0">
                <a:latin typeface="Arial"/>
                <a:cs typeface="Arial"/>
              </a:rPr>
              <a:t>élèves </a:t>
            </a:r>
            <a:r>
              <a:rPr sz="900" u="sng" dirty="0">
                <a:latin typeface="Arial"/>
                <a:cs typeface="Arial"/>
              </a:rPr>
              <a:t>répartis </a:t>
            </a:r>
            <a:r>
              <a:rPr sz="900" u="sng" spc="-5" dirty="0">
                <a:latin typeface="Arial"/>
                <a:cs typeface="Arial"/>
              </a:rPr>
              <a:t>dans 2 </a:t>
            </a:r>
            <a:r>
              <a:rPr sz="900" u="sng" dirty="0">
                <a:latin typeface="Arial"/>
                <a:cs typeface="Arial"/>
              </a:rPr>
              <a:t>centres </a:t>
            </a:r>
            <a:r>
              <a:rPr sz="900" u="sng" spc="-5" dirty="0">
                <a:latin typeface="Arial"/>
                <a:cs typeface="Arial"/>
              </a:rPr>
              <a:t>de </a:t>
            </a:r>
            <a:r>
              <a:rPr sz="900" u="sng" dirty="0">
                <a:latin typeface="Arial"/>
                <a:cs typeface="Arial"/>
              </a:rPr>
              <a:t>formation </a:t>
            </a:r>
            <a:r>
              <a:rPr sz="900" u="sng" spc="-5" dirty="0">
                <a:latin typeface="Arial"/>
                <a:cs typeface="Arial"/>
              </a:rPr>
              <a:t>à un </a:t>
            </a:r>
            <a:r>
              <a:rPr sz="900" u="sng" dirty="0">
                <a:latin typeface="Arial"/>
                <a:cs typeface="Arial"/>
              </a:rPr>
              <a:t>métier</a:t>
            </a:r>
            <a:r>
              <a:rPr sz="900" u="sng" spc="-105" dirty="0">
                <a:latin typeface="Arial"/>
                <a:cs typeface="Arial"/>
              </a:rPr>
              <a:t> </a:t>
            </a:r>
            <a:r>
              <a:rPr sz="900" u="sng" dirty="0">
                <a:latin typeface="Arial"/>
                <a:cs typeface="Arial"/>
              </a:rPr>
              <a:t>semi-spécialisé	</a:t>
            </a:r>
            <a:endParaRPr sz="900">
              <a:latin typeface="Arial"/>
              <a:cs typeface="Arial"/>
            </a:endParaRPr>
          </a:p>
          <a:p>
            <a:pPr marL="94615">
              <a:lnSpc>
                <a:spcPct val="100000"/>
              </a:lnSpc>
            </a:pPr>
            <a:r>
              <a:rPr sz="1600" b="1" spc="-5" dirty="0">
                <a:latin typeface="Arial"/>
                <a:cs typeface="Arial"/>
              </a:rPr>
              <a:t>34 627  </a:t>
            </a:r>
            <a:r>
              <a:rPr sz="1000" b="1" i="1" spc="-10" dirty="0">
                <a:latin typeface="Arial"/>
                <a:cs typeface="Arial"/>
              </a:rPr>
              <a:t>élèves </a:t>
            </a:r>
            <a:r>
              <a:rPr sz="1000" b="1" i="1" spc="-5" dirty="0">
                <a:latin typeface="Arial"/>
                <a:cs typeface="Arial"/>
              </a:rPr>
              <a:t>au</a:t>
            </a:r>
            <a:r>
              <a:rPr sz="1000" b="1" i="1" spc="-65" dirty="0">
                <a:latin typeface="Arial"/>
                <a:cs typeface="Arial"/>
              </a:rPr>
              <a:t> </a:t>
            </a:r>
            <a:r>
              <a:rPr sz="1000" b="1" i="1" spc="-5" dirty="0">
                <a:latin typeface="Arial"/>
                <a:cs typeface="Arial"/>
              </a:rPr>
              <a:t>total</a:t>
            </a:r>
            <a:endParaRPr sz="100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877311" y="3691128"/>
            <a:ext cx="2386584" cy="10668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917698" y="3717797"/>
            <a:ext cx="2293620" cy="1905"/>
          </a:xfrm>
          <a:custGeom>
            <a:avLst/>
            <a:gdLst/>
            <a:ahLst/>
            <a:cxnLst/>
            <a:rect l="l" t="t" r="r" b="b"/>
            <a:pathLst>
              <a:path w="2293620" h="1904">
                <a:moveTo>
                  <a:pt x="0" y="0"/>
                </a:moveTo>
                <a:lnTo>
                  <a:pt x="2293619" y="1524"/>
                </a:lnTo>
              </a:path>
            </a:pathLst>
          </a:custGeom>
          <a:ln w="25908">
            <a:solidFill>
              <a:srgbClr val="FCA4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620011" y="4818888"/>
            <a:ext cx="3168650" cy="19050"/>
          </a:xfrm>
          <a:custGeom>
            <a:avLst/>
            <a:gdLst/>
            <a:ahLst/>
            <a:cxnLst/>
            <a:rect l="l" t="t" r="r" b="b"/>
            <a:pathLst>
              <a:path w="3168650" h="19050">
                <a:moveTo>
                  <a:pt x="0" y="0"/>
                </a:moveTo>
                <a:lnTo>
                  <a:pt x="3168396" y="18923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8244840" y="6164579"/>
            <a:ext cx="730250" cy="108585"/>
          </a:xfrm>
          <a:custGeom>
            <a:avLst/>
            <a:gdLst/>
            <a:ahLst/>
            <a:cxnLst/>
            <a:rect l="l" t="t" r="r" b="b"/>
            <a:pathLst>
              <a:path w="730250" h="108585">
                <a:moveTo>
                  <a:pt x="0" y="108204"/>
                </a:moveTo>
                <a:lnTo>
                  <a:pt x="729996" y="108204"/>
                </a:lnTo>
                <a:lnTo>
                  <a:pt x="729996" y="0"/>
                </a:lnTo>
                <a:lnTo>
                  <a:pt x="0" y="0"/>
                </a:lnTo>
                <a:lnTo>
                  <a:pt x="0" y="108204"/>
                </a:lnTo>
                <a:close/>
              </a:path>
            </a:pathLst>
          </a:custGeom>
          <a:solidFill>
            <a:srgbClr val="040F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8258556" y="6129528"/>
            <a:ext cx="650748" cy="23469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8474964" y="6129528"/>
            <a:ext cx="495300" cy="23469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554607" y="5841491"/>
            <a:ext cx="7352030" cy="4565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00" spc="-7" baseline="27777" dirty="0">
                <a:latin typeface="Arial"/>
                <a:cs typeface="Arial"/>
              </a:rPr>
              <a:t>1 </a:t>
            </a:r>
            <a:r>
              <a:rPr sz="600" spc="-5" dirty="0">
                <a:latin typeface="Arial"/>
                <a:cs typeface="Arial"/>
              </a:rPr>
              <a:t>Source </a:t>
            </a:r>
            <a:r>
              <a:rPr sz="600" dirty="0">
                <a:latin typeface="Arial"/>
                <a:cs typeface="Arial"/>
              </a:rPr>
              <a:t>: Déclaration au 30 </a:t>
            </a:r>
            <a:r>
              <a:rPr sz="600" spc="-5" dirty="0">
                <a:latin typeface="Arial"/>
                <a:cs typeface="Arial"/>
              </a:rPr>
              <a:t>septembre</a:t>
            </a:r>
            <a:r>
              <a:rPr sz="600" spc="2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2014</a:t>
            </a:r>
            <a:endParaRPr sz="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600" spc="-7" baseline="27777" dirty="0">
                <a:latin typeface="Arial"/>
                <a:cs typeface="Arial"/>
              </a:rPr>
              <a:t>2 </a:t>
            </a:r>
            <a:r>
              <a:rPr sz="600" spc="-5" dirty="0">
                <a:latin typeface="Arial"/>
                <a:cs typeface="Arial"/>
              </a:rPr>
              <a:t>Source </a:t>
            </a:r>
            <a:r>
              <a:rPr sz="600" dirty="0">
                <a:latin typeface="Arial"/>
                <a:cs typeface="Arial"/>
              </a:rPr>
              <a:t>: Déclaration au 30 </a:t>
            </a:r>
            <a:r>
              <a:rPr sz="600" spc="-5" dirty="0">
                <a:latin typeface="Arial"/>
                <a:cs typeface="Arial"/>
              </a:rPr>
              <a:t>septembre</a:t>
            </a:r>
            <a:r>
              <a:rPr sz="600" spc="-2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2014</a:t>
            </a:r>
            <a:endParaRPr sz="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600" spc="-7" baseline="27777" dirty="0">
                <a:latin typeface="Arial"/>
                <a:cs typeface="Arial"/>
              </a:rPr>
              <a:t>3 </a:t>
            </a:r>
            <a:r>
              <a:rPr sz="600" dirty="0">
                <a:latin typeface="Arial"/>
                <a:cs typeface="Arial"/>
              </a:rPr>
              <a:t>Les données du transport ne peuvent être </a:t>
            </a:r>
            <a:r>
              <a:rPr sz="600" spc="-5" dirty="0">
                <a:latin typeface="Arial"/>
                <a:cs typeface="Arial"/>
              </a:rPr>
              <a:t>comparées </a:t>
            </a:r>
            <a:r>
              <a:rPr sz="600" dirty="0">
                <a:latin typeface="Arial"/>
                <a:cs typeface="Arial"/>
              </a:rPr>
              <a:t>aux données de </a:t>
            </a:r>
            <a:r>
              <a:rPr sz="600" spc="5" dirty="0">
                <a:latin typeface="Arial"/>
                <a:cs typeface="Arial"/>
              </a:rPr>
              <a:t>la </a:t>
            </a:r>
            <a:r>
              <a:rPr sz="600" dirty="0">
                <a:latin typeface="Arial"/>
                <a:cs typeface="Arial"/>
              </a:rPr>
              <a:t>déclaration puisqu’un élève peut être </a:t>
            </a:r>
            <a:r>
              <a:rPr sz="600" spc="-5" dirty="0">
                <a:latin typeface="Arial"/>
                <a:cs typeface="Arial"/>
              </a:rPr>
              <a:t>marcheur ET </a:t>
            </a:r>
            <a:r>
              <a:rPr sz="600" spc="5" dirty="0">
                <a:latin typeface="Arial"/>
                <a:cs typeface="Arial"/>
              </a:rPr>
              <a:t>transporté </a:t>
            </a:r>
            <a:r>
              <a:rPr sz="600" dirty="0">
                <a:latin typeface="Arial"/>
                <a:cs typeface="Arial"/>
              </a:rPr>
              <a:t>OU inscrit au service de garde selon sa situation</a:t>
            </a:r>
            <a:r>
              <a:rPr sz="600" spc="-6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familiale.</a:t>
            </a:r>
            <a:endParaRPr sz="6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380"/>
              </a:spcBef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5043042" y="3908170"/>
            <a:ext cx="3935729" cy="9829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sz="1200" b="1" dirty="0">
                <a:latin typeface="Arial"/>
                <a:cs typeface="Arial"/>
              </a:rPr>
              <a:t>LE </a:t>
            </a:r>
            <a:r>
              <a:rPr sz="1200" b="1" spc="-5" dirty="0">
                <a:latin typeface="Arial"/>
                <a:cs typeface="Arial"/>
              </a:rPr>
              <a:t>TRANSPORT</a:t>
            </a:r>
            <a:r>
              <a:rPr sz="1200" b="1" spc="-50" dirty="0">
                <a:latin typeface="Arial"/>
                <a:cs typeface="Arial"/>
              </a:rPr>
              <a:t> </a:t>
            </a:r>
            <a:r>
              <a:rPr sz="1200" b="1" spc="-5" dirty="0">
                <a:latin typeface="Arial"/>
                <a:cs typeface="Arial"/>
              </a:rPr>
              <a:t>SCOLAIRE</a:t>
            </a:r>
            <a:r>
              <a:rPr sz="1200" b="1" spc="-7" baseline="24305" dirty="0">
                <a:latin typeface="Arial"/>
                <a:cs typeface="Arial"/>
              </a:rPr>
              <a:t>3</a:t>
            </a:r>
            <a:endParaRPr sz="1200" baseline="24305">
              <a:latin typeface="Arial"/>
              <a:cs typeface="Arial"/>
            </a:endParaRPr>
          </a:p>
          <a:p>
            <a:pPr marL="23495" marR="5080" algn="just">
              <a:lnSpc>
                <a:spcPct val="100000"/>
              </a:lnSpc>
              <a:spcBef>
                <a:spcPts val="440"/>
              </a:spcBef>
            </a:pP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Commission scolaire, </a:t>
            </a:r>
            <a:r>
              <a:rPr sz="800" dirty="0">
                <a:latin typeface="Arial"/>
                <a:cs typeface="Arial"/>
              </a:rPr>
              <a:t>en </a:t>
            </a:r>
            <a:r>
              <a:rPr sz="800" spc="-5" dirty="0">
                <a:latin typeface="Arial"/>
                <a:cs typeface="Arial"/>
              </a:rPr>
              <a:t>partenariat avec </a:t>
            </a:r>
            <a:r>
              <a:rPr sz="800" dirty="0">
                <a:latin typeface="Arial"/>
                <a:cs typeface="Arial"/>
              </a:rPr>
              <a:t>les différentes </a:t>
            </a:r>
            <a:r>
              <a:rPr sz="800" spc="-5" dirty="0">
                <a:latin typeface="Arial"/>
                <a:cs typeface="Arial"/>
              </a:rPr>
              <a:t>villes </a:t>
            </a:r>
            <a:r>
              <a:rPr sz="800" spc="-10" dirty="0">
                <a:latin typeface="Arial"/>
                <a:cs typeface="Arial"/>
              </a:rPr>
              <a:t>et </a:t>
            </a:r>
            <a:r>
              <a:rPr sz="800" dirty="0">
                <a:latin typeface="Arial"/>
                <a:cs typeface="Arial"/>
              </a:rPr>
              <a:t>municipalités sur  son </a:t>
            </a:r>
            <a:r>
              <a:rPr sz="800" spc="-5" dirty="0">
                <a:latin typeface="Arial"/>
                <a:cs typeface="Arial"/>
              </a:rPr>
              <a:t>territoire, assure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sécurité de </a:t>
            </a:r>
            <a:r>
              <a:rPr sz="800" dirty="0">
                <a:latin typeface="Arial"/>
                <a:cs typeface="Arial"/>
              </a:rPr>
              <a:t>quelque </a:t>
            </a:r>
            <a:r>
              <a:rPr sz="800" spc="-5" dirty="0">
                <a:latin typeface="Arial"/>
                <a:cs typeface="Arial"/>
              </a:rPr>
              <a:t>10 </a:t>
            </a:r>
            <a:r>
              <a:rPr sz="800" dirty="0">
                <a:latin typeface="Arial"/>
                <a:cs typeface="Arial"/>
              </a:rPr>
              <a:t>695 </a:t>
            </a:r>
            <a:r>
              <a:rPr sz="800" spc="-5" dirty="0">
                <a:latin typeface="Arial"/>
                <a:cs typeface="Arial"/>
              </a:rPr>
              <a:t>élèves </a:t>
            </a:r>
            <a:r>
              <a:rPr sz="800" dirty="0">
                <a:latin typeface="Arial"/>
                <a:cs typeface="Arial"/>
              </a:rPr>
              <a:t>marcheurs. </a:t>
            </a:r>
            <a:r>
              <a:rPr sz="800" spc="-5" dirty="0">
                <a:latin typeface="Arial"/>
                <a:cs typeface="Arial"/>
              </a:rPr>
              <a:t>Le service de  transport </a:t>
            </a:r>
            <a:r>
              <a:rPr sz="800" dirty="0">
                <a:latin typeface="Arial"/>
                <a:cs typeface="Arial"/>
              </a:rPr>
              <a:t>scolaire </a:t>
            </a:r>
            <a:r>
              <a:rPr sz="800" spc="-5" dirty="0">
                <a:latin typeface="Arial"/>
                <a:cs typeface="Arial"/>
              </a:rPr>
              <a:t>est offert par 10 </a:t>
            </a:r>
            <a:r>
              <a:rPr sz="800" dirty="0">
                <a:latin typeface="Arial"/>
                <a:cs typeface="Arial"/>
              </a:rPr>
              <a:t>entreprises </a:t>
            </a:r>
            <a:r>
              <a:rPr sz="800" spc="-5" dirty="0">
                <a:latin typeface="Arial"/>
                <a:cs typeface="Arial"/>
              </a:rPr>
              <a:t>de transport </a:t>
            </a:r>
            <a:r>
              <a:rPr sz="800" dirty="0">
                <a:latin typeface="Arial"/>
                <a:cs typeface="Arial"/>
              </a:rPr>
              <a:t>à </a:t>
            </a:r>
            <a:r>
              <a:rPr sz="800" spc="-5" dirty="0">
                <a:latin typeface="Arial"/>
                <a:cs typeface="Arial"/>
              </a:rPr>
              <a:t>près de 22 </a:t>
            </a:r>
            <a:r>
              <a:rPr sz="800" dirty="0">
                <a:latin typeface="Arial"/>
                <a:cs typeface="Arial"/>
              </a:rPr>
              <a:t>000 </a:t>
            </a:r>
            <a:r>
              <a:rPr sz="800" spc="-5" dirty="0">
                <a:latin typeface="Arial"/>
                <a:cs typeface="Arial"/>
              </a:rPr>
              <a:t>élèves  vers </a:t>
            </a:r>
            <a:r>
              <a:rPr sz="800" dirty="0">
                <a:latin typeface="Arial"/>
                <a:cs typeface="Arial"/>
              </a:rPr>
              <a:t>plus </a:t>
            </a:r>
            <a:r>
              <a:rPr sz="800" spc="-5" dirty="0">
                <a:latin typeface="Arial"/>
                <a:cs typeface="Arial"/>
              </a:rPr>
              <a:t>de 39 000 </a:t>
            </a:r>
            <a:r>
              <a:rPr sz="800" dirty="0">
                <a:latin typeface="Arial"/>
                <a:cs typeface="Arial"/>
              </a:rPr>
              <a:t>adresses </a:t>
            </a:r>
            <a:r>
              <a:rPr sz="800" spc="-5" dirty="0">
                <a:latin typeface="Arial"/>
                <a:cs typeface="Arial"/>
              </a:rPr>
              <a:t>différentes. </a:t>
            </a:r>
            <a:r>
              <a:rPr sz="800" dirty="0">
                <a:latin typeface="Arial"/>
                <a:cs typeface="Arial"/>
              </a:rPr>
              <a:t>Il s’agit </a:t>
            </a:r>
            <a:r>
              <a:rPr sz="800" spc="-5" dirty="0">
                <a:latin typeface="Arial"/>
                <a:cs typeface="Arial"/>
              </a:rPr>
              <a:t>de 803 parcours couvrant une  </a:t>
            </a:r>
            <a:r>
              <a:rPr sz="800" dirty="0">
                <a:latin typeface="Arial"/>
                <a:cs typeface="Arial"/>
              </a:rPr>
              <a:t>distance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35 000 </a:t>
            </a:r>
            <a:r>
              <a:rPr sz="800" spc="5" dirty="0">
                <a:latin typeface="Arial"/>
                <a:cs typeface="Arial"/>
              </a:rPr>
              <a:t>km </a:t>
            </a:r>
            <a:r>
              <a:rPr sz="800" dirty="0">
                <a:latin typeface="Arial"/>
                <a:cs typeface="Arial"/>
              </a:rPr>
              <a:t>quotidiennement. </a:t>
            </a:r>
            <a:r>
              <a:rPr sz="800" spc="-5" dirty="0">
                <a:latin typeface="Arial"/>
                <a:cs typeface="Arial"/>
              </a:rPr>
              <a:t>La </a:t>
            </a:r>
            <a:r>
              <a:rPr sz="800" dirty="0">
                <a:latin typeface="Arial"/>
                <a:cs typeface="Arial"/>
              </a:rPr>
              <a:t>flotte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véhicules </a:t>
            </a:r>
            <a:r>
              <a:rPr sz="800" spc="-5" dirty="0">
                <a:latin typeface="Arial"/>
                <a:cs typeface="Arial"/>
              </a:rPr>
              <a:t>scolaires desservant 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élèves 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CSSMI </a:t>
            </a:r>
            <a:r>
              <a:rPr sz="800" dirty="0">
                <a:latin typeface="Arial"/>
                <a:cs typeface="Arial"/>
              </a:rPr>
              <a:t>sur son </a:t>
            </a:r>
            <a:r>
              <a:rPr sz="800" spc="-5" dirty="0">
                <a:latin typeface="Arial"/>
                <a:cs typeface="Arial"/>
              </a:rPr>
              <a:t>territoire de 800 </a:t>
            </a:r>
            <a:r>
              <a:rPr sz="800" spc="5" dirty="0">
                <a:latin typeface="Arial"/>
                <a:cs typeface="Arial"/>
              </a:rPr>
              <a:t>km2 </a:t>
            </a:r>
            <a:r>
              <a:rPr sz="800" dirty="0">
                <a:latin typeface="Arial"/>
                <a:cs typeface="Arial"/>
              </a:rPr>
              <a:t>se </a:t>
            </a:r>
            <a:r>
              <a:rPr sz="800" spc="-5" dirty="0">
                <a:latin typeface="Arial"/>
                <a:cs typeface="Arial"/>
              </a:rPr>
              <a:t>répartit </a:t>
            </a:r>
            <a:r>
              <a:rPr sz="800" dirty="0">
                <a:latin typeface="Arial"/>
                <a:cs typeface="Arial"/>
              </a:rPr>
              <a:t>comme suit</a:t>
            </a:r>
            <a:r>
              <a:rPr sz="800" spc="10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:</a:t>
            </a:r>
            <a:endParaRPr sz="8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7234428" y="118871"/>
            <a:ext cx="1909572" cy="160172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7464043" y="186181"/>
            <a:ext cx="1545590" cy="141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6985" algn="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PORTRAIT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DE LA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CSSMI</a:t>
            </a:r>
            <a:endParaRPr sz="8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Él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è</a:t>
            </a:r>
            <a:r>
              <a:rPr sz="700" b="1" spc="-2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700">
              <a:latin typeface="Arial"/>
              <a:cs typeface="Arial"/>
            </a:endParaRPr>
          </a:p>
          <a:p>
            <a:pPr marL="803275" marR="5080" indent="31496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Em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700" b="1" u="sng" spc="-3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é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Clientèle</a:t>
            </a:r>
            <a:r>
              <a:rPr sz="700" b="1" u="sng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scolaire</a:t>
            </a:r>
            <a:endParaRPr sz="7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85"/>
              </a:spcBef>
            </a:pP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Développement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technopédagogique</a:t>
            </a:r>
            <a:endParaRPr sz="700">
              <a:latin typeface="Arial"/>
              <a:cs typeface="Arial"/>
            </a:endParaRPr>
          </a:p>
          <a:p>
            <a:pPr marL="798830" marR="5080" indent="7620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États</a:t>
            </a:r>
            <a:r>
              <a:rPr sz="700" b="1" u="sng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financiers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Loi sur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gestion</a:t>
            </a:r>
            <a:endParaRPr sz="700">
              <a:latin typeface="Arial"/>
              <a:cs typeface="Arial"/>
            </a:endParaRPr>
          </a:p>
          <a:p>
            <a:pPr marL="363220" marR="5080" indent="74295" algn="just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le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contrôle des effectifs  Travaux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investissements  Lutte contre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l’inditimidation</a:t>
            </a:r>
            <a:endParaRPr sz="700">
              <a:latin typeface="Arial"/>
              <a:cs typeface="Arial"/>
            </a:endParaRPr>
          </a:p>
          <a:p>
            <a:pPr marL="666115" marR="5080" indent="31242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700" b="1" u="sng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70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violence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Protecteur de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l’élève</a:t>
            </a:r>
            <a:endParaRPr sz="700">
              <a:latin typeface="Arial"/>
              <a:cs typeface="Arial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title"/>
          </p:nvPr>
        </p:nvSpPr>
        <p:spPr>
          <a:xfrm>
            <a:off x="577697" y="164846"/>
            <a:ext cx="3618229" cy="681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solidFill>
                  <a:srgbClr val="000000"/>
                </a:solidFill>
              </a:rPr>
              <a:t>PORTRAIT DE LA</a:t>
            </a:r>
            <a:r>
              <a:rPr spc="-135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CSSMI</a:t>
            </a:r>
          </a:p>
          <a:p>
            <a:pPr marL="927100">
              <a:lnSpc>
                <a:spcPct val="100000"/>
              </a:lnSpc>
            </a:pPr>
            <a:r>
              <a:rPr sz="2000" dirty="0">
                <a:solidFill>
                  <a:srgbClr val="000000"/>
                </a:solidFill>
              </a:rPr>
              <a:t>Les</a:t>
            </a:r>
            <a:r>
              <a:rPr sz="2000" spc="-95" dirty="0">
                <a:solidFill>
                  <a:srgbClr val="000000"/>
                </a:solidFill>
              </a:rPr>
              <a:t> </a:t>
            </a:r>
            <a:r>
              <a:rPr sz="2000" spc="-5" dirty="0">
                <a:solidFill>
                  <a:srgbClr val="000000"/>
                </a:solidFill>
              </a:rPr>
              <a:t>élèves</a:t>
            </a:r>
            <a:endParaRPr sz="2000"/>
          </a:p>
        </p:txBody>
      </p:sp>
      <p:sp>
        <p:nvSpPr>
          <p:cNvPr id="31" name="object 31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79575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44196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59"/>
                </a:lnTo>
                <a:lnTo>
                  <a:pt x="8351519" y="0"/>
                </a:lnTo>
                <a:close/>
              </a:path>
            </a:pathLst>
          </a:custGeom>
          <a:solidFill>
            <a:srgbClr val="F7A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234428" y="118871"/>
            <a:ext cx="1909572" cy="16017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577697" y="164846"/>
            <a:ext cx="3618229" cy="681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solidFill>
                  <a:srgbClr val="000000"/>
                </a:solidFill>
              </a:rPr>
              <a:t>PORTRAIT DE LA</a:t>
            </a:r>
            <a:r>
              <a:rPr spc="-135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CSSMI</a:t>
            </a:r>
          </a:p>
          <a:p>
            <a:pPr marL="927100">
              <a:lnSpc>
                <a:spcPct val="100000"/>
              </a:lnSpc>
            </a:pPr>
            <a:r>
              <a:rPr sz="2000" dirty="0">
                <a:solidFill>
                  <a:srgbClr val="000000"/>
                </a:solidFill>
              </a:rPr>
              <a:t>Les</a:t>
            </a:r>
            <a:r>
              <a:rPr sz="2000" spc="-95" dirty="0">
                <a:solidFill>
                  <a:srgbClr val="000000"/>
                </a:solidFill>
              </a:rPr>
              <a:t> </a:t>
            </a:r>
            <a:r>
              <a:rPr sz="2000" spc="-5" dirty="0">
                <a:solidFill>
                  <a:srgbClr val="000000"/>
                </a:solidFill>
              </a:rPr>
              <a:t>élèves</a:t>
            </a:r>
            <a:endParaRPr sz="2000"/>
          </a:p>
        </p:txBody>
      </p:sp>
      <p:sp>
        <p:nvSpPr>
          <p:cNvPr id="7" name="object 7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2285619"/>
            <a:ext cx="908050" cy="2192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224154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Instances  politiques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000">
              <a:latin typeface="Times New Roman"/>
              <a:cs typeface="Times New Roman"/>
            </a:endParaRPr>
          </a:p>
          <a:p>
            <a:pPr marL="13335" marR="224154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514602" y="2035809"/>
            <a:ext cx="654177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5" dirty="0">
                <a:latin typeface="Arial"/>
                <a:cs typeface="Arial"/>
              </a:rPr>
              <a:t>LA FORMATION GÉNÉRALE </a:t>
            </a:r>
            <a:r>
              <a:rPr sz="1200" b="1" spc="-10" dirty="0">
                <a:latin typeface="Arial"/>
                <a:cs typeface="Arial"/>
              </a:rPr>
              <a:t>ADULTE (FGA) </a:t>
            </a:r>
            <a:r>
              <a:rPr sz="1200" b="1" dirty="0">
                <a:latin typeface="Arial"/>
                <a:cs typeface="Arial"/>
              </a:rPr>
              <a:t>ET </a:t>
            </a:r>
            <a:r>
              <a:rPr sz="1200" b="1" spc="-5" dirty="0">
                <a:latin typeface="Arial"/>
                <a:cs typeface="Arial"/>
              </a:rPr>
              <a:t>LA FORMATION </a:t>
            </a:r>
            <a:r>
              <a:rPr sz="1200" b="1" dirty="0">
                <a:latin typeface="Arial"/>
                <a:cs typeface="Arial"/>
              </a:rPr>
              <a:t>PROFESSIONNELLE</a:t>
            </a:r>
            <a:r>
              <a:rPr sz="1200" b="1" spc="220" dirty="0">
                <a:latin typeface="Arial"/>
                <a:cs typeface="Arial"/>
              </a:rPr>
              <a:t> </a:t>
            </a:r>
            <a:r>
              <a:rPr sz="1200" b="1" spc="-5" dirty="0">
                <a:latin typeface="Arial"/>
                <a:cs typeface="Arial"/>
              </a:rPr>
              <a:t>(FP)</a:t>
            </a:r>
            <a:endParaRPr sz="12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514602" y="5843117"/>
            <a:ext cx="1253490" cy="118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b="1" i="1" spc="-5" dirty="0">
                <a:latin typeface="Arial"/>
                <a:cs typeface="Arial"/>
              </a:rPr>
              <a:t>* </a:t>
            </a:r>
            <a:r>
              <a:rPr sz="700" b="1" i="1" spc="-10" dirty="0">
                <a:latin typeface="Arial"/>
                <a:cs typeface="Arial"/>
              </a:rPr>
              <a:t>Données </a:t>
            </a:r>
            <a:r>
              <a:rPr sz="700" b="1" i="1" spc="-5" dirty="0">
                <a:latin typeface="Arial"/>
                <a:cs typeface="Arial"/>
              </a:rPr>
              <a:t>tirées</a:t>
            </a:r>
            <a:r>
              <a:rPr sz="700" b="1" i="1" dirty="0">
                <a:latin typeface="Arial"/>
                <a:cs typeface="Arial"/>
              </a:rPr>
              <a:t> </a:t>
            </a:r>
            <a:r>
              <a:rPr sz="700" b="1" i="1" spc="-5" dirty="0">
                <a:latin typeface="Arial"/>
                <a:cs typeface="Arial"/>
              </a:rPr>
              <a:t>d’ADUJADE</a:t>
            </a:r>
            <a:endParaRPr sz="7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476375" y="3731133"/>
            <a:ext cx="7098030" cy="228600"/>
          </a:xfrm>
          <a:custGeom>
            <a:avLst/>
            <a:gdLst/>
            <a:ahLst/>
            <a:cxnLst/>
            <a:rect l="l" t="t" r="r" b="b"/>
            <a:pathLst>
              <a:path w="7098030" h="228600">
                <a:moveTo>
                  <a:pt x="0" y="228600"/>
                </a:moveTo>
                <a:lnTo>
                  <a:pt x="7097776" y="228600"/>
                </a:lnTo>
                <a:lnTo>
                  <a:pt x="7097776" y="0"/>
                </a:lnTo>
                <a:lnTo>
                  <a:pt x="0" y="0"/>
                </a:lnTo>
                <a:lnTo>
                  <a:pt x="0" y="2286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9" name="object 29"/>
          <p:cNvGraphicFramePr>
            <a:graphicFrameLocks noGrp="1"/>
          </p:cNvGraphicFramePr>
          <p:nvPr/>
        </p:nvGraphicFramePr>
        <p:xfrm>
          <a:off x="1470025" y="2270125"/>
          <a:ext cx="7097773" cy="34204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39925"/>
                <a:gridCol w="751205"/>
                <a:gridCol w="736854"/>
                <a:gridCol w="736981"/>
                <a:gridCol w="737107"/>
                <a:gridCol w="736981"/>
                <a:gridCol w="736853"/>
                <a:gridCol w="721867"/>
              </a:tblGrid>
              <a:tr h="365760">
                <a:tc gridSpan="8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800" b="1" spc="-5" dirty="0">
                          <a:latin typeface="Calibri"/>
                          <a:cs typeface="Calibri"/>
                        </a:rPr>
                        <a:t>FGA*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65938">
                <a:tc>
                  <a:txBody>
                    <a:bodyPr/>
                    <a:lstStyle/>
                    <a:p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78300A"/>
                    </a:solidFill>
                  </a:tcPr>
                </a:tc>
                <a:tc>
                  <a:txBody>
                    <a:bodyPr/>
                    <a:lstStyle/>
                    <a:p>
                      <a:pPr marR="126364" algn="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900" b="1" spc="-5" dirty="0">
                          <a:latin typeface="Calibri"/>
                          <a:cs typeface="Calibri"/>
                        </a:rPr>
                        <a:t>2008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-20</a:t>
                      </a:r>
                      <a:r>
                        <a:rPr sz="900" b="1" spc="-15" dirty="0">
                          <a:latin typeface="Calibri"/>
                          <a:cs typeface="Calibri"/>
                        </a:rPr>
                        <a:t>0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9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78300A"/>
                    </a:solidFill>
                  </a:tcPr>
                </a:tc>
                <a:tc>
                  <a:txBody>
                    <a:bodyPr/>
                    <a:lstStyle/>
                    <a:p>
                      <a:pPr marR="125730" algn="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900" b="1" spc="-5" dirty="0">
                          <a:latin typeface="Calibri"/>
                          <a:cs typeface="Calibri"/>
                        </a:rPr>
                        <a:t>2009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-20</a:t>
                      </a:r>
                      <a:r>
                        <a:rPr sz="900" b="1" spc="-1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0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78300A"/>
                    </a:solidFill>
                  </a:tcPr>
                </a:tc>
                <a:tc>
                  <a:txBody>
                    <a:bodyPr/>
                    <a:lstStyle/>
                    <a:p>
                      <a:pPr marR="126364" algn="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900" b="1" spc="-5" dirty="0">
                          <a:latin typeface="Calibri"/>
                          <a:cs typeface="Calibri"/>
                        </a:rPr>
                        <a:t>2010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-20</a:t>
                      </a:r>
                      <a:r>
                        <a:rPr sz="900" b="1" spc="-1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1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78300A"/>
                    </a:solidFill>
                  </a:tcPr>
                </a:tc>
                <a:tc>
                  <a:txBody>
                    <a:bodyPr/>
                    <a:lstStyle/>
                    <a:p>
                      <a:pPr marR="126364" algn="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900" b="1" spc="-5" dirty="0">
                          <a:latin typeface="Calibri"/>
                          <a:cs typeface="Calibri"/>
                        </a:rPr>
                        <a:t>2011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-20</a:t>
                      </a:r>
                      <a:r>
                        <a:rPr sz="900" b="1" spc="-1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2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78300A"/>
                    </a:solidFill>
                  </a:tcPr>
                </a:tc>
                <a:tc>
                  <a:txBody>
                    <a:bodyPr/>
                    <a:lstStyle/>
                    <a:p>
                      <a:pPr marR="126364" algn="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900" b="1" spc="-5" dirty="0">
                          <a:latin typeface="Calibri"/>
                          <a:cs typeface="Calibri"/>
                        </a:rPr>
                        <a:t>2012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-20</a:t>
                      </a:r>
                      <a:r>
                        <a:rPr sz="900" b="1" spc="-1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3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78300A"/>
                    </a:solidFill>
                  </a:tcPr>
                </a:tc>
                <a:tc>
                  <a:txBody>
                    <a:bodyPr/>
                    <a:lstStyle/>
                    <a:p>
                      <a:pPr marR="126364" algn="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900" b="1" spc="-5" dirty="0">
                          <a:latin typeface="Calibri"/>
                          <a:cs typeface="Calibri"/>
                        </a:rPr>
                        <a:t>2013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-20</a:t>
                      </a:r>
                      <a:r>
                        <a:rPr sz="900" b="1" spc="-1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4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78300A"/>
                    </a:solidFill>
                  </a:tcPr>
                </a:tc>
                <a:tc>
                  <a:txBody>
                    <a:bodyPr/>
                    <a:lstStyle/>
                    <a:p>
                      <a:pPr marR="104775" algn="r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r>
                        <a:rPr sz="900" b="1" spc="-5" dirty="0">
                          <a:latin typeface="Calibri"/>
                          <a:cs typeface="Calibri"/>
                        </a:rPr>
                        <a:t>2014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-20</a:t>
                      </a:r>
                      <a:r>
                        <a:rPr sz="900" b="1" spc="-1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5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78300A"/>
                    </a:solidFill>
                  </a:tcPr>
                </a:tc>
              </a:tr>
              <a:tr h="284543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Femmes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9060" algn="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2634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2770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2514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2505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2439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9060" algn="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2198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76835" algn="r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2081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7A000"/>
                    </a:solidFill>
                  </a:tcPr>
                </a:tc>
              </a:tr>
              <a:tr h="264096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900" dirty="0">
                          <a:latin typeface="Calibri"/>
                          <a:cs typeface="Calibri"/>
                        </a:rPr>
                        <a:t>Hommes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9060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3427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3747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3615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3574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3478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9060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3058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76835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3051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</a:tr>
              <a:tr h="27431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900" b="1" spc="-5" dirty="0">
                          <a:latin typeface="Calibri"/>
                          <a:cs typeface="Calibri"/>
                        </a:rPr>
                        <a:t>Total des centres</a:t>
                      </a:r>
                      <a:r>
                        <a:rPr sz="900" b="1" spc="-2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b="1" spc="-5" dirty="0">
                          <a:latin typeface="Calibri"/>
                          <a:cs typeface="Calibri"/>
                        </a:rPr>
                        <a:t>FGA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9060" algn="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6061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6517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6129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6079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5917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9060" algn="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5256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76835" algn="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5132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</a:tr>
              <a:tr h="228600">
                <a:tc gridSpan="8">
                  <a:txBody>
                    <a:bodyPr/>
                    <a:lstStyle/>
                    <a:p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65760">
                <a:tc gridSpan="8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r>
                        <a:rPr sz="1800" b="1" dirty="0">
                          <a:latin typeface="Calibri"/>
                          <a:cs typeface="Calibri"/>
                        </a:rPr>
                        <a:t>FP*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84924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54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Nouveaux</a:t>
                      </a:r>
                      <a:r>
                        <a:rPr sz="900" spc="-5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inscrits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9060" algn="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848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986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910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853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976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9060" algn="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889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76835" algn="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893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7A000"/>
                    </a:solidFill>
                  </a:tcPr>
                </a:tc>
              </a:tr>
              <a:tr h="263715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900" spc="-5" dirty="0">
                          <a:latin typeface="Calibri"/>
                          <a:cs typeface="Calibri"/>
                        </a:rPr>
                        <a:t>Poursuite de</a:t>
                      </a:r>
                      <a:r>
                        <a:rPr sz="900" spc="-1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spc="-5" dirty="0">
                          <a:latin typeface="Calibri"/>
                          <a:cs typeface="Calibri"/>
                        </a:rPr>
                        <a:t>formation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9060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1203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1114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1251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1345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1285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9060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1267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76835" algn="r"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r>
                        <a:rPr sz="1200" dirty="0">
                          <a:latin typeface="Calibri"/>
                          <a:cs typeface="Calibri"/>
                        </a:rPr>
                        <a:t>1375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</a:tr>
              <a:tr h="274319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900" b="1" spc="-5" dirty="0">
                          <a:latin typeface="Calibri"/>
                          <a:cs typeface="Calibri"/>
                        </a:rPr>
                        <a:t>Total des centres</a:t>
                      </a:r>
                      <a:r>
                        <a:rPr sz="900" b="1" spc="-2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b="1" spc="-5" dirty="0">
                          <a:latin typeface="Calibri"/>
                          <a:cs typeface="Calibri"/>
                        </a:rPr>
                        <a:t>FP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9060" algn="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2051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2100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2161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2198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2261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99060" algn="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2156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  <a:tc>
                  <a:txBody>
                    <a:bodyPr/>
                    <a:lstStyle/>
                    <a:p>
                      <a:pPr marR="76835" algn="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2268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7A000"/>
                    </a:solidFill>
                  </a:tcPr>
                </a:tc>
              </a:tr>
              <a:tr h="265811">
                <a:tc gridSpan="8">
                  <a:txBody>
                    <a:bodyPr/>
                    <a:lstStyle/>
                    <a:p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74320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900" b="1" spc="-5" dirty="0">
                          <a:latin typeface="Calibri"/>
                          <a:cs typeface="Calibri"/>
                        </a:rPr>
                        <a:t>Personnes inscrites 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en </a:t>
                      </a:r>
                      <a:r>
                        <a:rPr sz="900" b="1" spc="-5" dirty="0">
                          <a:latin typeface="Calibri"/>
                          <a:cs typeface="Calibri"/>
                        </a:rPr>
                        <a:t>FP </a:t>
                      </a:r>
                      <a:r>
                        <a:rPr sz="900" b="1" dirty="0">
                          <a:latin typeface="Calibri"/>
                          <a:cs typeface="Calibri"/>
                        </a:rPr>
                        <a:t>et en</a:t>
                      </a:r>
                      <a:r>
                        <a:rPr sz="900" b="1" spc="-4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900" b="1" spc="-5" dirty="0">
                          <a:latin typeface="Calibri"/>
                          <a:cs typeface="Calibri"/>
                        </a:rPr>
                        <a:t>FGA</a:t>
                      </a:r>
                      <a:endParaRPr sz="9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9060" algn="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8112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8617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8290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8277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7790" algn="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8178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99060" algn="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7412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76835" algn="r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sz="1200" b="1" dirty="0">
                          <a:latin typeface="Calibri"/>
                          <a:cs typeface="Calibri"/>
                        </a:rPr>
                        <a:t>7400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0" name="object 30"/>
          <p:cNvSpPr/>
          <p:nvPr/>
        </p:nvSpPr>
        <p:spPr>
          <a:xfrm>
            <a:off x="4500371" y="5445252"/>
            <a:ext cx="2519172" cy="141274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7464043" y="186181"/>
            <a:ext cx="1545590" cy="141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6985" algn="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PORTRAIT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DE LA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CSSMI</a:t>
            </a:r>
            <a:endParaRPr sz="8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Él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è</a:t>
            </a:r>
            <a:r>
              <a:rPr sz="700" b="1" spc="-2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700">
              <a:latin typeface="Arial"/>
              <a:cs typeface="Arial"/>
            </a:endParaRPr>
          </a:p>
          <a:p>
            <a:pPr marL="803275" marR="5080" indent="31496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Em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700" b="1" u="sng" spc="-3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é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Clientèle</a:t>
            </a:r>
            <a:r>
              <a:rPr sz="700" b="1" u="sng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scolaire</a:t>
            </a:r>
            <a:endParaRPr sz="7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85"/>
              </a:spcBef>
            </a:pP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Développement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technopédagogique</a:t>
            </a:r>
            <a:endParaRPr sz="700">
              <a:latin typeface="Arial"/>
              <a:cs typeface="Arial"/>
            </a:endParaRPr>
          </a:p>
          <a:p>
            <a:pPr marL="798830" marR="5080" indent="7620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États</a:t>
            </a:r>
            <a:r>
              <a:rPr sz="700" b="1" u="sng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financiers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Loi sur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gestion</a:t>
            </a:r>
            <a:endParaRPr sz="700">
              <a:latin typeface="Arial"/>
              <a:cs typeface="Arial"/>
            </a:endParaRPr>
          </a:p>
          <a:p>
            <a:pPr marL="363220" marR="5080" indent="74295" algn="just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le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contrôle des effectifs  Travaux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investissements  Lutte contre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l’inditimidation</a:t>
            </a:r>
            <a:endParaRPr sz="700">
              <a:latin typeface="Arial"/>
              <a:cs typeface="Arial"/>
            </a:endParaRPr>
          </a:p>
          <a:p>
            <a:pPr marL="666115" marR="5080" indent="31242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700" b="1" u="sng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70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violence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Protecteur de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l’élève</a:t>
            </a:r>
            <a:endParaRPr sz="700">
              <a:latin typeface="Arial"/>
              <a:cs typeface="Arial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579364" y="3860291"/>
            <a:ext cx="3564636" cy="299770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4715" y="1179575"/>
            <a:ext cx="8354568" cy="11277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96240" y="44196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59"/>
                </a:lnTo>
                <a:lnTo>
                  <a:pt x="8351519" y="0"/>
                </a:lnTo>
                <a:close/>
              </a:path>
            </a:pathLst>
          </a:custGeom>
          <a:solidFill>
            <a:srgbClr val="F7A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234428" y="118871"/>
            <a:ext cx="1909572" cy="16017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77697" y="164846"/>
            <a:ext cx="3618229" cy="681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pc="-5" dirty="0">
                <a:solidFill>
                  <a:srgbClr val="000000"/>
                </a:solidFill>
              </a:rPr>
              <a:t>PORTRAIT DE LA</a:t>
            </a:r>
            <a:r>
              <a:rPr spc="-135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CSSMI</a:t>
            </a:r>
          </a:p>
          <a:p>
            <a:pPr marR="79375" algn="ctr">
              <a:lnSpc>
                <a:spcPct val="100000"/>
              </a:lnSpc>
            </a:pPr>
            <a:r>
              <a:rPr sz="2000" dirty="0">
                <a:solidFill>
                  <a:srgbClr val="000000"/>
                </a:solidFill>
              </a:rPr>
              <a:t>Les</a:t>
            </a:r>
            <a:r>
              <a:rPr sz="2000" spc="-100" dirty="0">
                <a:solidFill>
                  <a:srgbClr val="000000"/>
                </a:solidFill>
              </a:rPr>
              <a:t> </a:t>
            </a:r>
            <a:r>
              <a:rPr sz="2000" spc="-5" dirty="0">
                <a:solidFill>
                  <a:srgbClr val="000000"/>
                </a:solidFill>
              </a:rPr>
              <a:t>employés</a:t>
            </a:r>
            <a:endParaRPr sz="2000"/>
          </a:p>
        </p:txBody>
      </p:sp>
      <p:sp>
        <p:nvSpPr>
          <p:cNvPr id="8" name="object 8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78891" y="3585971"/>
            <a:ext cx="388620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1481708" y="1891538"/>
            <a:ext cx="6036310" cy="436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La CSSMI représente le plus </a:t>
            </a:r>
            <a:r>
              <a:rPr sz="1200" dirty="0">
                <a:latin typeface="Arial"/>
                <a:cs typeface="Arial"/>
              </a:rPr>
              <a:t>important </a:t>
            </a:r>
            <a:r>
              <a:rPr sz="1200" spc="-5" dirty="0">
                <a:latin typeface="Arial"/>
                <a:cs typeface="Arial"/>
              </a:rPr>
              <a:t>employeur de la région des Laurentides avec </a:t>
            </a:r>
            <a:r>
              <a:rPr sz="1200" dirty="0">
                <a:latin typeface="Arial"/>
                <a:cs typeface="Arial"/>
              </a:rPr>
              <a:t>plus  </a:t>
            </a:r>
            <a:r>
              <a:rPr sz="1200" spc="-5" dirty="0">
                <a:latin typeface="Arial"/>
                <a:cs typeface="Arial"/>
              </a:rPr>
              <a:t>de </a:t>
            </a:r>
            <a:r>
              <a:rPr sz="1600" b="1" spc="-5" dirty="0">
                <a:latin typeface="Arial"/>
                <a:cs typeface="Arial"/>
              </a:rPr>
              <a:t>7 000 </a:t>
            </a:r>
            <a:r>
              <a:rPr sz="1200" spc="-5" dirty="0">
                <a:latin typeface="Arial"/>
                <a:cs typeface="Arial"/>
              </a:rPr>
              <a:t>employés </a:t>
            </a:r>
            <a:r>
              <a:rPr sz="1200" dirty="0">
                <a:latin typeface="Arial"/>
                <a:cs typeface="Arial"/>
              </a:rPr>
              <a:t>actifs*</a:t>
            </a:r>
            <a:r>
              <a:rPr sz="1200" spc="-60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:</a:t>
            </a:r>
            <a:endParaRPr sz="1200">
              <a:latin typeface="Arial"/>
              <a:cs typeface="Arial"/>
            </a:endParaRPr>
          </a:p>
        </p:txBody>
      </p:sp>
      <p:sp>
        <p:nvSpPr>
          <p:cNvPr id="44" name="object 4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2415920" y="2764790"/>
            <a:ext cx="184277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enseignants au</a:t>
            </a:r>
            <a:r>
              <a:rPr sz="1200" spc="-7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secondaire</a:t>
            </a:r>
            <a:endParaRPr sz="12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415920" y="3085210"/>
            <a:ext cx="289560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enseignants à la </a:t>
            </a:r>
            <a:r>
              <a:rPr sz="1200" dirty="0">
                <a:latin typeface="Arial"/>
                <a:cs typeface="Arial"/>
              </a:rPr>
              <a:t>formation </a:t>
            </a:r>
            <a:r>
              <a:rPr sz="1200" spc="-5" dirty="0">
                <a:latin typeface="Arial"/>
                <a:cs typeface="Arial"/>
              </a:rPr>
              <a:t>générale</a:t>
            </a:r>
            <a:r>
              <a:rPr sz="1200" spc="-11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adulte</a:t>
            </a:r>
            <a:endParaRPr sz="12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415920" y="3405251"/>
            <a:ext cx="287210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enseignants à la </a:t>
            </a:r>
            <a:r>
              <a:rPr sz="1200" dirty="0">
                <a:latin typeface="Arial"/>
                <a:cs typeface="Arial"/>
              </a:rPr>
              <a:t>formation</a:t>
            </a:r>
            <a:r>
              <a:rPr sz="1200" spc="-8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professionnelle</a:t>
            </a:r>
            <a:endParaRPr sz="12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415920" y="3725291"/>
            <a:ext cx="100838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professionnels</a:t>
            </a:r>
            <a:endParaRPr sz="12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415920" y="4045330"/>
            <a:ext cx="220345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employés en adaptation</a:t>
            </a:r>
            <a:r>
              <a:rPr sz="1200" spc="-6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scolaire</a:t>
            </a:r>
            <a:endParaRPr sz="12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415920" y="4365370"/>
            <a:ext cx="931544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gestionnaires</a:t>
            </a:r>
            <a:endParaRPr sz="12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415920" y="4685665"/>
            <a:ext cx="315341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employés de soutien administratif </a:t>
            </a:r>
            <a:r>
              <a:rPr sz="1200" dirty="0">
                <a:latin typeface="Arial"/>
                <a:cs typeface="Arial"/>
              </a:rPr>
              <a:t>et</a:t>
            </a:r>
            <a:r>
              <a:rPr sz="1200" spc="-1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technique</a:t>
            </a:r>
            <a:endParaRPr sz="12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415920" y="5005704"/>
            <a:ext cx="2053589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employés en service de</a:t>
            </a:r>
            <a:r>
              <a:rPr sz="1200" spc="-6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garde</a:t>
            </a:r>
            <a:endParaRPr sz="12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739264" y="2393950"/>
            <a:ext cx="2324735" cy="31356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88975" algn="l"/>
              </a:tabLst>
            </a:pPr>
            <a:r>
              <a:rPr sz="1600" b="1" spc="-5" dirty="0">
                <a:latin typeface="Arial"/>
                <a:cs typeface="Arial"/>
              </a:rPr>
              <a:t>2</a:t>
            </a:r>
            <a:r>
              <a:rPr sz="1600" b="1" spc="1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360	</a:t>
            </a:r>
            <a:r>
              <a:rPr sz="1200" spc="-5" dirty="0">
                <a:latin typeface="Arial"/>
                <a:cs typeface="Arial"/>
              </a:rPr>
              <a:t>enseignants au</a:t>
            </a:r>
            <a:r>
              <a:rPr sz="1200" spc="-7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primaire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5" dirty="0">
                <a:latin typeface="Arial"/>
                <a:cs typeface="Arial"/>
              </a:rPr>
              <a:t>1</a:t>
            </a:r>
            <a:r>
              <a:rPr sz="1600" b="1" spc="-9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410</a:t>
            </a:r>
            <a:endParaRPr sz="1600">
              <a:latin typeface="Arial"/>
              <a:cs typeface="Arial"/>
            </a:endParaRPr>
          </a:p>
          <a:p>
            <a:pPr marL="181610">
              <a:lnSpc>
                <a:spcPct val="100000"/>
              </a:lnSpc>
              <a:spcBef>
                <a:spcPts val="600"/>
              </a:spcBef>
            </a:pPr>
            <a:r>
              <a:rPr sz="1600" b="1" spc="-5" dirty="0">
                <a:latin typeface="Arial"/>
                <a:cs typeface="Arial"/>
              </a:rPr>
              <a:t>190</a:t>
            </a:r>
            <a:endParaRPr sz="1600">
              <a:latin typeface="Arial"/>
              <a:cs typeface="Arial"/>
            </a:endParaRPr>
          </a:p>
          <a:p>
            <a:pPr marL="181610">
              <a:lnSpc>
                <a:spcPct val="100000"/>
              </a:lnSpc>
              <a:spcBef>
                <a:spcPts val="600"/>
              </a:spcBef>
            </a:pPr>
            <a:r>
              <a:rPr sz="1600" b="1" spc="-5" dirty="0">
                <a:latin typeface="Arial"/>
                <a:cs typeface="Arial"/>
              </a:rPr>
              <a:t>185</a:t>
            </a:r>
            <a:endParaRPr sz="1600">
              <a:latin typeface="Arial"/>
              <a:cs typeface="Arial"/>
            </a:endParaRPr>
          </a:p>
          <a:p>
            <a:pPr marL="181610">
              <a:lnSpc>
                <a:spcPct val="100000"/>
              </a:lnSpc>
              <a:spcBef>
                <a:spcPts val="600"/>
              </a:spcBef>
            </a:pPr>
            <a:r>
              <a:rPr sz="1600" b="1" spc="-5" dirty="0">
                <a:latin typeface="Arial"/>
                <a:cs typeface="Arial"/>
              </a:rPr>
              <a:t>229</a:t>
            </a:r>
            <a:endParaRPr sz="1600">
              <a:latin typeface="Arial"/>
              <a:cs typeface="Arial"/>
            </a:endParaRPr>
          </a:p>
          <a:p>
            <a:pPr marL="181610">
              <a:lnSpc>
                <a:spcPct val="100000"/>
              </a:lnSpc>
              <a:spcBef>
                <a:spcPts val="600"/>
              </a:spcBef>
            </a:pPr>
            <a:r>
              <a:rPr sz="1600" b="1" spc="-5" dirty="0">
                <a:latin typeface="Arial"/>
                <a:cs typeface="Arial"/>
              </a:rPr>
              <a:t>488</a:t>
            </a:r>
            <a:endParaRPr sz="1600">
              <a:latin typeface="Arial"/>
              <a:cs typeface="Arial"/>
            </a:endParaRPr>
          </a:p>
          <a:p>
            <a:pPr marL="181610">
              <a:lnSpc>
                <a:spcPct val="100000"/>
              </a:lnSpc>
              <a:spcBef>
                <a:spcPts val="600"/>
              </a:spcBef>
            </a:pPr>
            <a:r>
              <a:rPr sz="1600" b="1" spc="-10" dirty="0">
                <a:latin typeface="Arial"/>
                <a:cs typeface="Arial"/>
              </a:rPr>
              <a:t>238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5" dirty="0">
                <a:latin typeface="Arial"/>
                <a:cs typeface="Arial"/>
              </a:rPr>
              <a:t>1</a:t>
            </a:r>
            <a:r>
              <a:rPr sz="1600" b="1" spc="-9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130</a:t>
            </a:r>
            <a:endParaRPr sz="1600">
              <a:latin typeface="Arial"/>
              <a:cs typeface="Arial"/>
            </a:endParaRPr>
          </a:p>
          <a:p>
            <a:pPr marL="181610">
              <a:lnSpc>
                <a:spcPct val="100000"/>
              </a:lnSpc>
              <a:spcBef>
                <a:spcPts val="600"/>
              </a:spcBef>
            </a:pPr>
            <a:r>
              <a:rPr sz="1600" b="1" spc="-5" dirty="0">
                <a:latin typeface="Arial"/>
                <a:cs typeface="Arial"/>
              </a:rPr>
              <a:t>772</a:t>
            </a:r>
            <a:endParaRPr sz="1600">
              <a:latin typeface="Arial"/>
              <a:cs typeface="Arial"/>
            </a:endParaRPr>
          </a:p>
          <a:p>
            <a:pPr marL="181610">
              <a:lnSpc>
                <a:spcPct val="100000"/>
              </a:lnSpc>
              <a:spcBef>
                <a:spcPts val="600"/>
              </a:spcBef>
            </a:pPr>
            <a:r>
              <a:rPr sz="1600" b="1" spc="-5" dirty="0">
                <a:latin typeface="Arial"/>
                <a:cs typeface="Arial"/>
              </a:rPr>
              <a:t>358</a:t>
            </a:r>
            <a:endParaRPr sz="16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415920" y="5325745"/>
            <a:ext cx="1962785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employés de soutien</a:t>
            </a:r>
            <a:r>
              <a:rPr sz="1200" spc="-5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manuel</a:t>
            </a:r>
            <a:endParaRPr sz="12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266571" y="5877052"/>
            <a:ext cx="2630805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i="1" dirty="0">
                <a:latin typeface="Arial"/>
                <a:cs typeface="Arial"/>
              </a:rPr>
              <a:t>*Employé </a:t>
            </a:r>
            <a:r>
              <a:rPr sz="800" b="1" i="1" spc="-5" dirty="0">
                <a:latin typeface="Arial"/>
                <a:cs typeface="Arial"/>
              </a:rPr>
              <a:t>actif </a:t>
            </a:r>
            <a:r>
              <a:rPr sz="800" b="1" i="1" dirty="0">
                <a:latin typeface="Arial"/>
                <a:cs typeface="Arial"/>
              </a:rPr>
              <a:t>: employé </a:t>
            </a:r>
            <a:r>
              <a:rPr sz="800" b="1" i="1" spc="-5" dirty="0">
                <a:latin typeface="Arial"/>
                <a:cs typeface="Arial"/>
              </a:rPr>
              <a:t>en service (septembre</a:t>
            </a:r>
            <a:r>
              <a:rPr sz="800" b="1" i="1" spc="80" dirty="0">
                <a:latin typeface="Arial"/>
                <a:cs typeface="Arial"/>
              </a:rPr>
              <a:t> </a:t>
            </a:r>
            <a:r>
              <a:rPr sz="800" b="1" i="1" spc="-5" dirty="0">
                <a:latin typeface="Arial"/>
                <a:cs typeface="Arial"/>
              </a:rPr>
              <a:t>2014)</a:t>
            </a:r>
            <a:endParaRPr sz="80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464043" y="186181"/>
            <a:ext cx="1545590" cy="141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6985" algn="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PORTRAIT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DE LA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CSSMI</a:t>
            </a:r>
            <a:endParaRPr sz="8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Él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è</a:t>
            </a:r>
            <a:r>
              <a:rPr sz="700" b="1" spc="-2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700">
              <a:latin typeface="Arial"/>
              <a:cs typeface="Arial"/>
            </a:endParaRPr>
          </a:p>
          <a:p>
            <a:pPr marL="803275" marR="5080" indent="31496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Em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700" b="1" u="sng" spc="-3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é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Clientèle</a:t>
            </a:r>
            <a:r>
              <a:rPr sz="700" b="1" u="sng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scolaire</a:t>
            </a:r>
            <a:endParaRPr sz="7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85"/>
              </a:spcBef>
            </a:pP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Développement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technopédagogique</a:t>
            </a:r>
            <a:endParaRPr sz="700">
              <a:latin typeface="Arial"/>
              <a:cs typeface="Arial"/>
            </a:endParaRPr>
          </a:p>
          <a:p>
            <a:pPr marL="798830" marR="5080" indent="7620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États</a:t>
            </a:r>
            <a:r>
              <a:rPr sz="700" b="1" u="sng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financiers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Loi sur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gestion</a:t>
            </a:r>
            <a:endParaRPr sz="700">
              <a:latin typeface="Arial"/>
              <a:cs typeface="Arial"/>
            </a:endParaRPr>
          </a:p>
          <a:p>
            <a:pPr marL="363220" marR="5080" indent="74295" algn="just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le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contrôle des effectifs  Travaux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investissements  Lutte contre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l’inditimidation</a:t>
            </a:r>
            <a:endParaRPr sz="700">
              <a:latin typeface="Arial"/>
              <a:cs typeface="Arial"/>
            </a:endParaRPr>
          </a:p>
          <a:p>
            <a:pPr marL="666115" marR="5080" indent="31242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700" b="1" u="sng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70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violence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Protecteur de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l’élève</a:t>
            </a:r>
            <a:endParaRPr sz="7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34428" y="118871"/>
            <a:ext cx="1909572" cy="16017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577697" y="235584"/>
            <a:ext cx="3629660" cy="659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5"/>
              </a:lnSpc>
            </a:pPr>
            <a:r>
              <a:rPr spc="-5" dirty="0">
                <a:solidFill>
                  <a:srgbClr val="000000"/>
                </a:solidFill>
              </a:rPr>
              <a:t>PORTRAIT DE </a:t>
            </a:r>
            <a:r>
              <a:rPr dirty="0">
                <a:solidFill>
                  <a:srgbClr val="000000"/>
                </a:solidFill>
              </a:rPr>
              <a:t>LA</a:t>
            </a:r>
            <a:r>
              <a:rPr spc="-50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CSSMI</a:t>
            </a:r>
          </a:p>
          <a:p>
            <a:pPr marL="927100">
              <a:lnSpc>
                <a:spcPts val="2315"/>
              </a:lnSpc>
            </a:pPr>
            <a:r>
              <a:rPr sz="2000" spc="-5" dirty="0">
                <a:solidFill>
                  <a:srgbClr val="000000"/>
                </a:solidFill>
              </a:rPr>
              <a:t>La </a:t>
            </a:r>
            <a:r>
              <a:rPr sz="2000" dirty="0">
                <a:solidFill>
                  <a:srgbClr val="000000"/>
                </a:solidFill>
              </a:rPr>
              <a:t>clientèle</a:t>
            </a:r>
            <a:r>
              <a:rPr sz="2000" spc="-110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scolaire</a:t>
            </a:r>
            <a:endParaRPr sz="2000"/>
          </a:p>
        </p:txBody>
      </p:sp>
      <p:sp>
        <p:nvSpPr>
          <p:cNvPr id="28" name="object 28"/>
          <p:cNvSpPr txBox="1"/>
          <p:nvPr/>
        </p:nvSpPr>
        <p:spPr>
          <a:xfrm>
            <a:off x="1553717" y="1814067"/>
            <a:ext cx="3360420" cy="1198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715" algn="just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Pour </a:t>
            </a:r>
            <a:r>
              <a:rPr sz="800" dirty="0">
                <a:latin typeface="Arial"/>
                <a:cs typeface="Arial"/>
              </a:rPr>
              <a:t>l’année scolaire 2014-2015, la </a:t>
            </a:r>
            <a:r>
              <a:rPr sz="800" spc="-5" dirty="0">
                <a:latin typeface="Arial"/>
                <a:cs typeface="Arial"/>
              </a:rPr>
              <a:t>CSSMI </a:t>
            </a:r>
            <a:r>
              <a:rPr sz="800" dirty="0">
                <a:latin typeface="Arial"/>
                <a:cs typeface="Arial"/>
              </a:rPr>
              <a:t>a </a:t>
            </a:r>
            <a:r>
              <a:rPr sz="800" spc="-5" dirty="0">
                <a:latin typeface="Arial"/>
                <a:cs typeface="Arial"/>
              </a:rPr>
              <a:t>recensé 34 </a:t>
            </a:r>
            <a:r>
              <a:rPr sz="800" dirty="0">
                <a:latin typeface="Arial"/>
                <a:cs typeface="Arial"/>
              </a:rPr>
              <a:t>627 élèves </a:t>
            </a:r>
            <a:r>
              <a:rPr sz="800" spc="-5" dirty="0">
                <a:latin typeface="Arial"/>
                <a:cs typeface="Arial"/>
              </a:rPr>
              <a:t>en  formation </a:t>
            </a:r>
            <a:r>
              <a:rPr sz="800" dirty="0">
                <a:latin typeface="Arial"/>
                <a:cs typeface="Arial"/>
              </a:rPr>
              <a:t>générale </a:t>
            </a:r>
            <a:r>
              <a:rPr sz="800" spc="-5" dirty="0">
                <a:latin typeface="Arial"/>
                <a:cs typeface="Arial"/>
              </a:rPr>
              <a:t>des </a:t>
            </a:r>
            <a:r>
              <a:rPr sz="800" dirty="0">
                <a:latin typeface="Arial"/>
                <a:cs typeface="Arial"/>
              </a:rPr>
              <a:t>jeunes et </a:t>
            </a:r>
            <a:r>
              <a:rPr sz="800" spc="-5" dirty="0">
                <a:latin typeface="Arial"/>
                <a:cs typeface="Arial"/>
              </a:rPr>
              <a:t>approximativement </a:t>
            </a:r>
            <a:r>
              <a:rPr sz="800" dirty="0">
                <a:latin typeface="Arial"/>
                <a:cs typeface="Arial"/>
              </a:rPr>
              <a:t>7 400 élèves </a:t>
            </a:r>
            <a:r>
              <a:rPr sz="800" spc="5" dirty="0">
                <a:latin typeface="Arial"/>
                <a:cs typeface="Arial"/>
              </a:rPr>
              <a:t>en  </a:t>
            </a:r>
            <a:r>
              <a:rPr sz="800" dirty="0">
                <a:latin typeface="Arial"/>
                <a:cs typeface="Arial"/>
              </a:rPr>
              <a:t>formation </a:t>
            </a:r>
            <a:r>
              <a:rPr sz="800" spc="-5" dirty="0">
                <a:latin typeface="Arial"/>
                <a:cs typeface="Arial"/>
              </a:rPr>
              <a:t>générale adulte et en </a:t>
            </a:r>
            <a:r>
              <a:rPr sz="800" dirty="0">
                <a:latin typeface="Arial"/>
                <a:cs typeface="Arial"/>
              </a:rPr>
              <a:t>formation</a:t>
            </a:r>
            <a:r>
              <a:rPr sz="800" spc="12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professionnelle.</a:t>
            </a:r>
            <a:endParaRPr sz="8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695"/>
              </a:spcBef>
            </a:pPr>
            <a:r>
              <a:rPr sz="800" dirty="0">
                <a:latin typeface="Arial"/>
                <a:cs typeface="Arial"/>
              </a:rPr>
              <a:t>Au </a:t>
            </a:r>
            <a:r>
              <a:rPr sz="800" spc="-5" dirty="0">
                <a:latin typeface="Arial"/>
                <a:cs typeface="Arial"/>
              </a:rPr>
              <a:t>cours de </a:t>
            </a:r>
            <a:r>
              <a:rPr sz="800" dirty="0">
                <a:latin typeface="Arial"/>
                <a:cs typeface="Arial"/>
              </a:rPr>
              <a:t>la dernière année, </a:t>
            </a:r>
            <a:r>
              <a:rPr sz="800" spc="5" dirty="0">
                <a:latin typeface="Arial"/>
                <a:cs typeface="Arial"/>
              </a:rPr>
              <a:t>le </a:t>
            </a:r>
            <a:r>
              <a:rPr sz="800" dirty="0">
                <a:latin typeface="Arial"/>
                <a:cs typeface="Arial"/>
              </a:rPr>
              <a:t>nombre </a:t>
            </a:r>
            <a:r>
              <a:rPr sz="800" spc="-5" dirty="0">
                <a:latin typeface="Arial"/>
                <a:cs typeface="Arial"/>
              </a:rPr>
              <a:t>d’élèves du </a:t>
            </a:r>
            <a:r>
              <a:rPr sz="800" dirty="0">
                <a:latin typeface="Arial"/>
                <a:cs typeface="Arial"/>
              </a:rPr>
              <a:t>primaire a </a:t>
            </a:r>
            <a:r>
              <a:rPr sz="800" spc="-5" dirty="0">
                <a:latin typeface="Arial"/>
                <a:cs typeface="Arial"/>
              </a:rPr>
              <a:t>connu  </a:t>
            </a:r>
            <a:r>
              <a:rPr sz="800" dirty="0">
                <a:latin typeface="Arial"/>
                <a:cs typeface="Arial"/>
              </a:rPr>
              <a:t>une croissance de </a:t>
            </a:r>
            <a:r>
              <a:rPr sz="800" spc="-5" dirty="0">
                <a:latin typeface="Arial"/>
                <a:cs typeface="Arial"/>
              </a:rPr>
              <a:t>près </a:t>
            </a:r>
            <a:r>
              <a:rPr sz="800" spc="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1,99 </a:t>
            </a:r>
            <a:r>
              <a:rPr sz="800" spc="5" dirty="0">
                <a:latin typeface="Arial"/>
                <a:cs typeface="Arial"/>
              </a:rPr>
              <a:t>% </a:t>
            </a:r>
            <a:r>
              <a:rPr sz="800" spc="-5" dirty="0">
                <a:latin typeface="Arial"/>
                <a:cs typeface="Arial"/>
              </a:rPr>
              <a:t>alors </a:t>
            </a:r>
            <a:r>
              <a:rPr sz="800" dirty="0">
                <a:latin typeface="Arial"/>
                <a:cs typeface="Arial"/>
              </a:rPr>
              <a:t>que le secondaire a connu une  </a:t>
            </a:r>
            <a:r>
              <a:rPr sz="800" spc="-5" dirty="0">
                <a:latin typeface="Arial"/>
                <a:cs typeface="Arial"/>
              </a:rPr>
              <a:t>décroissance de 1,24 </a:t>
            </a:r>
            <a:r>
              <a:rPr sz="800" dirty="0">
                <a:latin typeface="Arial"/>
                <a:cs typeface="Arial"/>
              </a:rPr>
              <a:t>%. Au </a:t>
            </a:r>
            <a:r>
              <a:rPr sz="800" spc="-5" dirty="0">
                <a:latin typeface="Arial"/>
                <a:cs typeface="Arial"/>
              </a:rPr>
              <a:t>global,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clientèle en formation générale  des </a:t>
            </a:r>
            <a:r>
              <a:rPr sz="800" dirty="0">
                <a:latin typeface="Arial"/>
                <a:cs typeface="Arial"/>
              </a:rPr>
              <a:t>jeunes a augmenté </a:t>
            </a:r>
            <a:r>
              <a:rPr sz="800" spc="-5" dirty="0">
                <a:latin typeface="Arial"/>
                <a:cs typeface="Arial"/>
              </a:rPr>
              <a:t>de près </a:t>
            </a:r>
            <a:r>
              <a:rPr sz="800" dirty="0">
                <a:latin typeface="Arial"/>
                <a:cs typeface="Arial"/>
              </a:rPr>
              <a:t>de 150 élèves. </a:t>
            </a:r>
            <a:r>
              <a:rPr sz="800" spc="-5" dirty="0">
                <a:latin typeface="Arial"/>
                <a:cs typeface="Arial"/>
              </a:rPr>
              <a:t>Cette </a:t>
            </a:r>
            <a:r>
              <a:rPr sz="800" dirty="0">
                <a:latin typeface="Arial"/>
                <a:cs typeface="Arial"/>
              </a:rPr>
              <a:t>tendance devrait </a:t>
            </a:r>
            <a:r>
              <a:rPr sz="800" spc="5" dirty="0">
                <a:latin typeface="Arial"/>
                <a:cs typeface="Arial"/>
              </a:rPr>
              <a:t>se  </a:t>
            </a:r>
            <a:r>
              <a:rPr sz="800" spc="-5" dirty="0">
                <a:latin typeface="Arial"/>
                <a:cs typeface="Arial"/>
              </a:rPr>
              <a:t>poursuivre au cours des prochaines </a:t>
            </a:r>
            <a:r>
              <a:rPr sz="800" dirty="0">
                <a:latin typeface="Arial"/>
                <a:cs typeface="Arial"/>
              </a:rPr>
              <a:t>années </a:t>
            </a:r>
            <a:r>
              <a:rPr sz="800" spc="-5" dirty="0">
                <a:latin typeface="Arial"/>
                <a:cs typeface="Arial"/>
              </a:rPr>
              <a:t>en </a:t>
            </a:r>
            <a:r>
              <a:rPr sz="800" dirty="0">
                <a:latin typeface="Arial"/>
                <a:cs typeface="Arial"/>
              </a:rPr>
              <a:t>raison d’une  augmentation importante </a:t>
            </a:r>
            <a:r>
              <a:rPr sz="800" spc="-5" dirty="0">
                <a:latin typeface="Arial"/>
                <a:cs typeface="Arial"/>
              </a:rPr>
              <a:t>du </a:t>
            </a:r>
            <a:r>
              <a:rPr sz="800" dirty="0">
                <a:latin typeface="Arial"/>
                <a:cs typeface="Arial"/>
              </a:rPr>
              <a:t>nombre </a:t>
            </a:r>
            <a:r>
              <a:rPr sz="800" spc="-5" dirty="0">
                <a:latin typeface="Arial"/>
                <a:cs typeface="Arial"/>
              </a:rPr>
              <a:t>d’élèves au préscolaire </a:t>
            </a:r>
            <a:r>
              <a:rPr sz="800" dirty="0">
                <a:latin typeface="Arial"/>
                <a:cs typeface="Arial"/>
              </a:rPr>
              <a:t>cinq</a:t>
            </a:r>
            <a:r>
              <a:rPr sz="800" spc="8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ans.</a:t>
            </a:r>
            <a:endParaRPr sz="8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553717" y="3089909"/>
            <a:ext cx="3356610" cy="377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Les </a:t>
            </a:r>
            <a:r>
              <a:rPr sz="800" dirty="0">
                <a:latin typeface="Arial"/>
                <a:cs typeface="Arial"/>
              </a:rPr>
              <a:t>données </a:t>
            </a:r>
            <a:r>
              <a:rPr sz="800" spc="-5" dirty="0">
                <a:latin typeface="Arial"/>
                <a:cs typeface="Arial"/>
              </a:rPr>
              <a:t>des </a:t>
            </a:r>
            <a:r>
              <a:rPr sz="800" dirty="0">
                <a:latin typeface="Arial"/>
                <a:cs typeface="Arial"/>
              </a:rPr>
              <a:t>clientèles </a:t>
            </a:r>
            <a:r>
              <a:rPr sz="800" spc="-5" dirty="0">
                <a:latin typeface="Arial"/>
                <a:cs typeface="Arial"/>
              </a:rPr>
              <a:t>passées et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tendances démographiques  </a:t>
            </a:r>
            <a:r>
              <a:rPr sz="800" dirty="0">
                <a:latin typeface="Arial"/>
                <a:cs typeface="Arial"/>
              </a:rPr>
              <a:t>anticipées </a:t>
            </a:r>
            <a:r>
              <a:rPr sz="800" spc="-5" dirty="0">
                <a:latin typeface="Arial"/>
                <a:cs typeface="Arial"/>
              </a:rPr>
              <a:t>pour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prochaines années au </a:t>
            </a:r>
            <a:r>
              <a:rPr sz="800" dirty="0">
                <a:latin typeface="Arial"/>
                <a:cs typeface="Arial"/>
              </a:rPr>
              <a:t>primaire </a:t>
            </a:r>
            <a:r>
              <a:rPr sz="800" spc="-5" dirty="0">
                <a:latin typeface="Arial"/>
                <a:cs typeface="Arial"/>
              </a:rPr>
              <a:t>et au secondaire sont  présentées</a:t>
            </a:r>
            <a:r>
              <a:rPr sz="800" spc="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ci-contre.</a:t>
            </a:r>
            <a:endParaRPr sz="8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553717" y="3544061"/>
            <a:ext cx="3359785" cy="1320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La </a:t>
            </a:r>
            <a:r>
              <a:rPr sz="800" dirty="0">
                <a:latin typeface="Arial"/>
                <a:cs typeface="Arial"/>
              </a:rPr>
              <a:t>constante </a:t>
            </a:r>
            <a:r>
              <a:rPr sz="800" spc="-5" dirty="0">
                <a:latin typeface="Arial"/>
                <a:cs typeface="Arial"/>
              </a:rPr>
              <a:t>croissance </a:t>
            </a:r>
            <a:r>
              <a:rPr sz="800" dirty="0">
                <a:latin typeface="Arial"/>
                <a:cs typeface="Arial"/>
              </a:rPr>
              <a:t>démographique dans </a:t>
            </a:r>
            <a:r>
              <a:rPr sz="800" spc="-5" dirty="0">
                <a:latin typeface="Arial"/>
                <a:cs typeface="Arial"/>
              </a:rPr>
              <a:t>différents secteurs de </a:t>
            </a:r>
            <a:r>
              <a:rPr sz="800" spc="10" dirty="0">
                <a:latin typeface="Arial"/>
                <a:cs typeface="Arial"/>
              </a:rPr>
              <a:t>la  </a:t>
            </a:r>
            <a:r>
              <a:rPr sz="800" spc="-5" dirty="0">
                <a:latin typeface="Arial"/>
                <a:cs typeface="Arial"/>
              </a:rPr>
              <a:t>CSSMI </a:t>
            </a:r>
            <a:r>
              <a:rPr sz="800" dirty="0">
                <a:latin typeface="Arial"/>
                <a:cs typeface="Arial"/>
              </a:rPr>
              <a:t>a </a:t>
            </a:r>
            <a:r>
              <a:rPr sz="800" spc="-5" dirty="0">
                <a:latin typeface="Arial"/>
                <a:cs typeface="Arial"/>
              </a:rPr>
              <a:t>engendré, </a:t>
            </a:r>
            <a:r>
              <a:rPr sz="800" dirty="0">
                <a:latin typeface="Arial"/>
                <a:cs typeface="Arial"/>
              </a:rPr>
              <a:t>au </a:t>
            </a:r>
            <a:r>
              <a:rPr sz="800" spc="-5" dirty="0">
                <a:latin typeface="Arial"/>
                <a:cs typeface="Arial"/>
              </a:rPr>
              <a:t>cours des dernières années, </a:t>
            </a:r>
            <a:r>
              <a:rPr sz="800" dirty="0">
                <a:latin typeface="Arial"/>
                <a:cs typeface="Arial"/>
              </a:rPr>
              <a:t>plusieurs demandes  </a:t>
            </a:r>
            <a:r>
              <a:rPr sz="800" spc="-5" dirty="0">
                <a:latin typeface="Arial"/>
                <a:cs typeface="Arial"/>
              </a:rPr>
              <a:t>d’ajout</a:t>
            </a:r>
            <a:r>
              <a:rPr sz="800" spc="-4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d’espace.</a:t>
            </a:r>
            <a:endParaRPr sz="800">
              <a:latin typeface="Arial"/>
              <a:cs typeface="Arial"/>
            </a:endParaRPr>
          </a:p>
          <a:p>
            <a:pPr marL="12700" marR="6350" algn="just">
              <a:lnSpc>
                <a:spcPct val="100000"/>
              </a:lnSpc>
              <a:spcBef>
                <a:spcPts val="700"/>
              </a:spcBef>
            </a:pPr>
            <a:r>
              <a:rPr sz="800" dirty="0">
                <a:latin typeface="Arial"/>
                <a:cs typeface="Arial"/>
              </a:rPr>
              <a:t>L’année scolaire </a:t>
            </a:r>
            <a:r>
              <a:rPr sz="800" spc="-5" dirty="0">
                <a:latin typeface="Arial"/>
                <a:cs typeface="Arial"/>
              </a:rPr>
              <a:t>2014-2015 </a:t>
            </a:r>
            <a:r>
              <a:rPr sz="800" dirty="0">
                <a:latin typeface="Arial"/>
                <a:cs typeface="Arial"/>
              </a:rPr>
              <a:t>a été </a:t>
            </a:r>
            <a:r>
              <a:rPr sz="800" spc="-5" dirty="0">
                <a:latin typeface="Arial"/>
                <a:cs typeface="Arial"/>
              </a:rPr>
              <a:t>une </a:t>
            </a:r>
            <a:r>
              <a:rPr sz="800" dirty="0">
                <a:latin typeface="Arial"/>
                <a:cs typeface="Arial"/>
              </a:rPr>
              <a:t>année de </a:t>
            </a:r>
            <a:r>
              <a:rPr sz="800" spc="-5" dirty="0">
                <a:latin typeface="Arial"/>
                <a:cs typeface="Arial"/>
              </a:rPr>
              <a:t>consolidation et de  </a:t>
            </a:r>
            <a:r>
              <a:rPr sz="800" dirty="0">
                <a:latin typeface="Arial"/>
                <a:cs typeface="Arial"/>
              </a:rPr>
              <a:t>planification à ce sujet. En </a:t>
            </a:r>
            <a:r>
              <a:rPr sz="800" spc="-5" dirty="0">
                <a:latin typeface="Arial"/>
                <a:cs typeface="Arial"/>
              </a:rPr>
              <a:t>effet, </a:t>
            </a:r>
            <a:r>
              <a:rPr sz="800" dirty="0">
                <a:latin typeface="Arial"/>
                <a:cs typeface="Arial"/>
              </a:rPr>
              <a:t>les démarches se </a:t>
            </a:r>
            <a:r>
              <a:rPr sz="800" spc="-5" dirty="0">
                <a:latin typeface="Arial"/>
                <a:cs typeface="Arial"/>
              </a:rPr>
              <a:t>sont poursuivies pour  l’ouverture </a:t>
            </a:r>
            <a:r>
              <a:rPr sz="800" dirty="0">
                <a:latin typeface="Arial"/>
                <a:cs typeface="Arial"/>
              </a:rPr>
              <a:t>officielle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la nouvelle </a:t>
            </a:r>
            <a:r>
              <a:rPr sz="800" spc="-5" dirty="0">
                <a:latin typeface="Arial"/>
                <a:cs typeface="Arial"/>
              </a:rPr>
              <a:t>école </a:t>
            </a:r>
            <a:r>
              <a:rPr sz="800" dirty="0">
                <a:latin typeface="Arial"/>
                <a:cs typeface="Arial"/>
              </a:rPr>
              <a:t>primaire </a:t>
            </a:r>
            <a:r>
              <a:rPr sz="800" spc="-5" dirty="0">
                <a:latin typeface="Arial"/>
                <a:cs typeface="Arial"/>
              </a:rPr>
              <a:t>de Saint-Joseph-du-Lac  lors 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rentrée </a:t>
            </a:r>
            <a:r>
              <a:rPr sz="800" dirty="0">
                <a:latin typeface="Arial"/>
                <a:cs typeface="Arial"/>
              </a:rPr>
              <a:t>2015-2016. S’est également amorcé le </a:t>
            </a:r>
            <a:r>
              <a:rPr sz="800" spc="-5" dirty="0">
                <a:latin typeface="Arial"/>
                <a:cs typeface="Arial"/>
              </a:rPr>
              <a:t>processus de  construction de </a:t>
            </a:r>
            <a:r>
              <a:rPr sz="800" dirty="0">
                <a:latin typeface="Arial"/>
                <a:cs typeface="Arial"/>
              </a:rPr>
              <a:t>la nouvelle </a:t>
            </a:r>
            <a:r>
              <a:rPr sz="800" spc="-5" dirty="0">
                <a:latin typeface="Arial"/>
                <a:cs typeface="Arial"/>
              </a:rPr>
              <a:t>école primaire de Mirabel, située </a:t>
            </a:r>
            <a:r>
              <a:rPr sz="800" dirty="0">
                <a:latin typeface="Arial"/>
                <a:cs typeface="Arial"/>
              </a:rPr>
              <a:t>dans le  </a:t>
            </a:r>
            <a:r>
              <a:rPr sz="800" spc="-5" dirty="0">
                <a:latin typeface="Arial"/>
                <a:cs typeface="Arial"/>
              </a:rPr>
              <a:t>secteur </a:t>
            </a:r>
            <a:r>
              <a:rPr sz="800" dirty="0">
                <a:latin typeface="Arial"/>
                <a:cs typeface="Arial"/>
              </a:rPr>
              <a:t>Saint-Augustin, </a:t>
            </a:r>
            <a:r>
              <a:rPr sz="800" spc="-5" dirty="0">
                <a:latin typeface="Arial"/>
                <a:cs typeface="Arial"/>
              </a:rPr>
              <a:t>dont l’ouverture </a:t>
            </a:r>
            <a:r>
              <a:rPr sz="800" dirty="0">
                <a:latin typeface="Arial"/>
                <a:cs typeface="Arial"/>
              </a:rPr>
              <a:t>est </a:t>
            </a:r>
            <a:r>
              <a:rPr sz="800" spc="-5" dirty="0">
                <a:latin typeface="Arial"/>
                <a:cs typeface="Arial"/>
              </a:rPr>
              <a:t>prévue </a:t>
            </a:r>
            <a:r>
              <a:rPr sz="800" dirty="0">
                <a:latin typeface="Arial"/>
                <a:cs typeface="Arial"/>
              </a:rPr>
              <a:t>pour la rentrée  scolaire</a:t>
            </a:r>
            <a:r>
              <a:rPr sz="800" spc="-8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2016-2017.</a:t>
            </a:r>
            <a:endParaRPr sz="8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553717" y="4941951"/>
            <a:ext cx="3359150" cy="11093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De nombreux </a:t>
            </a:r>
            <a:r>
              <a:rPr sz="800" spc="-5" dirty="0">
                <a:latin typeface="Arial"/>
                <a:cs typeface="Arial"/>
              </a:rPr>
              <a:t>défis </a:t>
            </a:r>
            <a:r>
              <a:rPr sz="800" dirty="0">
                <a:latin typeface="Arial"/>
                <a:cs typeface="Arial"/>
              </a:rPr>
              <a:t>se </a:t>
            </a:r>
            <a:r>
              <a:rPr sz="800" spc="-5" dirty="0">
                <a:latin typeface="Arial"/>
                <a:cs typeface="Arial"/>
              </a:rPr>
              <a:t>présentent </a:t>
            </a:r>
            <a:r>
              <a:rPr sz="800" dirty="0">
                <a:latin typeface="Arial"/>
                <a:cs typeface="Arial"/>
              </a:rPr>
              <a:t>à nous afin de mener à terme </a:t>
            </a:r>
            <a:r>
              <a:rPr sz="800" spc="-5" dirty="0">
                <a:latin typeface="Arial"/>
                <a:cs typeface="Arial"/>
              </a:rPr>
              <a:t>les  différents projets accordés par </a:t>
            </a:r>
            <a:r>
              <a:rPr sz="800" dirty="0">
                <a:latin typeface="Arial"/>
                <a:cs typeface="Arial"/>
              </a:rPr>
              <a:t>le MEESR </a:t>
            </a:r>
            <a:r>
              <a:rPr sz="800" spc="-5" dirty="0">
                <a:latin typeface="Arial"/>
                <a:cs typeface="Arial"/>
              </a:rPr>
              <a:t>au cours de </a:t>
            </a:r>
            <a:r>
              <a:rPr sz="800" dirty="0">
                <a:latin typeface="Arial"/>
                <a:cs typeface="Arial"/>
              </a:rPr>
              <a:t>la dernière année  scolaire. À </a:t>
            </a:r>
            <a:r>
              <a:rPr sz="800" spc="-5" dirty="0">
                <a:latin typeface="Arial"/>
                <a:cs typeface="Arial"/>
              </a:rPr>
              <a:t>l’été </a:t>
            </a:r>
            <a:r>
              <a:rPr sz="800" dirty="0">
                <a:latin typeface="Arial"/>
                <a:cs typeface="Arial"/>
              </a:rPr>
              <a:t>2014, la </a:t>
            </a:r>
            <a:r>
              <a:rPr sz="800" spc="-5" dirty="0">
                <a:latin typeface="Arial"/>
                <a:cs typeface="Arial"/>
              </a:rPr>
              <a:t>construction </a:t>
            </a:r>
            <a:r>
              <a:rPr sz="800" dirty="0">
                <a:latin typeface="Arial"/>
                <a:cs typeface="Arial"/>
              </a:rPr>
              <a:t>d’une nouvelle </a:t>
            </a:r>
            <a:r>
              <a:rPr sz="800" spc="-5" dirty="0">
                <a:latin typeface="Arial"/>
                <a:cs typeface="Arial"/>
              </a:rPr>
              <a:t>école primaire </a:t>
            </a:r>
            <a:r>
              <a:rPr sz="800" dirty="0">
                <a:latin typeface="Arial"/>
                <a:cs typeface="Arial"/>
              </a:rPr>
              <a:t>dans  le </a:t>
            </a:r>
            <a:r>
              <a:rPr sz="800" spc="-5" dirty="0">
                <a:latin typeface="Arial"/>
                <a:cs typeface="Arial"/>
              </a:rPr>
              <a:t>quartier </a:t>
            </a:r>
            <a:r>
              <a:rPr sz="800" dirty="0">
                <a:latin typeface="Arial"/>
                <a:cs typeface="Arial"/>
              </a:rPr>
              <a:t>des </a:t>
            </a:r>
            <a:r>
              <a:rPr sz="800" spc="-5" dirty="0">
                <a:latin typeface="Arial"/>
                <a:cs typeface="Arial"/>
              </a:rPr>
              <a:t>Jardins de </a:t>
            </a:r>
            <a:r>
              <a:rPr sz="800" dirty="0">
                <a:latin typeface="Arial"/>
                <a:cs typeface="Arial"/>
              </a:rPr>
              <a:t>la Ville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Saint-Eustache a été </a:t>
            </a:r>
            <a:r>
              <a:rPr sz="800" spc="-5" dirty="0">
                <a:latin typeface="Arial"/>
                <a:cs typeface="Arial"/>
              </a:rPr>
              <a:t>autorisée. </a:t>
            </a:r>
            <a:r>
              <a:rPr sz="800" spc="5" dirty="0">
                <a:latin typeface="Arial"/>
                <a:cs typeface="Arial"/>
              </a:rPr>
              <a:t>Le  </a:t>
            </a:r>
            <a:r>
              <a:rPr sz="800" spc="-5" dirty="0">
                <a:latin typeface="Arial"/>
                <a:cs typeface="Arial"/>
              </a:rPr>
              <a:t>projet de </a:t>
            </a:r>
            <a:r>
              <a:rPr sz="800" dirty="0">
                <a:latin typeface="Arial"/>
                <a:cs typeface="Arial"/>
              </a:rPr>
              <a:t>revitalisation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l’école </a:t>
            </a:r>
            <a:r>
              <a:rPr sz="800" spc="-5" dirty="0">
                <a:latin typeface="Arial"/>
                <a:cs typeface="Arial"/>
              </a:rPr>
              <a:t>Horizon-du-Lac </a:t>
            </a:r>
            <a:r>
              <a:rPr sz="800" dirty="0">
                <a:latin typeface="Arial"/>
                <a:cs typeface="Arial"/>
              </a:rPr>
              <a:t>s’est transformé </a:t>
            </a:r>
            <a:r>
              <a:rPr sz="800" spc="-5" dirty="0">
                <a:latin typeface="Arial"/>
                <a:cs typeface="Arial"/>
              </a:rPr>
              <a:t>en  construction </a:t>
            </a:r>
            <a:r>
              <a:rPr sz="800" dirty="0">
                <a:latin typeface="Arial"/>
                <a:cs typeface="Arial"/>
              </a:rPr>
              <a:t>d’un nouveau bâtiment afin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répondre aux </a:t>
            </a:r>
            <a:r>
              <a:rPr sz="800" spc="-5" dirty="0">
                <a:latin typeface="Arial"/>
                <a:cs typeface="Arial"/>
              </a:rPr>
              <a:t>exigences  </a:t>
            </a:r>
            <a:r>
              <a:rPr sz="800" dirty="0">
                <a:latin typeface="Arial"/>
                <a:cs typeface="Arial"/>
              </a:rPr>
              <a:t>normatives </a:t>
            </a:r>
            <a:r>
              <a:rPr sz="800" spc="-5" dirty="0">
                <a:latin typeface="Arial"/>
                <a:cs typeface="Arial"/>
              </a:rPr>
              <a:t>et </a:t>
            </a:r>
            <a:r>
              <a:rPr sz="800" dirty="0">
                <a:latin typeface="Arial"/>
                <a:cs typeface="Arial"/>
              </a:rPr>
              <a:t>budgétaires. Et finalement, </a:t>
            </a:r>
            <a:r>
              <a:rPr sz="800" spc="-5" dirty="0">
                <a:latin typeface="Arial"/>
                <a:cs typeface="Arial"/>
              </a:rPr>
              <a:t>en </a:t>
            </a:r>
            <a:r>
              <a:rPr sz="800" dirty="0">
                <a:latin typeface="Arial"/>
                <a:cs typeface="Arial"/>
              </a:rPr>
              <a:t>juin 2015, le MEESR  </a:t>
            </a:r>
            <a:r>
              <a:rPr sz="800" spc="-5" dirty="0">
                <a:latin typeface="Arial"/>
                <a:cs typeface="Arial"/>
              </a:rPr>
              <a:t>acceptait l’agrandissement de </a:t>
            </a:r>
            <a:r>
              <a:rPr sz="800" dirty="0">
                <a:latin typeface="Arial"/>
                <a:cs typeface="Arial"/>
              </a:rPr>
              <a:t>l’école Curé-Paquin </a:t>
            </a:r>
            <a:r>
              <a:rPr sz="800" spc="-5" dirty="0">
                <a:latin typeface="Arial"/>
                <a:cs typeface="Arial"/>
              </a:rPr>
              <a:t>avec </a:t>
            </a:r>
            <a:r>
              <a:rPr sz="800" dirty="0">
                <a:latin typeface="Arial"/>
                <a:cs typeface="Arial"/>
              </a:rPr>
              <a:t>quatre </a:t>
            </a:r>
            <a:r>
              <a:rPr sz="800" spc="-5" dirty="0">
                <a:latin typeface="Arial"/>
                <a:cs typeface="Arial"/>
              </a:rPr>
              <a:t>classes et  un   </a:t>
            </a:r>
            <a:r>
              <a:rPr sz="800" dirty="0">
                <a:latin typeface="Arial"/>
                <a:cs typeface="Arial"/>
              </a:rPr>
              <a:t>gymnase,   </a:t>
            </a:r>
            <a:r>
              <a:rPr sz="800" spc="-5" dirty="0">
                <a:latin typeface="Arial"/>
                <a:cs typeface="Arial"/>
              </a:rPr>
              <a:t>l’agrandissement   de   </a:t>
            </a:r>
            <a:r>
              <a:rPr sz="800" dirty="0">
                <a:latin typeface="Arial"/>
                <a:cs typeface="Arial"/>
              </a:rPr>
              <a:t>l’école   </a:t>
            </a:r>
            <a:r>
              <a:rPr sz="800" spc="-5" dirty="0">
                <a:latin typeface="Arial"/>
                <a:cs typeface="Arial"/>
              </a:rPr>
              <a:t>Marie-Soleil-Tougas </a:t>
            </a:r>
            <a:r>
              <a:rPr sz="800" spc="8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avec</a:t>
            </a:r>
            <a:endParaRPr sz="8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384038" y="1814067"/>
            <a:ext cx="3359785" cy="13201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quatre </a:t>
            </a:r>
            <a:r>
              <a:rPr sz="800" spc="-5" dirty="0">
                <a:latin typeface="Arial"/>
                <a:cs typeface="Arial"/>
              </a:rPr>
              <a:t>classes et des </a:t>
            </a:r>
            <a:r>
              <a:rPr sz="800" dirty="0">
                <a:latin typeface="Arial"/>
                <a:cs typeface="Arial"/>
              </a:rPr>
              <a:t>locaux </a:t>
            </a:r>
            <a:r>
              <a:rPr sz="800" spc="-5" dirty="0">
                <a:latin typeface="Arial"/>
                <a:cs typeface="Arial"/>
              </a:rPr>
              <a:t>de service ainsi que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construction </a:t>
            </a:r>
            <a:r>
              <a:rPr sz="800" dirty="0">
                <a:latin typeface="Arial"/>
                <a:cs typeface="Arial"/>
              </a:rPr>
              <a:t>d’une  </a:t>
            </a:r>
            <a:r>
              <a:rPr sz="800" spc="-5" dirty="0">
                <a:latin typeface="Arial"/>
                <a:cs typeface="Arial"/>
              </a:rPr>
              <a:t>nouvelle école </a:t>
            </a:r>
            <a:r>
              <a:rPr sz="800" dirty="0">
                <a:latin typeface="Arial"/>
                <a:cs typeface="Arial"/>
              </a:rPr>
              <a:t>primaire </a:t>
            </a:r>
            <a:r>
              <a:rPr sz="800" spc="-5" dirty="0">
                <a:latin typeface="Arial"/>
                <a:cs typeface="Arial"/>
              </a:rPr>
              <a:t>pouvant </a:t>
            </a:r>
            <a:r>
              <a:rPr sz="800" dirty="0">
                <a:latin typeface="Arial"/>
                <a:cs typeface="Arial"/>
              </a:rPr>
              <a:t>accueillir deux groupes du préscolaire </a:t>
            </a:r>
            <a:r>
              <a:rPr sz="800" spc="-5" dirty="0">
                <a:latin typeface="Arial"/>
                <a:cs typeface="Arial"/>
              </a:rPr>
              <a:t>et  douze groupes </a:t>
            </a:r>
            <a:r>
              <a:rPr sz="800" dirty="0">
                <a:latin typeface="Arial"/>
                <a:cs typeface="Arial"/>
              </a:rPr>
              <a:t>du </a:t>
            </a:r>
            <a:r>
              <a:rPr sz="800" spc="-5" dirty="0">
                <a:latin typeface="Arial"/>
                <a:cs typeface="Arial"/>
              </a:rPr>
              <a:t>primaire dans </a:t>
            </a:r>
            <a:r>
              <a:rPr sz="800" dirty="0">
                <a:latin typeface="Arial"/>
                <a:cs typeface="Arial"/>
              </a:rPr>
              <a:t>le </a:t>
            </a:r>
            <a:r>
              <a:rPr sz="800" spc="-5" dirty="0">
                <a:latin typeface="Arial"/>
                <a:cs typeface="Arial"/>
              </a:rPr>
              <a:t>secteur Domaine-Vert Nord </a:t>
            </a:r>
            <a:r>
              <a:rPr sz="800" dirty="0">
                <a:latin typeface="Arial"/>
                <a:cs typeface="Arial"/>
              </a:rPr>
              <a:t>de la </a:t>
            </a:r>
            <a:r>
              <a:rPr sz="800" spc="-5" dirty="0">
                <a:latin typeface="Arial"/>
                <a:cs typeface="Arial"/>
              </a:rPr>
              <a:t>ville  de</a:t>
            </a:r>
            <a:r>
              <a:rPr sz="800" spc="-6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Mirabel.</a:t>
            </a:r>
            <a:endParaRPr sz="8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695"/>
              </a:spcBef>
            </a:pPr>
            <a:r>
              <a:rPr sz="800" spc="-5" dirty="0">
                <a:latin typeface="Arial"/>
                <a:cs typeface="Arial"/>
              </a:rPr>
              <a:t>Malgré </a:t>
            </a:r>
            <a:r>
              <a:rPr sz="800" dirty="0">
                <a:latin typeface="Arial"/>
                <a:cs typeface="Arial"/>
              </a:rPr>
              <a:t>tout, selon </a:t>
            </a:r>
            <a:r>
              <a:rPr sz="800" spc="-5" dirty="0">
                <a:latin typeface="Arial"/>
                <a:cs typeface="Arial"/>
              </a:rPr>
              <a:t>notre </a:t>
            </a:r>
            <a:r>
              <a:rPr sz="800" dirty="0">
                <a:latin typeface="Arial"/>
                <a:cs typeface="Arial"/>
              </a:rPr>
              <a:t>évaluation et notre analyse démographique, la  </a:t>
            </a:r>
            <a:r>
              <a:rPr sz="800" spc="-5" dirty="0">
                <a:latin typeface="Arial"/>
                <a:cs typeface="Arial"/>
              </a:rPr>
              <a:t>nouvelle école </a:t>
            </a:r>
            <a:r>
              <a:rPr sz="800" dirty="0">
                <a:latin typeface="Arial"/>
                <a:cs typeface="Arial"/>
              </a:rPr>
              <a:t>primaire </a:t>
            </a:r>
            <a:r>
              <a:rPr sz="800" spc="-5" dirty="0">
                <a:latin typeface="Arial"/>
                <a:cs typeface="Arial"/>
              </a:rPr>
              <a:t>du secteur </a:t>
            </a:r>
            <a:r>
              <a:rPr sz="800" dirty="0">
                <a:latin typeface="Arial"/>
                <a:cs typeface="Arial"/>
              </a:rPr>
              <a:t>Domaine-Vert </a:t>
            </a:r>
            <a:r>
              <a:rPr sz="800" spc="-5" dirty="0">
                <a:latin typeface="Arial"/>
                <a:cs typeface="Arial"/>
              </a:rPr>
              <a:t>Nord de Mirabel </a:t>
            </a:r>
            <a:r>
              <a:rPr sz="800" spc="5" dirty="0">
                <a:latin typeface="Arial"/>
                <a:cs typeface="Arial"/>
              </a:rPr>
              <a:t>ne  </a:t>
            </a:r>
            <a:r>
              <a:rPr sz="800" dirty="0">
                <a:latin typeface="Arial"/>
                <a:cs typeface="Arial"/>
              </a:rPr>
              <a:t>suffira </a:t>
            </a:r>
            <a:r>
              <a:rPr sz="800" spc="-5" dirty="0">
                <a:latin typeface="Arial"/>
                <a:cs typeface="Arial"/>
              </a:rPr>
              <a:t>pas </a:t>
            </a:r>
            <a:r>
              <a:rPr sz="800" dirty="0">
                <a:latin typeface="Arial"/>
                <a:cs typeface="Arial"/>
              </a:rPr>
              <a:t>à </a:t>
            </a:r>
            <a:r>
              <a:rPr sz="800" spc="-5" dirty="0">
                <a:latin typeface="Arial"/>
                <a:cs typeface="Arial"/>
              </a:rPr>
              <a:t>répondre </a:t>
            </a:r>
            <a:r>
              <a:rPr sz="800" dirty="0">
                <a:latin typeface="Arial"/>
                <a:cs typeface="Arial"/>
              </a:rPr>
              <a:t>aux besoins. </a:t>
            </a:r>
            <a:r>
              <a:rPr sz="800" spc="-5" dirty="0">
                <a:latin typeface="Arial"/>
                <a:cs typeface="Arial"/>
              </a:rPr>
              <a:t>Ainsi, une </a:t>
            </a:r>
            <a:r>
              <a:rPr sz="800" dirty="0">
                <a:latin typeface="Arial"/>
                <a:cs typeface="Arial"/>
              </a:rPr>
              <a:t>demande d’ajout d’espace  a été transmise </a:t>
            </a:r>
            <a:r>
              <a:rPr sz="800" spc="-5" dirty="0">
                <a:latin typeface="Arial"/>
                <a:cs typeface="Arial"/>
              </a:rPr>
              <a:t>au </a:t>
            </a:r>
            <a:r>
              <a:rPr sz="800" dirty="0">
                <a:latin typeface="Arial"/>
                <a:cs typeface="Arial"/>
              </a:rPr>
              <a:t>MEESR dans le </a:t>
            </a:r>
            <a:r>
              <a:rPr sz="800" spc="-5" dirty="0">
                <a:latin typeface="Arial"/>
                <a:cs typeface="Arial"/>
              </a:rPr>
              <a:t>cadre du </a:t>
            </a:r>
            <a:r>
              <a:rPr sz="800" i="1" dirty="0">
                <a:latin typeface="Arial"/>
                <a:cs typeface="Arial"/>
              </a:rPr>
              <a:t>Plan québécois </a:t>
            </a:r>
            <a:r>
              <a:rPr sz="800" i="1" spc="-5" dirty="0">
                <a:latin typeface="Arial"/>
                <a:cs typeface="Arial"/>
              </a:rPr>
              <a:t>des  infrastructures </a:t>
            </a:r>
            <a:r>
              <a:rPr sz="800" i="1" dirty="0">
                <a:latin typeface="Arial"/>
                <a:cs typeface="Arial"/>
              </a:rPr>
              <a:t>2016-2026</a:t>
            </a:r>
            <a:r>
              <a:rPr sz="800" dirty="0">
                <a:latin typeface="Arial"/>
                <a:cs typeface="Arial"/>
              </a:rPr>
              <a:t>, afin de permettre la construction </a:t>
            </a:r>
            <a:r>
              <a:rPr sz="800" spc="-5" dirty="0">
                <a:latin typeface="Arial"/>
                <a:cs typeface="Arial"/>
              </a:rPr>
              <a:t>d’une école  répondant aux besoins démographiques</a:t>
            </a:r>
            <a:r>
              <a:rPr sz="800" spc="14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futurs.</a:t>
            </a:r>
            <a:endParaRPr sz="8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563993" y="6091935"/>
            <a:ext cx="1000125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u="sng" spc="-5" dirty="0">
                <a:solidFill>
                  <a:srgbClr val="FFFFFF"/>
                </a:solidFill>
                <a:latin typeface="Arial"/>
                <a:cs typeface="Arial"/>
              </a:rPr>
              <a:t>Cliquez pour</a:t>
            </a:r>
            <a:r>
              <a:rPr sz="800" u="sng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u="sng" spc="-5" dirty="0">
                <a:solidFill>
                  <a:srgbClr val="FFFFFF"/>
                </a:solidFill>
                <a:latin typeface="Arial"/>
                <a:cs typeface="Arial"/>
              </a:rPr>
              <a:t>agrandir</a:t>
            </a:r>
            <a:endParaRPr sz="8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7510271" y="6057900"/>
            <a:ext cx="1117092" cy="234695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263896" y="3500628"/>
            <a:ext cx="3663696" cy="2388108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7464043" y="186181"/>
            <a:ext cx="1545590" cy="141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6985" algn="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PORTRAIT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DE LA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CSSMI</a:t>
            </a:r>
            <a:endParaRPr sz="8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Él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è</a:t>
            </a:r>
            <a:r>
              <a:rPr sz="700" b="1" spc="-2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700">
              <a:latin typeface="Arial"/>
              <a:cs typeface="Arial"/>
            </a:endParaRPr>
          </a:p>
          <a:p>
            <a:pPr marL="803275" marR="5080" indent="31496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Em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700" b="1" u="sng" spc="-3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é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Clientèle</a:t>
            </a:r>
            <a:r>
              <a:rPr sz="700" b="1" u="sng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scolaire</a:t>
            </a:r>
            <a:endParaRPr sz="7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85"/>
              </a:spcBef>
            </a:pP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Développement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technopédagogique</a:t>
            </a:r>
            <a:endParaRPr sz="700">
              <a:latin typeface="Arial"/>
              <a:cs typeface="Arial"/>
            </a:endParaRPr>
          </a:p>
          <a:p>
            <a:pPr marL="798830" marR="5080" indent="7620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États</a:t>
            </a:r>
            <a:r>
              <a:rPr sz="700" b="1" u="sng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financiers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Loi sur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gestion</a:t>
            </a:r>
            <a:endParaRPr sz="700">
              <a:latin typeface="Arial"/>
              <a:cs typeface="Arial"/>
            </a:endParaRPr>
          </a:p>
          <a:p>
            <a:pPr marL="363220" marR="5080" indent="74295" algn="just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le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contrôle des effectifs  Travaux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investissements  Lutte contre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l’inditimidation</a:t>
            </a:r>
            <a:endParaRPr sz="700">
              <a:latin typeface="Arial"/>
              <a:cs typeface="Arial"/>
            </a:endParaRPr>
          </a:p>
          <a:p>
            <a:pPr marL="666115" marR="5080" indent="31242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700" b="1" u="sng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70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violence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Protecteur de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l’élève</a:t>
            </a:r>
            <a:endParaRPr sz="700">
              <a:latin typeface="Arial"/>
              <a:cs typeface="Arial"/>
            </a:endParaRPr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34428" y="118871"/>
            <a:ext cx="1909572" cy="16017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78891" y="3585971"/>
            <a:ext cx="388620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577697" y="235584"/>
            <a:ext cx="3629660" cy="659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5"/>
              </a:lnSpc>
            </a:pPr>
            <a:r>
              <a:rPr spc="-5" dirty="0">
                <a:solidFill>
                  <a:srgbClr val="000000"/>
                </a:solidFill>
              </a:rPr>
              <a:t>PORTRAIT DE </a:t>
            </a:r>
            <a:r>
              <a:rPr dirty="0">
                <a:solidFill>
                  <a:srgbClr val="000000"/>
                </a:solidFill>
              </a:rPr>
              <a:t>LA</a:t>
            </a:r>
            <a:r>
              <a:rPr spc="-50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CSSMI</a:t>
            </a:r>
          </a:p>
          <a:p>
            <a:pPr marL="927100">
              <a:lnSpc>
                <a:spcPts val="2315"/>
              </a:lnSpc>
            </a:pPr>
            <a:r>
              <a:rPr sz="2000" spc="-5" dirty="0">
                <a:solidFill>
                  <a:srgbClr val="000000"/>
                </a:solidFill>
              </a:rPr>
              <a:t>La </a:t>
            </a:r>
            <a:r>
              <a:rPr sz="2000" dirty="0">
                <a:solidFill>
                  <a:srgbClr val="000000"/>
                </a:solidFill>
              </a:rPr>
              <a:t>clientèle</a:t>
            </a:r>
            <a:r>
              <a:rPr sz="2000" spc="-110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scolaire</a:t>
            </a:r>
            <a:endParaRPr sz="2000"/>
          </a:p>
        </p:txBody>
      </p:sp>
      <p:sp>
        <p:nvSpPr>
          <p:cNvPr id="27" name="object 27"/>
          <p:cNvSpPr/>
          <p:nvPr/>
        </p:nvSpPr>
        <p:spPr>
          <a:xfrm>
            <a:off x="1548383" y="1850135"/>
            <a:ext cx="6984492" cy="4552188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7464043" y="186181"/>
            <a:ext cx="1545590" cy="141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6985" algn="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PORTRAIT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DE LA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CSSMI</a:t>
            </a:r>
            <a:endParaRPr sz="8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Él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è</a:t>
            </a:r>
            <a:r>
              <a:rPr sz="700" b="1" spc="-2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700">
              <a:latin typeface="Arial"/>
              <a:cs typeface="Arial"/>
            </a:endParaRPr>
          </a:p>
          <a:p>
            <a:pPr marL="803275" marR="5080" indent="31496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Em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700" b="1" u="sng" spc="-3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é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Clientèle</a:t>
            </a:r>
            <a:r>
              <a:rPr sz="700" b="1" u="sng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scolaire</a:t>
            </a:r>
            <a:endParaRPr sz="7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85"/>
              </a:spcBef>
            </a:pP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Développement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technopédagogique</a:t>
            </a:r>
            <a:endParaRPr sz="700">
              <a:latin typeface="Arial"/>
              <a:cs typeface="Arial"/>
            </a:endParaRPr>
          </a:p>
          <a:p>
            <a:pPr marL="798830" marR="5080" indent="7620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États</a:t>
            </a:r>
            <a:r>
              <a:rPr sz="700" b="1" u="sng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financiers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Loi sur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gestion</a:t>
            </a:r>
            <a:endParaRPr sz="700">
              <a:latin typeface="Arial"/>
              <a:cs typeface="Arial"/>
            </a:endParaRPr>
          </a:p>
          <a:p>
            <a:pPr marL="363220" marR="5080" indent="74295" algn="just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le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contrôle des effectifs  Travaux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investissements  Lutte contre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l’inditimidation</a:t>
            </a:r>
            <a:endParaRPr sz="700">
              <a:latin typeface="Arial"/>
              <a:cs typeface="Arial"/>
            </a:endParaRPr>
          </a:p>
          <a:p>
            <a:pPr marL="666115" marR="5080" indent="31242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700" b="1" u="sng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70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violence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Protecteur de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l’élève</a:t>
            </a:r>
            <a:endParaRPr sz="700">
              <a:latin typeface="Arial"/>
              <a:cs typeface="Arial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79575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44196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59"/>
                </a:lnTo>
                <a:lnTo>
                  <a:pt x="8351519" y="0"/>
                </a:lnTo>
                <a:close/>
              </a:path>
            </a:pathLst>
          </a:custGeom>
          <a:solidFill>
            <a:srgbClr val="F7A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234428" y="118871"/>
            <a:ext cx="1909572" cy="16017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>
            <a:spLocks noGrp="1"/>
          </p:cNvSpPr>
          <p:nvPr>
            <p:ph type="title"/>
          </p:nvPr>
        </p:nvSpPr>
        <p:spPr>
          <a:xfrm>
            <a:off x="577697" y="235584"/>
            <a:ext cx="5658485" cy="659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5"/>
              </a:lnSpc>
            </a:pPr>
            <a:r>
              <a:rPr spc="-5" dirty="0">
                <a:solidFill>
                  <a:srgbClr val="000000"/>
                </a:solidFill>
              </a:rPr>
              <a:t>PORTRAIT DE </a:t>
            </a:r>
            <a:r>
              <a:rPr dirty="0">
                <a:solidFill>
                  <a:srgbClr val="000000"/>
                </a:solidFill>
              </a:rPr>
              <a:t>LA</a:t>
            </a:r>
            <a:r>
              <a:rPr spc="-50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CSSMI</a:t>
            </a:r>
          </a:p>
          <a:p>
            <a:pPr marL="927100">
              <a:lnSpc>
                <a:spcPts val="2315"/>
              </a:lnSpc>
            </a:pPr>
            <a:r>
              <a:rPr sz="2000" dirty="0">
                <a:solidFill>
                  <a:srgbClr val="000000"/>
                </a:solidFill>
              </a:rPr>
              <a:t>Le </a:t>
            </a:r>
            <a:r>
              <a:rPr sz="2000" spc="-5" dirty="0">
                <a:solidFill>
                  <a:srgbClr val="000000"/>
                </a:solidFill>
              </a:rPr>
              <a:t>développement</a:t>
            </a:r>
            <a:r>
              <a:rPr sz="2000" spc="-15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technopédagogique</a:t>
            </a:r>
            <a:endParaRPr sz="2000"/>
          </a:p>
        </p:txBody>
      </p:sp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31" name="object 31"/>
          <p:cNvSpPr txBox="1"/>
          <p:nvPr/>
        </p:nvSpPr>
        <p:spPr>
          <a:xfrm>
            <a:off x="1625600" y="1883917"/>
            <a:ext cx="6614795" cy="16884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1100" spc="-5" dirty="0">
                <a:latin typeface="Arial"/>
                <a:cs typeface="Arial"/>
              </a:rPr>
              <a:t>En 2014-2015, la CSSMI </a:t>
            </a:r>
            <a:r>
              <a:rPr sz="1100" dirty="0">
                <a:latin typeface="Arial"/>
                <a:cs typeface="Arial"/>
              </a:rPr>
              <a:t>a </a:t>
            </a:r>
            <a:r>
              <a:rPr sz="1100" spc="-5" dirty="0">
                <a:latin typeface="Arial"/>
                <a:cs typeface="Arial"/>
              </a:rPr>
              <a:t>déployé plus de </a:t>
            </a:r>
            <a:r>
              <a:rPr sz="1100" dirty="0">
                <a:latin typeface="Arial"/>
                <a:cs typeface="Arial"/>
              </a:rPr>
              <a:t>2 </a:t>
            </a:r>
            <a:r>
              <a:rPr sz="1100" spc="-5" dirty="0">
                <a:latin typeface="Arial"/>
                <a:cs typeface="Arial"/>
              </a:rPr>
              <a:t>000 </a:t>
            </a:r>
            <a:r>
              <a:rPr sz="1100" dirty="0">
                <a:latin typeface="Arial"/>
                <a:cs typeface="Arial"/>
              </a:rPr>
              <a:t>bornes sans fil </a:t>
            </a:r>
            <a:r>
              <a:rPr sz="1100" spc="-5" dirty="0">
                <a:latin typeface="Arial"/>
                <a:cs typeface="Arial"/>
              </a:rPr>
              <a:t>dans </a:t>
            </a:r>
            <a:r>
              <a:rPr sz="1100" dirty="0">
                <a:latin typeface="Arial"/>
                <a:cs typeface="Arial"/>
              </a:rPr>
              <a:t>ses </a:t>
            </a:r>
            <a:r>
              <a:rPr sz="1100" spc="-5" dirty="0">
                <a:latin typeface="Arial"/>
                <a:cs typeface="Arial"/>
              </a:rPr>
              <a:t>établissements pour permettre  </a:t>
            </a:r>
            <a:r>
              <a:rPr sz="1100" dirty="0">
                <a:latin typeface="Arial"/>
                <a:cs typeface="Arial"/>
              </a:rPr>
              <a:t>à tous </a:t>
            </a:r>
            <a:r>
              <a:rPr sz="1100" spc="-5" dirty="0">
                <a:latin typeface="Arial"/>
                <a:cs typeface="Arial"/>
              </a:rPr>
              <a:t>ses élèves d’avoir </a:t>
            </a:r>
            <a:r>
              <a:rPr sz="1100" dirty="0">
                <a:latin typeface="Arial"/>
                <a:cs typeface="Arial"/>
              </a:rPr>
              <a:t>accès à </a:t>
            </a:r>
            <a:r>
              <a:rPr sz="1100" spc="-5" dirty="0">
                <a:latin typeface="Arial"/>
                <a:cs typeface="Arial"/>
              </a:rPr>
              <a:t>un réseau sans </a:t>
            </a:r>
            <a:r>
              <a:rPr sz="1100" dirty="0">
                <a:latin typeface="Arial"/>
                <a:cs typeface="Arial"/>
              </a:rPr>
              <a:t>fil </a:t>
            </a:r>
            <a:r>
              <a:rPr sz="1100" spc="-5" dirty="0">
                <a:latin typeface="Arial"/>
                <a:cs typeface="Arial"/>
              </a:rPr>
              <a:t>en tout temps. Dernière étape d’un plan triennal de  rehaussement de la qualité du réseau, les réseaux </a:t>
            </a:r>
            <a:r>
              <a:rPr sz="1100" dirty="0">
                <a:latin typeface="Arial"/>
                <a:cs typeface="Arial"/>
              </a:rPr>
              <a:t>sans fil </a:t>
            </a:r>
            <a:r>
              <a:rPr sz="1100" spc="-5" dirty="0">
                <a:latin typeface="Arial"/>
                <a:cs typeface="Arial"/>
              </a:rPr>
              <a:t>font maintenant partie intégrante de l’offre  </a:t>
            </a:r>
            <a:r>
              <a:rPr sz="1100" dirty="0">
                <a:latin typeface="Arial"/>
                <a:cs typeface="Arial"/>
              </a:rPr>
              <a:t>technologique de </a:t>
            </a:r>
            <a:r>
              <a:rPr sz="1100" spc="-5" dirty="0">
                <a:latin typeface="Arial"/>
                <a:cs typeface="Arial"/>
              </a:rPr>
              <a:t>la CSSMI. </a:t>
            </a:r>
            <a:r>
              <a:rPr sz="1100" dirty="0">
                <a:latin typeface="Arial"/>
                <a:cs typeface="Arial"/>
              </a:rPr>
              <a:t>Des réseaux </a:t>
            </a:r>
            <a:r>
              <a:rPr sz="1100" spc="-5" dirty="0">
                <a:latin typeface="Arial"/>
                <a:cs typeface="Arial"/>
              </a:rPr>
              <a:t>sans </a:t>
            </a:r>
            <a:r>
              <a:rPr sz="1100" dirty="0">
                <a:latin typeface="Arial"/>
                <a:cs typeface="Arial"/>
              </a:rPr>
              <a:t>fil </a:t>
            </a:r>
            <a:r>
              <a:rPr sz="1100" spc="-5" dirty="0">
                <a:latin typeface="Arial"/>
                <a:cs typeface="Arial"/>
              </a:rPr>
              <a:t>performants favorisent </a:t>
            </a:r>
            <a:r>
              <a:rPr sz="1100" dirty="0">
                <a:latin typeface="Arial"/>
                <a:cs typeface="Arial"/>
              </a:rPr>
              <a:t>une </a:t>
            </a:r>
            <a:r>
              <a:rPr sz="1100" spc="-5" dirty="0">
                <a:latin typeface="Arial"/>
                <a:cs typeface="Arial"/>
              </a:rPr>
              <a:t>utilisation </a:t>
            </a:r>
            <a:r>
              <a:rPr sz="1100" dirty="0">
                <a:latin typeface="Arial"/>
                <a:cs typeface="Arial"/>
              </a:rPr>
              <a:t>accrue </a:t>
            </a:r>
            <a:r>
              <a:rPr sz="1100" spc="-5" dirty="0">
                <a:latin typeface="Arial"/>
                <a:cs typeface="Arial"/>
              </a:rPr>
              <a:t>des  technologies mobiles </a:t>
            </a:r>
            <a:r>
              <a:rPr sz="1100" dirty="0">
                <a:latin typeface="Arial"/>
                <a:cs typeface="Arial"/>
              </a:rPr>
              <a:t>à </a:t>
            </a:r>
            <a:r>
              <a:rPr sz="1100" spc="-5" dirty="0">
                <a:latin typeface="Arial"/>
                <a:cs typeface="Arial"/>
              </a:rPr>
              <a:t>l’école. La mobilité offre en effet une plus grande flexibilité dans l’utilisation  </a:t>
            </a:r>
            <a:r>
              <a:rPr sz="1100" dirty="0">
                <a:latin typeface="Arial"/>
                <a:cs typeface="Arial"/>
              </a:rPr>
              <a:t>pédagogique </a:t>
            </a:r>
            <a:r>
              <a:rPr sz="1100" spc="-5" dirty="0">
                <a:latin typeface="Arial"/>
                <a:cs typeface="Arial"/>
              </a:rPr>
              <a:t>des technologies en </a:t>
            </a:r>
            <a:r>
              <a:rPr sz="1100" spc="-10" dirty="0">
                <a:latin typeface="Arial"/>
                <a:cs typeface="Arial"/>
              </a:rPr>
              <a:t>permettant </a:t>
            </a:r>
            <a:r>
              <a:rPr sz="1100" spc="-5" dirty="0">
                <a:latin typeface="Arial"/>
                <a:cs typeface="Arial"/>
              </a:rPr>
              <a:t>l’utilisation de tablettes </a:t>
            </a:r>
            <a:r>
              <a:rPr sz="1100" spc="-10" dirty="0">
                <a:latin typeface="Arial"/>
                <a:cs typeface="Arial"/>
              </a:rPr>
              <a:t>et </a:t>
            </a:r>
            <a:r>
              <a:rPr sz="1100" spc="-5" dirty="0">
                <a:latin typeface="Arial"/>
                <a:cs typeface="Arial"/>
              </a:rPr>
              <a:t>de portables. </a:t>
            </a:r>
            <a:r>
              <a:rPr sz="1100" dirty="0">
                <a:latin typeface="Arial"/>
                <a:cs typeface="Arial"/>
              </a:rPr>
              <a:t>Que ce </a:t>
            </a:r>
            <a:r>
              <a:rPr sz="1100" spc="-5" dirty="0">
                <a:latin typeface="Arial"/>
                <a:cs typeface="Arial"/>
              </a:rPr>
              <a:t>soit pour les  élèves </a:t>
            </a:r>
            <a:r>
              <a:rPr sz="1100" dirty="0">
                <a:latin typeface="Arial"/>
                <a:cs typeface="Arial"/>
              </a:rPr>
              <a:t>HDAA qui </a:t>
            </a:r>
            <a:r>
              <a:rPr sz="1100" spc="-5" dirty="0">
                <a:latin typeface="Arial"/>
                <a:cs typeface="Arial"/>
              </a:rPr>
              <a:t>utilisent de plus en plus les outils mobiles pour supporter leurs apprentissages, pour  remplacer les traditionnels laboratoires fixes par des laboratoires mobiles ou pour les élèves </a:t>
            </a:r>
            <a:r>
              <a:rPr sz="1100" dirty="0">
                <a:latin typeface="Arial"/>
                <a:cs typeface="Arial"/>
              </a:rPr>
              <a:t>qui  </a:t>
            </a:r>
            <a:r>
              <a:rPr sz="1100" spc="-5" dirty="0">
                <a:latin typeface="Arial"/>
                <a:cs typeface="Arial"/>
              </a:rPr>
              <a:t>souhaitent utiliser leurs outils personnels </a:t>
            </a:r>
            <a:r>
              <a:rPr sz="1100" dirty="0">
                <a:latin typeface="Arial"/>
                <a:cs typeface="Arial"/>
              </a:rPr>
              <a:t>à </a:t>
            </a:r>
            <a:r>
              <a:rPr sz="1100" spc="-5" dirty="0">
                <a:latin typeface="Arial"/>
                <a:cs typeface="Arial"/>
              </a:rPr>
              <a:t>l’école, les </a:t>
            </a:r>
            <a:r>
              <a:rPr sz="1100" dirty="0">
                <a:latin typeface="Arial"/>
                <a:cs typeface="Arial"/>
              </a:rPr>
              <a:t>réseaux sans </a:t>
            </a:r>
            <a:r>
              <a:rPr sz="1100" spc="-5" dirty="0">
                <a:latin typeface="Arial"/>
                <a:cs typeface="Arial"/>
              </a:rPr>
              <a:t>fils offrent un environnement propice  </a:t>
            </a:r>
            <a:r>
              <a:rPr sz="1100" dirty="0">
                <a:latin typeface="Arial"/>
                <a:cs typeface="Arial"/>
              </a:rPr>
              <a:t>à </a:t>
            </a:r>
            <a:r>
              <a:rPr sz="1100" spc="-5" dirty="0">
                <a:latin typeface="Arial"/>
                <a:cs typeface="Arial"/>
              </a:rPr>
              <a:t>la</a:t>
            </a:r>
            <a:r>
              <a:rPr sz="1100" spc="-90" dirty="0">
                <a:latin typeface="Arial"/>
                <a:cs typeface="Arial"/>
              </a:rPr>
              <a:t> </a:t>
            </a:r>
            <a:r>
              <a:rPr sz="1100" dirty="0">
                <a:latin typeface="Arial"/>
                <a:cs typeface="Arial"/>
              </a:rPr>
              <a:t>technopédagogie.</a:t>
            </a:r>
            <a:endParaRPr sz="11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625600" y="3906773"/>
            <a:ext cx="6615430" cy="13525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1100" spc="-5" dirty="0">
                <a:latin typeface="Arial"/>
                <a:cs typeface="Arial"/>
              </a:rPr>
              <a:t>Afin de </a:t>
            </a:r>
            <a:r>
              <a:rPr sz="1100" dirty="0">
                <a:latin typeface="Arial"/>
                <a:cs typeface="Arial"/>
              </a:rPr>
              <a:t>répondre </a:t>
            </a:r>
            <a:r>
              <a:rPr sz="1100" spc="-5" dirty="0">
                <a:latin typeface="Arial"/>
                <a:cs typeface="Arial"/>
              </a:rPr>
              <a:t>adéquatement </a:t>
            </a:r>
            <a:r>
              <a:rPr sz="1100" dirty="0">
                <a:latin typeface="Arial"/>
                <a:cs typeface="Arial"/>
              </a:rPr>
              <a:t>à </a:t>
            </a:r>
            <a:r>
              <a:rPr sz="1100" spc="-5" dirty="0">
                <a:latin typeface="Arial"/>
                <a:cs typeface="Arial"/>
              </a:rPr>
              <a:t>la diversité des </a:t>
            </a:r>
            <a:r>
              <a:rPr sz="1100" spc="-10" dirty="0">
                <a:latin typeface="Arial"/>
                <a:cs typeface="Arial"/>
              </a:rPr>
              <a:t>outils </a:t>
            </a:r>
            <a:r>
              <a:rPr sz="1100" dirty="0">
                <a:latin typeface="Arial"/>
                <a:cs typeface="Arial"/>
              </a:rPr>
              <a:t>technologiques </a:t>
            </a:r>
            <a:r>
              <a:rPr sz="1100" spc="-5" dirty="0">
                <a:latin typeface="Arial"/>
                <a:cs typeface="Arial"/>
              </a:rPr>
              <a:t>utilisés par nos élèves </a:t>
            </a:r>
            <a:r>
              <a:rPr sz="1100" spc="-10" dirty="0">
                <a:latin typeface="Arial"/>
                <a:cs typeface="Arial"/>
              </a:rPr>
              <a:t>et </a:t>
            </a:r>
            <a:r>
              <a:rPr sz="1100" spc="-5" dirty="0">
                <a:latin typeface="Arial"/>
                <a:cs typeface="Arial"/>
              </a:rPr>
              <a:t>nos  enseignants, la CSSMI facilite l’utilisation des </a:t>
            </a:r>
            <a:r>
              <a:rPr sz="1100" dirty="0">
                <a:latin typeface="Arial"/>
                <a:cs typeface="Arial"/>
              </a:rPr>
              <a:t>ressources </a:t>
            </a:r>
            <a:r>
              <a:rPr sz="1100" spc="-5" dirty="0">
                <a:latin typeface="Arial"/>
                <a:cs typeface="Arial"/>
              </a:rPr>
              <a:t>en ligne. Pour </a:t>
            </a:r>
            <a:r>
              <a:rPr sz="1100" dirty="0">
                <a:latin typeface="Arial"/>
                <a:cs typeface="Arial"/>
              </a:rPr>
              <a:t>ce </a:t>
            </a:r>
            <a:r>
              <a:rPr sz="1100" spc="-5" dirty="0">
                <a:latin typeface="Arial"/>
                <a:cs typeface="Arial"/>
              </a:rPr>
              <a:t>faire, elle </a:t>
            </a:r>
            <a:r>
              <a:rPr sz="1100" dirty="0">
                <a:latin typeface="Arial"/>
                <a:cs typeface="Arial"/>
              </a:rPr>
              <a:t>a créé </a:t>
            </a:r>
            <a:r>
              <a:rPr sz="1100" spc="-10" dirty="0">
                <a:latin typeface="Arial"/>
                <a:cs typeface="Arial"/>
              </a:rPr>
              <a:t>un </a:t>
            </a:r>
            <a:r>
              <a:rPr sz="1100" dirty="0">
                <a:latin typeface="Arial"/>
                <a:cs typeface="Arial"/>
              </a:rPr>
              <a:t>menu  unique </a:t>
            </a:r>
            <a:r>
              <a:rPr sz="1100" spc="-5" dirty="0">
                <a:latin typeface="Arial"/>
                <a:cs typeface="Arial"/>
              </a:rPr>
              <a:t>en </a:t>
            </a:r>
            <a:r>
              <a:rPr sz="1100" dirty="0">
                <a:latin typeface="Arial"/>
                <a:cs typeface="Arial"/>
              </a:rPr>
              <a:t>son </a:t>
            </a:r>
            <a:r>
              <a:rPr sz="1100" spc="-5" dirty="0">
                <a:latin typeface="Arial"/>
                <a:cs typeface="Arial"/>
              </a:rPr>
              <a:t>genre, le Menu </a:t>
            </a:r>
            <a:r>
              <a:rPr sz="1100" i="1" spc="-5" dirty="0">
                <a:latin typeface="Arial"/>
                <a:cs typeface="Arial"/>
              </a:rPr>
              <a:t>APO Express</a:t>
            </a:r>
            <a:r>
              <a:rPr sz="1100" spc="-5" dirty="0">
                <a:latin typeface="Arial"/>
                <a:cs typeface="Arial"/>
              </a:rPr>
              <a:t>. Ce </a:t>
            </a:r>
            <a:r>
              <a:rPr sz="1100" dirty="0">
                <a:latin typeface="Arial"/>
                <a:cs typeface="Arial"/>
              </a:rPr>
              <a:t>menu, </a:t>
            </a:r>
            <a:r>
              <a:rPr sz="1100" spc="-5" dirty="0">
                <a:latin typeface="Arial"/>
                <a:cs typeface="Arial"/>
              </a:rPr>
              <a:t>accessible par le </a:t>
            </a:r>
            <a:r>
              <a:rPr sz="1100" dirty="0">
                <a:latin typeface="Arial"/>
                <a:cs typeface="Arial"/>
              </a:rPr>
              <a:t>Web, </a:t>
            </a:r>
            <a:r>
              <a:rPr sz="1100" spc="-10" dirty="0">
                <a:latin typeface="Arial"/>
                <a:cs typeface="Arial"/>
              </a:rPr>
              <a:t>offre </a:t>
            </a:r>
            <a:r>
              <a:rPr sz="1100" spc="-5" dirty="0">
                <a:latin typeface="Arial"/>
                <a:cs typeface="Arial"/>
              </a:rPr>
              <a:t>des liens vers un  </a:t>
            </a:r>
            <a:r>
              <a:rPr sz="1100" dirty="0">
                <a:latin typeface="Arial"/>
                <a:cs typeface="Arial"/>
              </a:rPr>
              <a:t>grand </a:t>
            </a:r>
            <a:r>
              <a:rPr sz="1100" spc="-5" dirty="0">
                <a:latin typeface="Arial"/>
                <a:cs typeface="Arial"/>
              </a:rPr>
              <a:t>nombre de sites </a:t>
            </a:r>
            <a:r>
              <a:rPr sz="1100" dirty="0">
                <a:latin typeface="Arial"/>
                <a:cs typeface="Arial"/>
              </a:rPr>
              <a:t>Web </a:t>
            </a:r>
            <a:r>
              <a:rPr sz="1100" spc="-5" dirty="0">
                <a:latin typeface="Arial"/>
                <a:cs typeface="Arial"/>
              </a:rPr>
              <a:t>évalués </a:t>
            </a:r>
            <a:r>
              <a:rPr sz="1100" spc="-10" dirty="0">
                <a:latin typeface="Arial"/>
                <a:cs typeface="Arial"/>
              </a:rPr>
              <a:t>et </a:t>
            </a:r>
            <a:r>
              <a:rPr sz="1100" spc="-5" dirty="0">
                <a:latin typeface="Arial"/>
                <a:cs typeface="Arial"/>
              </a:rPr>
              <a:t>recommandés par l’équipe de conseillers pédagogiques de la  CSSMI dans </a:t>
            </a:r>
            <a:r>
              <a:rPr sz="1100" dirty="0">
                <a:latin typeface="Arial"/>
                <a:cs typeface="Arial"/>
              </a:rPr>
              <a:t>tous </a:t>
            </a:r>
            <a:r>
              <a:rPr sz="1100" spc="-5" dirty="0">
                <a:latin typeface="Arial"/>
                <a:cs typeface="Arial"/>
              </a:rPr>
              <a:t>les domaines d’apprentissage. Les élèves ont également un </a:t>
            </a:r>
            <a:r>
              <a:rPr sz="1100" dirty="0">
                <a:latin typeface="Arial"/>
                <a:cs typeface="Arial"/>
              </a:rPr>
              <a:t>accès </a:t>
            </a:r>
            <a:r>
              <a:rPr sz="1100" spc="-5" dirty="0">
                <a:latin typeface="Arial"/>
                <a:cs typeface="Arial"/>
              </a:rPr>
              <a:t>sécurisé </a:t>
            </a:r>
            <a:r>
              <a:rPr sz="1100" dirty="0">
                <a:latin typeface="Arial"/>
                <a:cs typeface="Arial"/>
              </a:rPr>
              <a:t>à </a:t>
            </a:r>
            <a:r>
              <a:rPr sz="1100" spc="-5" dirty="0">
                <a:latin typeface="Arial"/>
                <a:cs typeface="Arial"/>
              </a:rPr>
              <a:t>28  ressources numériques en ligne pour lesquelles la CSSMI paie un abonnement. Ces ressources,  disponibles </a:t>
            </a:r>
            <a:r>
              <a:rPr sz="1100" dirty="0">
                <a:latin typeface="Arial"/>
                <a:cs typeface="Arial"/>
              </a:rPr>
              <a:t>à </a:t>
            </a:r>
            <a:r>
              <a:rPr sz="1100" spc="-5" dirty="0">
                <a:latin typeface="Arial"/>
                <a:cs typeface="Arial"/>
              </a:rPr>
              <a:t>l’école ou </a:t>
            </a:r>
            <a:r>
              <a:rPr sz="1100" dirty="0">
                <a:latin typeface="Arial"/>
                <a:cs typeface="Arial"/>
              </a:rPr>
              <a:t>à </a:t>
            </a:r>
            <a:r>
              <a:rPr sz="1100" spc="-5" dirty="0">
                <a:latin typeface="Arial"/>
                <a:cs typeface="Arial"/>
              </a:rPr>
              <a:t>la maison, sont constituées principalement de sites de référence, de  dictionnaires et</a:t>
            </a:r>
            <a:r>
              <a:rPr sz="1100" spc="-10" dirty="0">
                <a:latin typeface="Arial"/>
                <a:cs typeface="Arial"/>
              </a:rPr>
              <a:t> </a:t>
            </a:r>
            <a:r>
              <a:rPr sz="1100" spc="-5" dirty="0">
                <a:latin typeface="Arial"/>
                <a:cs typeface="Arial"/>
              </a:rPr>
              <a:t>d’encyclopédies.</a:t>
            </a:r>
            <a:endParaRPr sz="11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464043" y="186181"/>
            <a:ext cx="1545590" cy="141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6985" algn="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PORTRAIT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DE LA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CSSMI</a:t>
            </a:r>
            <a:endParaRPr sz="8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Él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è</a:t>
            </a:r>
            <a:r>
              <a:rPr sz="700" b="1" spc="-2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700">
              <a:latin typeface="Arial"/>
              <a:cs typeface="Arial"/>
            </a:endParaRPr>
          </a:p>
          <a:p>
            <a:pPr marL="803275" marR="5080" indent="31496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Em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700" b="1" u="sng" spc="-3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é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Clientèle</a:t>
            </a:r>
            <a:r>
              <a:rPr sz="700" b="1" u="sng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scolaire</a:t>
            </a:r>
            <a:endParaRPr sz="7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85"/>
              </a:spcBef>
            </a:pP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Développement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technopédagogique</a:t>
            </a:r>
            <a:endParaRPr sz="700">
              <a:latin typeface="Arial"/>
              <a:cs typeface="Arial"/>
            </a:endParaRPr>
          </a:p>
          <a:p>
            <a:pPr marL="798830" marR="5080" indent="7620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États</a:t>
            </a:r>
            <a:r>
              <a:rPr sz="700" b="1" u="sng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financiers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Loi sur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gestion</a:t>
            </a:r>
            <a:endParaRPr sz="700">
              <a:latin typeface="Arial"/>
              <a:cs typeface="Arial"/>
            </a:endParaRPr>
          </a:p>
          <a:p>
            <a:pPr marL="363220" marR="5080" indent="74295" algn="just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le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contrôle des effectifs  Travaux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investissements  Lutte contre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l’inditimidation</a:t>
            </a:r>
            <a:endParaRPr sz="700">
              <a:latin typeface="Arial"/>
              <a:cs typeface="Arial"/>
            </a:endParaRPr>
          </a:p>
          <a:p>
            <a:pPr marL="666115" marR="5080" indent="31242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700" b="1" u="sng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70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violence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Protecteur de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l’élève</a:t>
            </a:r>
            <a:endParaRPr sz="7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49808" y="1335024"/>
            <a:ext cx="7932420" cy="433273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906780" y="1399032"/>
            <a:ext cx="2068068" cy="52273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06780" y="2093976"/>
            <a:ext cx="3070860" cy="5227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677161" y="3640454"/>
            <a:ext cx="2799715" cy="0"/>
          </a:xfrm>
          <a:custGeom>
            <a:avLst/>
            <a:gdLst/>
            <a:ahLst/>
            <a:cxnLst/>
            <a:rect l="l" t="t" r="r" b="b"/>
            <a:pathLst>
              <a:path w="2799715">
                <a:moveTo>
                  <a:pt x="0" y="0"/>
                </a:moveTo>
                <a:lnTo>
                  <a:pt x="2799588" y="0"/>
                </a:lnTo>
              </a:path>
            </a:pathLst>
          </a:custGeom>
          <a:ln w="609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927091" y="1524000"/>
            <a:ext cx="1879091" cy="52273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927091" y="1770888"/>
            <a:ext cx="3599688" cy="52273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18972" y="3710940"/>
            <a:ext cx="3012948" cy="52273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42517" y="1473708"/>
            <a:ext cx="3705860" cy="38538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090"/>
              </a:lnSpc>
            </a:pPr>
            <a:r>
              <a:rPr sz="1800" b="1" spc="-30" dirty="0">
                <a:latin typeface="Arial"/>
                <a:cs typeface="Arial"/>
              </a:rPr>
              <a:t>PRÉSENTATION</a:t>
            </a:r>
            <a:endParaRPr sz="1800">
              <a:latin typeface="Arial"/>
              <a:cs typeface="Arial"/>
            </a:endParaRPr>
          </a:p>
          <a:p>
            <a:pPr marL="393700" indent="-228600">
              <a:lnSpc>
                <a:spcPts val="1010"/>
              </a:lnSpc>
              <a:buClr>
                <a:srgbClr val="000000"/>
              </a:buClr>
              <a:buAutoNum type="alphaUcPeriod"/>
              <a:tabLst>
                <a:tab pos="394335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Le mot de la</a:t>
            </a:r>
            <a:r>
              <a:rPr sz="900" b="1" u="sng" spc="-1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présidente</a:t>
            </a:r>
            <a:endParaRPr sz="900">
              <a:latin typeface="Arial"/>
              <a:cs typeface="Arial"/>
            </a:endParaRPr>
          </a:p>
          <a:p>
            <a:pPr marL="393700" indent="-228600">
              <a:lnSpc>
                <a:spcPct val="100000"/>
              </a:lnSpc>
              <a:buClr>
                <a:srgbClr val="000000"/>
              </a:buClr>
              <a:buAutoNum type="alphaUcPeriod"/>
              <a:tabLst>
                <a:tab pos="394335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Le mot de la Direction</a:t>
            </a:r>
            <a:r>
              <a:rPr sz="900" b="1" u="sng" spc="-1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générale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4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ts val="2050"/>
              </a:lnSpc>
            </a:pPr>
            <a:r>
              <a:rPr sz="1800" b="1" spc="-25" dirty="0">
                <a:latin typeface="Arial"/>
                <a:cs typeface="Arial"/>
              </a:rPr>
              <a:t>INSTANCES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POLITIQUES</a:t>
            </a:r>
            <a:endParaRPr sz="1800">
              <a:latin typeface="Arial"/>
              <a:cs typeface="Arial"/>
            </a:endParaRPr>
          </a:p>
          <a:p>
            <a:pPr marL="358775" indent="-181610">
              <a:lnSpc>
                <a:spcPts val="969"/>
              </a:lnSpc>
              <a:buClr>
                <a:srgbClr val="000000"/>
              </a:buClr>
              <a:buAutoNum type="alphaUcPeriod"/>
              <a:tabLst>
                <a:tab pos="359410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Le conseil des</a:t>
            </a:r>
            <a:r>
              <a:rPr sz="900" b="1" u="sng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commissaires</a:t>
            </a:r>
            <a:endParaRPr sz="900">
              <a:latin typeface="Arial"/>
              <a:cs typeface="Arial"/>
            </a:endParaRPr>
          </a:p>
          <a:p>
            <a:pPr marL="863600" lvl="1" indent="-228600">
              <a:lnSpc>
                <a:spcPct val="100000"/>
              </a:lnSpc>
              <a:buClr>
                <a:srgbClr val="000000"/>
              </a:buClr>
              <a:buAutoNum type="arabicPeriod"/>
              <a:tabLst>
                <a:tab pos="864235" algn="l"/>
              </a:tabLst>
            </a:pPr>
            <a:r>
              <a:rPr sz="900" b="1" u="sng" spc="-5" dirty="0">
                <a:solidFill>
                  <a:srgbClr val="FFFFFF"/>
                </a:solidFill>
                <a:latin typeface="Arial"/>
                <a:cs typeface="Arial"/>
              </a:rPr>
              <a:t>Territoire</a:t>
            </a:r>
            <a:endParaRPr sz="900">
              <a:latin typeface="Arial"/>
              <a:cs typeface="Arial"/>
            </a:endParaRPr>
          </a:p>
          <a:p>
            <a:pPr marL="863600" lvl="1" indent="-228600">
              <a:lnSpc>
                <a:spcPct val="100000"/>
              </a:lnSpc>
              <a:buClr>
                <a:srgbClr val="000000"/>
              </a:buClr>
              <a:buAutoNum type="arabicPeriod"/>
              <a:tabLst>
                <a:tab pos="864235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Photos des</a:t>
            </a:r>
            <a:r>
              <a:rPr sz="900" b="1" u="sng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commissaires</a:t>
            </a:r>
            <a:endParaRPr sz="900">
              <a:latin typeface="Arial"/>
              <a:cs typeface="Arial"/>
            </a:endParaRPr>
          </a:p>
          <a:p>
            <a:pPr marL="863600" lvl="1" indent="-228600">
              <a:lnSpc>
                <a:spcPct val="100000"/>
              </a:lnSpc>
              <a:buClr>
                <a:srgbClr val="000000"/>
              </a:buClr>
              <a:buAutoNum type="arabicPeriod"/>
              <a:tabLst>
                <a:tab pos="864235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Code d’éthique et de déontologie des</a:t>
            </a:r>
            <a:r>
              <a:rPr sz="900" b="1" u="sng" spc="-1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commissaires</a:t>
            </a:r>
            <a:endParaRPr sz="900">
              <a:latin typeface="Arial"/>
              <a:cs typeface="Arial"/>
            </a:endParaRPr>
          </a:p>
          <a:p>
            <a:pPr marL="358775" indent="-181610">
              <a:lnSpc>
                <a:spcPct val="100000"/>
              </a:lnSpc>
              <a:buClr>
                <a:srgbClr val="000000"/>
              </a:buClr>
              <a:buAutoNum type="alphaUcPeriod"/>
              <a:tabLst>
                <a:tab pos="359410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Le comité</a:t>
            </a:r>
            <a:r>
              <a:rPr sz="900" b="1" u="sng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exécutif</a:t>
            </a:r>
            <a:endParaRPr sz="900">
              <a:latin typeface="Arial"/>
              <a:cs typeface="Arial"/>
            </a:endParaRPr>
          </a:p>
          <a:p>
            <a:pPr marL="358775" indent="-181610">
              <a:lnSpc>
                <a:spcPct val="100000"/>
              </a:lnSpc>
              <a:buClr>
                <a:srgbClr val="000000"/>
              </a:buClr>
              <a:buAutoNum type="alphaUcPeriod"/>
              <a:tabLst>
                <a:tab pos="359410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Le comité consultatif de</a:t>
            </a:r>
            <a:r>
              <a:rPr sz="900" b="1" u="sng" spc="-1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transport</a:t>
            </a:r>
            <a:endParaRPr sz="900">
              <a:latin typeface="Arial"/>
              <a:cs typeface="Arial"/>
            </a:endParaRPr>
          </a:p>
          <a:p>
            <a:pPr marL="358775" indent="-181610">
              <a:lnSpc>
                <a:spcPct val="100000"/>
              </a:lnSpc>
              <a:buClr>
                <a:srgbClr val="000000"/>
              </a:buClr>
              <a:buAutoNum type="alphaUcPeriod"/>
              <a:tabLst>
                <a:tab pos="359410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Le</a:t>
            </a:r>
            <a:r>
              <a:rPr sz="900" b="1" u="sng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spc="-5" dirty="0">
                <a:solidFill>
                  <a:srgbClr val="FFFFFF"/>
                </a:solidFill>
                <a:latin typeface="Arial"/>
                <a:cs typeface="Arial"/>
              </a:rPr>
              <a:t>CCSEHDAA</a:t>
            </a:r>
            <a:endParaRPr sz="900">
              <a:latin typeface="Arial"/>
              <a:cs typeface="Arial"/>
            </a:endParaRPr>
          </a:p>
          <a:p>
            <a:pPr marL="358775" indent="-181610">
              <a:lnSpc>
                <a:spcPct val="100000"/>
              </a:lnSpc>
              <a:buClr>
                <a:srgbClr val="000000"/>
              </a:buClr>
              <a:buAutoNum type="alphaUcPeriod"/>
              <a:tabLst>
                <a:tab pos="359410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Le comité de</a:t>
            </a:r>
            <a:r>
              <a:rPr sz="900" b="1" u="sng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parents</a:t>
            </a:r>
            <a:endParaRPr sz="900">
              <a:latin typeface="Arial"/>
              <a:cs typeface="Arial"/>
            </a:endParaRPr>
          </a:p>
          <a:p>
            <a:pPr marL="635000">
              <a:lnSpc>
                <a:spcPct val="100000"/>
              </a:lnSpc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Le </a:t>
            </a:r>
            <a:r>
              <a:rPr sz="900" b="1" spc="-5" dirty="0">
                <a:solidFill>
                  <a:srgbClr val="FFFFFF"/>
                </a:solidFill>
                <a:latin typeface="Arial"/>
                <a:cs typeface="Arial"/>
              </a:rPr>
              <a:t>10</a:t>
            </a:r>
            <a:r>
              <a:rPr sz="900" b="1" spc="-7" baseline="27777" dirty="0">
                <a:solidFill>
                  <a:srgbClr val="FFFFFF"/>
                </a:solidFill>
                <a:latin typeface="Arial"/>
                <a:cs typeface="Arial"/>
              </a:rPr>
              <a:t>e </a:t>
            </a:r>
            <a:r>
              <a:rPr sz="900" b="1" spc="-5" dirty="0">
                <a:solidFill>
                  <a:srgbClr val="FFFFFF"/>
                </a:solidFill>
                <a:latin typeface="Arial"/>
                <a:cs typeface="Arial"/>
              </a:rPr>
              <a:t>Gala 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de reconnaissance de l’action</a:t>
            </a:r>
            <a:r>
              <a:rPr sz="9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FFFFFF"/>
                </a:solidFill>
                <a:latin typeface="Arial"/>
                <a:cs typeface="Arial"/>
              </a:rPr>
              <a:t>bénévole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8"/>
              </a:spcBef>
            </a:pPr>
            <a:endParaRPr sz="900">
              <a:latin typeface="Times New Roman"/>
              <a:cs typeface="Times New Roman"/>
            </a:endParaRPr>
          </a:p>
          <a:p>
            <a:pPr marL="24765">
              <a:lnSpc>
                <a:spcPct val="100000"/>
              </a:lnSpc>
            </a:pPr>
            <a:r>
              <a:rPr sz="1800" b="1" spc="-10" dirty="0">
                <a:latin typeface="Arial"/>
                <a:cs typeface="Arial"/>
              </a:rPr>
              <a:t>PORTRAIT </a:t>
            </a:r>
            <a:r>
              <a:rPr sz="1800" b="1" dirty="0">
                <a:latin typeface="Arial"/>
                <a:cs typeface="Arial"/>
              </a:rPr>
              <a:t>DE LA</a:t>
            </a:r>
            <a:r>
              <a:rPr sz="1800" b="1" spc="-9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CSSMI</a:t>
            </a:r>
            <a:endParaRPr sz="1800">
              <a:latin typeface="Arial"/>
              <a:cs typeface="Arial"/>
            </a:endParaRPr>
          </a:p>
          <a:p>
            <a:pPr marL="405765" indent="-228600">
              <a:lnSpc>
                <a:spcPct val="100000"/>
              </a:lnSpc>
              <a:spcBef>
                <a:spcPts val="170"/>
              </a:spcBef>
              <a:buClr>
                <a:srgbClr val="000000"/>
              </a:buClr>
              <a:buAutoNum type="alphaUcPeriod"/>
              <a:tabLst>
                <a:tab pos="406400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900" b="1" u="sng" spc="-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spc="-5" dirty="0">
                <a:solidFill>
                  <a:srgbClr val="FFFFFF"/>
                </a:solidFill>
                <a:latin typeface="Arial"/>
                <a:cs typeface="Arial"/>
              </a:rPr>
              <a:t>élèves</a:t>
            </a:r>
            <a:endParaRPr sz="900">
              <a:latin typeface="Arial"/>
              <a:cs typeface="Arial"/>
            </a:endParaRPr>
          </a:p>
          <a:p>
            <a:pPr marL="405765" indent="-228600">
              <a:lnSpc>
                <a:spcPct val="100000"/>
              </a:lnSpc>
              <a:buClr>
                <a:srgbClr val="000000"/>
              </a:buClr>
              <a:buAutoNum type="alphaUcPeriod"/>
              <a:tabLst>
                <a:tab pos="406400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Les</a:t>
            </a:r>
            <a:r>
              <a:rPr sz="900" b="1" u="sng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spc="-10" dirty="0">
                <a:solidFill>
                  <a:srgbClr val="FFFFFF"/>
                </a:solidFill>
                <a:latin typeface="Arial"/>
                <a:cs typeface="Arial"/>
              </a:rPr>
              <a:t>employés</a:t>
            </a:r>
            <a:endParaRPr sz="900">
              <a:latin typeface="Arial"/>
              <a:cs typeface="Arial"/>
            </a:endParaRPr>
          </a:p>
          <a:p>
            <a:pPr marL="405765" indent="-228600">
              <a:lnSpc>
                <a:spcPct val="100000"/>
              </a:lnSpc>
              <a:buClr>
                <a:srgbClr val="000000"/>
              </a:buClr>
              <a:buAutoNum type="alphaUcPeriod"/>
              <a:tabLst>
                <a:tab pos="406400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La clientèle</a:t>
            </a:r>
            <a:r>
              <a:rPr sz="900" b="1" u="sng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scolaire</a:t>
            </a:r>
            <a:endParaRPr sz="900">
              <a:latin typeface="Arial"/>
              <a:cs typeface="Arial"/>
            </a:endParaRPr>
          </a:p>
          <a:p>
            <a:pPr marL="405765" indent="-228600">
              <a:lnSpc>
                <a:spcPct val="100000"/>
              </a:lnSpc>
              <a:buClr>
                <a:srgbClr val="000000"/>
              </a:buClr>
              <a:buAutoNum type="alphaUcPeriod"/>
              <a:tabLst>
                <a:tab pos="406400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Le </a:t>
            </a:r>
            <a:r>
              <a:rPr sz="900" b="1" u="sng" spc="-5" dirty="0">
                <a:solidFill>
                  <a:srgbClr val="FFFFFF"/>
                </a:solidFill>
                <a:latin typeface="Arial"/>
                <a:cs typeface="Arial"/>
              </a:rPr>
              <a:t>développement</a:t>
            </a:r>
            <a:r>
              <a:rPr sz="900" b="1" u="sng" spc="-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technopédagogique</a:t>
            </a:r>
            <a:endParaRPr sz="900">
              <a:latin typeface="Arial"/>
              <a:cs typeface="Arial"/>
            </a:endParaRPr>
          </a:p>
          <a:p>
            <a:pPr marL="405765" indent="-228600">
              <a:lnSpc>
                <a:spcPct val="100000"/>
              </a:lnSpc>
              <a:buClr>
                <a:srgbClr val="000000"/>
              </a:buClr>
              <a:buAutoNum type="alphaUcPeriod"/>
              <a:tabLst>
                <a:tab pos="406400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Les états</a:t>
            </a:r>
            <a:r>
              <a:rPr sz="900" b="1" u="sng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financiers</a:t>
            </a:r>
            <a:endParaRPr sz="900">
              <a:latin typeface="Arial"/>
              <a:cs typeface="Arial"/>
            </a:endParaRPr>
          </a:p>
          <a:p>
            <a:pPr marL="405765" indent="-228600">
              <a:lnSpc>
                <a:spcPct val="100000"/>
              </a:lnSpc>
              <a:buClr>
                <a:srgbClr val="000000"/>
              </a:buClr>
              <a:buAutoNum type="alphaUcPeriod"/>
              <a:tabLst>
                <a:tab pos="406400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La Loi sur la gestion et le contrôle des</a:t>
            </a:r>
            <a:r>
              <a:rPr sz="900" b="1" u="sng" spc="-1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effectifs</a:t>
            </a:r>
            <a:endParaRPr sz="900">
              <a:latin typeface="Arial"/>
              <a:cs typeface="Arial"/>
            </a:endParaRPr>
          </a:p>
          <a:p>
            <a:pPr marL="405765" indent="-228600">
              <a:lnSpc>
                <a:spcPct val="100000"/>
              </a:lnSpc>
              <a:buClr>
                <a:srgbClr val="000000"/>
              </a:buClr>
              <a:buAutoNum type="alphaUcPeriod"/>
              <a:tabLst>
                <a:tab pos="406400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Les </a:t>
            </a:r>
            <a:r>
              <a:rPr sz="900" b="1" u="sng" spc="-5" dirty="0">
                <a:solidFill>
                  <a:srgbClr val="FFFFFF"/>
                </a:solidFill>
                <a:latin typeface="Arial"/>
                <a:cs typeface="Arial"/>
              </a:rPr>
              <a:t>travaux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et les</a:t>
            </a:r>
            <a:r>
              <a:rPr sz="90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spc="-5" dirty="0">
                <a:solidFill>
                  <a:srgbClr val="FFFFFF"/>
                </a:solidFill>
                <a:latin typeface="Arial"/>
                <a:cs typeface="Arial"/>
              </a:rPr>
              <a:t>investissements</a:t>
            </a:r>
            <a:endParaRPr sz="900">
              <a:latin typeface="Arial"/>
              <a:cs typeface="Arial"/>
            </a:endParaRPr>
          </a:p>
          <a:p>
            <a:pPr marL="405765" indent="-228600">
              <a:lnSpc>
                <a:spcPct val="100000"/>
              </a:lnSpc>
              <a:buClr>
                <a:srgbClr val="000000"/>
              </a:buClr>
              <a:buFont typeface="Arial"/>
              <a:buAutoNum type="alphaUcPeriod"/>
              <a:tabLst>
                <a:tab pos="406400" algn="l"/>
              </a:tabLst>
            </a:pPr>
            <a:r>
              <a:rPr sz="900" u="sng" spc="-2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La lutte contre l’intimidation et la</a:t>
            </a:r>
            <a:r>
              <a:rPr sz="900" b="1" u="sng" spc="-1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violence</a:t>
            </a:r>
            <a:endParaRPr sz="900">
              <a:latin typeface="Arial"/>
              <a:cs typeface="Arial"/>
            </a:endParaRPr>
          </a:p>
          <a:p>
            <a:pPr marL="405765" indent="-228600">
              <a:lnSpc>
                <a:spcPct val="100000"/>
              </a:lnSpc>
              <a:buClr>
                <a:srgbClr val="000000"/>
              </a:buClr>
              <a:buAutoNum type="alphaUcPeriod"/>
              <a:tabLst>
                <a:tab pos="406400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Le protecteur de</a:t>
            </a:r>
            <a:r>
              <a:rPr sz="900" b="1" u="sng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spc="-5" dirty="0">
                <a:solidFill>
                  <a:srgbClr val="FFFFFF"/>
                </a:solidFill>
                <a:latin typeface="Arial"/>
                <a:cs typeface="Arial"/>
              </a:rPr>
              <a:t>l’élève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924044" y="2473451"/>
            <a:ext cx="2602992" cy="52273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924044" y="2747772"/>
            <a:ext cx="822960" cy="52273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430011" y="2747772"/>
            <a:ext cx="393191" cy="52273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5506211" y="2747772"/>
            <a:ext cx="822960" cy="52273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5060950" y="1598421"/>
            <a:ext cx="3317240" cy="1508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240">
              <a:lnSpc>
                <a:spcPts val="2050"/>
              </a:lnSpc>
            </a:pPr>
            <a:r>
              <a:rPr sz="1800" b="1" dirty="0">
                <a:latin typeface="Arial"/>
                <a:cs typeface="Arial"/>
              </a:rPr>
              <a:t>RÉUSSITE</a:t>
            </a:r>
            <a:r>
              <a:rPr sz="1800" b="1" spc="-90" dirty="0">
                <a:latin typeface="Arial"/>
                <a:cs typeface="Arial"/>
              </a:rPr>
              <a:t> </a:t>
            </a:r>
            <a:r>
              <a:rPr sz="1800" b="1" dirty="0">
                <a:latin typeface="Arial"/>
                <a:cs typeface="Arial"/>
              </a:rPr>
              <a:t>ET</a:t>
            </a:r>
            <a:endParaRPr sz="1800">
              <a:latin typeface="Arial"/>
              <a:cs typeface="Arial"/>
            </a:endParaRPr>
          </a:p>
          <a:p>
            <a:pPr marL="15240">
              <a:lnSpc>
                <a:spcPts val="2050"/>
              </a:lnSpc>
            </a:pPr>
            <a:r>
              <a:rPr sz="1800" b="1" spc="-5" dirty="0">
                <a:latin typeface="Arial"/>
                <a:cs typeface="Arial"/>
              </a:rPr>
              <a:t>PERSÉVÉRANCE</a:t>
            </a:r>
            <a:r>
              <a:rPr sz="1800" b="1" spc="-2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SCOLAIRES</a:t>
            </a:r>
            <a:endParaRPr sz="1800">
              <a:latin typeface="Arial"/>
              <a:cs typeface="Arial"/>
            </a:endParaRPr>
          </a:p>
          <a:p>
            <a:pPr marL="400050" indent="-180975">
              <a:lnSpc>
                <a:spcPts val="1075"/>
              </a:lnSpc>
              <a:buClr>
                <a:srgbClr val="000000"/>
              </a:buClr>
              <a:buAutoNum type="alphaUcPeriod"/>
              <a:tabLst>
                <a:tab pos="400685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900" b="1" u="sng" spc="-5" dirty="0">
                <a:solidFill>
                  <a:srgbClr val="FFFFFF"/>
                </a:solidFill>
                <a:latin typeface="Arial"/>
                <a:cs typeface="Arial"/>
              </a:rPr>
              <a:t>Convention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de partenariat</a:t>
            </a:r>
            <a:r>
              <a:rPr sz="900" b="1" u="sng" spc="-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900">
              <a:latin typeface="Arial"/>
              <a:cs typeface="Arial"/>
            </a:endParaRPr>
          </a:p>
          <a:p>
            <a:pPr marL="400050" indent="-180975">
              <a:lnSpc>
                <a:spcPct val="100000"/>
              </a:lnSpc>
              <a:buClr>
                <a:srgbClr val="000000"/>
              </a:buClr>
              <a:buAutoNum type="alphaUcPeriod"/>
              <a:tabLst>
                <a:tab pos="400685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Le Plan stratégique</a:t>
            </a:r>
            <a:r>
              <a:rPr sz="900" b="1" u="sng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1"/>
              </a:spcBef>
            </a:pPr>
            <a:endParaRPr sz="1050">
              <a:latin typeface="Times New Roman"/>
              <a:cs typeface="Times New Roman"/>
            </a:endParaRPr>
          </a:p>
          <a:p>
            <a:pPr marL="12700" marR="1080135">
              <a:lnSpc>
                <a:spcPct val="100000"/>
              </a:lnSpc>
            </a:pPr>
            <a:r>
              <a:rPr sz="1800" b="1" spc="-5" dirty="0">
                <a:latin typeface="Arial"/>
                <a:cs typeface="Arial"/>
              </a:rPr>
              <a:t>REVUE DE</a:t>
            </a:r>
            <a:r>
              <a:rPr sz="1800" b="1" spc="-45" dirty="0">
                <a:latin typeface="Arial"/>
                <a:cs typeface="Arial"/>
              </a:rPr>
              <a:t> </a:t>
            </a:r>
            <a:r>
              <a:rPr sz="1800" b="1" spc="-25" dirty="0">
                <a:latin typeface="Arial"/>
                <a:cs typeface="Arial"/>
              </a:rPr>
              <a:t>L’ANNÉE  </a:t>
            </a:r>
            <a:r>
              <a:rPr sz="1800" b="1" spc="-5" dirty="0">
                <a:latin typeface="Arial"/>
                <a:cs typeface="Arial"/>
              </a:rPr>
              <a:t>2014-2015</a:t>
            </a:r>
            <a:endParaRPr sz="180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965704" y="324611"/>
            <a:ext cx="3360420" cy="1027176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>
            <a:spLocks noGrp="1"/>
          </p:cNvSpPr>
          <p:nvPr>
            <p:ph type="title"/>
          </p:nvPr>
        </p:nvSpPr>
        <p:spPr>
          <a:xfrm>
            <a:off x="3244342" y="464820"/>
            <a:ext cx="2769870" cy="5568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spc="-5" dirty="0">
                <a:solidFill>
                  <a:srgbClr val="0F5666"/>
                </a:solidFill>
              </a:rPr>
              <a:t>RU</a:t>
            </a:r>
            <a:r>
              <a:rPr sz="3600" spc="0" dirty="0">
                <a:solidFill>
                  <a:srgbClr val="0F5666"/>
                </a:solidFill>
              </a:rPr>
              <a:t>B</a:t>
            </a:r>
            <a:r>
              <a:rPr sz="3600" spc="-5" dirty="0">
                <a:solidFill>
                  <a:srgbClr val="0F5666"/>
                </a:solidFill>
              </a:rPr>
              <a:t>RIQUES</a:t>
            </a:r>
            <a:endParaRPr sz="3600"/>
          </a:p>
        </p:txBody>
      </p:sp>
      <p:sp>
        <p:nvSpPr>
          <p:cNvPr id="18" name="object 18"/>
          <p:cNvSpPr/>
          <p:nvPr/>
        </p:nvSpPr>
        <p:spPr>
          <a:xfrm>
            <a:off x="4930140" y="3819144"/>
            <a:ext cx="2377440" cy="52273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928615" y="4250435"/>
            <a:ext cx="2322576" cy="52273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5065267" y="3099815"/>
            <a:ext cx="2424430" cy="1510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4659" indent="-228600">
              <a:lnSpc>
                <a:spcPct val="100000"/>
              </a:lnSpc>
              <a:buClr>
                <a:srgbClr val="000000"/>
              </a:buClr>
              <a:buAutoNum type="alphaUcPeriod"/>
              <a:tabLst>
                <a:tab pos="454659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Les bons</a:t>
            </a:r>
            <a:r>
              <a:rPr sz="900" b="1" u="sng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coups!</a:t>
            </a:r>
            <a:endParaRPr sz="900">
              <a:latin typeface="Arial"/>
              <a:cs typeface="Arial"/>
            </a:endParaRPr>
          </a:p>
          <a:p>
            <a:pPr marL="454659" indent="-228600">
              <a:lnSpc>
                <a:spcPct val="100000"/>
              </a:lnSpc>
              <a:buClr>
                <a:srgbClr val="000000"/>
              </a:buClr>
              <a:buAutoNum type="alphaUcPeriod"/>
              <a:tabLst>
                <a:tab pos="454659" algn="l"/>
              </a:tabLst>
            </a:pP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Le concours </a:t>
            </a:r>
            <a:r>
              <a:rPr sz="900" b="1" i="1" u="sng" spc="-5" dirty="0">
                <a:solidFill>
                  <a:srgbClr val="FFFFFF"/>
                </a:solidFill>
                <a:latin typeface="Arial"/>
                <a:cs typeface="Arial"/>
              </a:rPr>
              <a:t>Je </a:t>
            </a:r>
            <a:r>
              <a:rPr sz="900" b="1" i="1" u="sng" dirty="0">
                <a:solidFill>
                  <a:srgbClr val="FFFFFF"/>
                </a:solidFill>
                <a:latin typeface="Arial"/>
                <a:cs typeface="Arial"/>
              </a:rPr>
              <a:t>vote pour mon</a:t>
            </a:r>
            <a:r>
              <a:rPr sz="900" b="1" i="1" u="sng" spc="-1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i="1" u="sng" dirty="0">
                <a:solidFill>
                  <a:srgbClr val="FFFFFF"/>
                </a:solidFill>
                <a:latin typeface="Arial"/>
                <a:cs typeface="Arial"/>
              </a:rPr>
              <a:t>prof!</a:t>
            </a:r>
            <a:endParaRPr sz="900">
              <a:latin typeface="Arial"/>
              <a:cs typeface="Arial"/>
            </a:endParaRPr>
          </a:p>
          <a:p>
            <a:pPr marL="453390" indent="-227329">
              <a:lnSpc>
                <a:spcPct val="100000"/>
              </a:lnSpc>
              <a:buClr>
                <a:srgbClr val="000000"/>
              </a:buClr>
              <a:buFont typeface="Arial"/>
              <a:buAutoNum type="alphaUcPeriod"/>
              <a:tabLst>
                <a:tab pos="454025" algn="l"/>
              </a:tabLst>
            </a:pPr>
            <a:r>
              <a:rPr sz="900" u="sng" spc="-22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L’hommage aux</a:t>
            </a:r>
            <a:r>
              <a:rPr sz="900" b="1" u="sng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u="sng" dirty="0">
                <a:solidFill>
                  <a:srgbClr val="FFFFFF"/>
                </a:solidFill>
                <a:latin typeface="Arial"/>
                <a:cs typeface="Arial"/>
              </a:rPr>
              <a:t>retraités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 marL="12700" marR="342265" indent="1270">
              <a:lnSpc>
                <a:spcPct val="157400"/>
              </a:lnSpc>
              <a:spcBef>
                <a:spcPts val="735"/>
              </a:spcBef>
            </a:pPr>
            <a:r>
              <a:rPr sz="1800" b="1" dirty="0">
                <a:latin typeface="Arial"/>
                <a:cs typeface="Arial"/>
              </a:rPr>
              <a:t>É</a:t>
            </a:r>
            <a:r>
              <a:rPr sz="1800" b="1" spc="-130" dirty="0">
                <a:latin typeface="Arial"/>
                <a:cs typeface="Arial"/>
              </a:rPr>
              <a:t>T</a:t>
            </a:r>
            <a:r>
              <a:rPr sz="1800" b="1" spc="-60" dirty="0">
                <a:latin typeface="Arial"/>
                <a:cs typeface="Arial"/>
              </a:rPr>
              <a:t>A</a:t>
            </a:r>
            <a:r>
              <a:rPr sz="1800" b="1" dirty="0">
                <a:latin typeface="Arial"/>
                <a:cs typeface="Arial"/>
              </a:rPr>
              <a:t>BLISSEMENTS  </a:t>
            </a:r>
            <a:r>
              <a:rPr sz="1800" b="1" spc="-5" dirty="0">
                <a:latin typeface="Arial"/>
                <a:cs typeface="Arial"/>
              </a:rPr>
              <a:t>REMERCIEMENTS</a:t>
            </a:r>
            <a:endParaRPr sz="1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79575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44196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59"/>
                </a:lnTo>
                <a:lnTo>
                  <a:pt x="8351519" y="0"/>
                </a:lnTo>
                <a:close/>
              </a:path>
            </a:pathLst>
          </a:custGeom>
          <a:solidFill>
            <a:srgbClr val="F7A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234428" y="118871"/>
            <a:ext cx="1909572" cy="16017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>
            <a:spLocks noGrp="1"/>
          </p:cNvSpPr>
          <p:nvPr>
            <p:ph type="title"/>
          </p:nvPr>
        </p:nvSpPr>
        <p:spPr>
          <a:xfrm>
            <a:off x="577697" y="235584"/>
            <a:ext cx="3629660" cy="659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5"/>
              </a:lnSpc>
            </a:pPr>
            <a:r>
              <a:rPr spc="-5" dirty="0">
                <a:solidFill>
                  <a:srgbClr val="000000"/>
                </a:solidFill>
              </a:rPr>
              <a:t>PORTRAIT DE </a:t>
            </a:r>
            <a:r>
              <a:rPr dirty="0">
                <a:solidFill>
                  <a:srgbClr val="000000"/>
                </a:solidFill>
              </a:rPr>
              <a:t>LA</a:t>
            </a:r>
            <a:r>
              <a:rPr spc="-50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CSSMI</a:t>
            </a:r>
          </a:p>
          <a:p>
            <a:pPr marL="927100">
              <a:lnSpc>
                <a:spcPts val="2315"/>
              </a:lnSpc>
            </a:pPr>
            <a:r>
              <a:rPr sz="2000" dirty="0">
                <a:solidFill>
                  <a:srgbClr val="000000"/>
                </a:solidFill>
              </a:rPr>
              <a:t>Les états</a:t>
            </a:r>
            <a:r>
              <a:rPr sz="2000" spc="-110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financiers</a:t>
            </a:r>
            <a:endParaRPr sz="2000"/>
          </a:p>
        </p:txBody>
      </p:sp>
      <p:sp>
        <p:nvSpPr>
          <p:cNvPr id="31" name="object 31"/>
          <p:cNvSpPr txBox="1"/>
          <p:nvPr/>
        </p:nvSpPr>
        <p:spPr>
          <a:xfrm>
            <a:off x="1409446" y="1653285"/>
            <a:ext cx="3261360" cy="10604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715" algn="just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Le rapport financier de l’année scolaire 2014-2015, déposé au  conseil des commissaires </a:t>
            </a:r>
            <a:r>
              <a:rPr sz="900" spc="-10" dirty="0">
                <a:latin typeface="Arial"/>
                <a:cs typeface="Arial"/>
              </a:rPr>
              <a:t>du </a:t>
            </a:r>
            <a:r>
              <a:rPr sz="900" spc="-5" dirty="0">
                <a:latin typeface="Arial"/>
                <a:cs typeface="Arial"/>
              </a:rPr>
              <a:t>27 octobre 2015, est conforme à  la réforme comptable gouvernementale qui prévoit l’application  complète des </a:t>
            </a:r>
            <a:r>
              <a:rPr sz="900" i="1" spc="-5" dirty="0">
                <a:latin typeface="Arial"/>
                <a:cs typeface="Arial"/>
              </a:rPr>
              <a:t>Normes comptables canadiennes </a:t>
            </a:r>
            <a:r>
              <a:rPr sz="900" spc="-5" dirty="0">
                <a:latin typeface="Arial"/>
                <a:cs typeface="Arial"/>
              </a:rPr>
              <a:t>pour </a:t>
            </a:r>
            <a:r>
              <a:rPr sz="900" spc="-10" dirty="0">
                <a:latin typeface="Arial"/>
                <a:cs typeface="Arial"/>
              </a:rPr>
              <a:t>le </a:t>
            </a:r>
            <a:r>
              <a:rPr sz="900" spc="-5" dirty="0">
                <a:latin typeface="Arial"/>
                <a:cs typeface="Arial"/>
              </a:rPr>
              <a:t>secteur  </a:t>
            </a:r>
            <a:r>
              <a:rPr sz="900" dirty="0">
                <a:latin typeface="Arial"/>
                <a:cs typeface="Arial"/>
              </a:rPr>
              <a:t>public.</a:t>
            </a:r>
            <a:endParaRPr sz="9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695"/>
              </a:spcBef>
            </a:pPr>
            <a:r>
              <a:rPr sz="900" spc="-5" dirty="0">
                <a:latin typeface="Arial"/>
                <a:cs typeface="Arial"/>
              </a:rPr>
              <a:t>Le surplus accumulé de </a:t>
            </a:r>
            <a:r>
              <a:rPr sz="900" spc="-10" dirty="0">
                <a:latin typeface="Arial"/>
                <a:cs typeface="Arial"/>
              </a:rPr>
              <a:t>la </a:t>
            </a:r>
            <a:r>
              <a:rPr sz="900" spc="-5" dirty="0">
                <a:latin typeface="Arial"/>
                <a:cs typeface="Arial"/>
              </a:rPr>
              <a:t>CSSMI s’élève à 32,4 </a:t>
            </a:r>
            <a:r>
              <a:rPr sz="900" spc="-10" dirty="0">
                <a:latin typeface="Arial"/>
                <a:cs typeface="Arial"/>
              </a:rPr>
              <a:t>M$ </a:t>
            </a:r>
            <a:r>
              <a:rPr sz="900" spc="-5" dirty="0">
                <a:latin typeface="Arial"/>
                <a:cs typeface="Arial"/>
              </a:rPr>
              <a:t>au 30 juin  2015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il </a:t>
            </a:r>
            <a:r>
              <a:rPr sz="900" dirty="0">
                <a:latin typeface="Arial"/>
                <a:cs typeface="Arial"/>
              </a:rPr>
              <a:t>est composé des </a:t>
            </a:r>
            <a:r>
              <a:rPr sz="900" spc="-5" dirty="0">
                <a:latin typeface="Arial"/>
                <a:cs typeface="Arial"/>
              </a:rPr>
              <a:t>deux </a:t>
            </a:r>
            <a:r>
              <a:rPr sz="900" dirty="0">
                <a:latin typeface="Arial"/>
                <a:cs typeface="Arial"/>
              </a:rPr>
              <a:t>éléments </a:t>
            </a:r>
            <a:r>
              <a:rPr sz="900" spc="-5" dirty="0">
                <a:latin typeface="Arial"/>
                <a:cs typeface="Arial"/>
              </a:rPr>
              <a:t>suivants</a:t>
            </a:r>
            <a:r>
              <a:rPr sz="900" spc="-10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409446" y="2791714"/>
            <a:ext cx="3261995" cy="1746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41300" marR="5080" indent="-228600" algn="just">
              <a:lnSpc>
                <a:spcPct val="100000"/>
              </a:lnSpc>
              <a:buAutoNum type="arabicPeriod"/>
              <a:tabLst>
                <a:tab pos="241300" algn="l"/>
              </a:tabLst>
            </a:pPr>
            <a:r>
              <a:rPr sz="900" spc="-5" dirty="0">
                <a:latin typeface="Arial"/>
                <a:cs typeface="Arial"/>
              </a:rPr>
              <a:t>Le surplus accumulé de tous nos établissements </a:t>
            </a:r>
            <a:r>
              <a:rPr sz="900" dirty="0">
                <a:latin typeface="Arial"/>
                <a:cs typeface="Arial"/>
              </a:rPr>
              <a:t>et  </a:t>
            </a:r>
            <a:r>
              <a:rPr sz="900" spc="-5" dirty="0">
                <a:latin typeface="Arial"/>
                <a:cs typeface="Arial"/>
              </a:rPr>
              <a:t>services, au montant total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7 </a:t>
            </a:r>
            <a:r>
              <a:rPr sz="900" spc="-10" dirty="0">
                <a:latin typeface="Arial"/>
                <a:cs typeface="Arial"/>
              </a:rPr>
              <a:t>M$, </a:t>
            </a:r>
            <a:r>
              <a:rPr sz="900" spc="-5" dirty="0">
                <a:latin typeface="Arial"/>
                <a:cs typeface="Arial"/>
              </a:rPr>
              <a:t>lequel équivaut au  véritable patrimoine financier de la CSSMI. Ce </a:t>
            </a:r>
            <a:r>
              <a:rPr sz="900" dirty="0">
                <a:latin typeface="Arial"/>
                <a:cs typeface="Arial"/>
              </a:rPr>
              <a:t>montant  </a:t>
            </a:r>
            <a:r>
              <a:rPr sz="900" spc="-5" dirty="0">
                <a:latin typeface="Arial"/>
                <a:cs typeface="Arial"/>
              </a:rPr>
              <a:t>représente donc la totalité des montants alloués à tous </a:t>
            </a:r>
            <a:r>
              <a:rPr sz="900" dirty="0">
                <a:latin typeface="Arial"/>
                <a:cs typeface="Arial"/>
              </a:rPr>
              <a:t>nos  </a:t>
            </a:r>
            <a:r>
              <a:rPr sz="900" spc="-5" dirty="0">
                <a:latin typeface="Arial"/>
                <a:cs typeface="Arial"/>
              </a:rPr>
              <a:t>établissements et services </a:t>
            </a:r>
            <a:r>
              <a:rPr sz="900" spc="-10" dirty="0">
                <a:latin typeface="Arial"/>
                <a:cs typeface="Arial"/>
              </a:rPr>
              <a:t>au </a:t>
            </a:r>
            <a:r>
              <a:rPr sz="900" spc="-5" dirty="0">
                <a:latin typeface="Arial"/>
                <a:cs typeface="Arial"/>
              </a:rPr>
              <a:t>cours des dernières années 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qui n’ont </a:t>
            </a:r>
            <a:r>
              <a:rPr sz="900" dirty="0">
                <a:latin typeface="Arial"/>
                <a:cs typeface="Arial"/>
              </a:rPr>
              <a:t>pas </a:t>
            </a:r>
            <a:r>
              <a:rPr sz="900" spc="-5" dirty="0">
                <a:latin typeface="Arial"/>
                <a:cs typeface="Arial"/>
              </a:rPr>
              <a:t>encore été dépensés en date du </a:t>
            </a:r>
            <a:r>
              <a:rPr sz="900" spc="-10" dirty="0">
                <a:latin typeface="Arial"/>
                <a:cs typeface="Arial"/>
              </a:rPr>
              <a:t>30 </a:t>
            </a:r>
            <a:r>
              <a:rPr sz="900" spc="-5" dirty="0">
                <a:latin typeface="Arial"/>
                <a:cs typeface="Arial"/>
              </a:rPr>
              <a:t>juin  2015. </a:t>
            </a:r>
            <a:r>
              <a:rPr sz="900" dirty="0">
                <a:latin typeface="Arial"/>
                <a:cs typeface="Arial"/>
              </a:rPr>
              <a:t>Il </a:t>
            </a:r>
            <a:r>
              <a:rPr sz="900" spc="-5" dirty="0">
                <a:latin typeface="Arial"/>
                <a:cs typeface="Arial"/>
              </a:rPr>
              <a:t>est à noter que </a:t>
            </a:r>
            <a:r>
              <a:rPr sz="900" spc="-10" dirty="0">
                <a:latin typeface="Arial"/>
                <a:cs typeface="Arial"/>
              </a:rPr>
              <a:t>le </a:t>
            </a:r>
            <a:r>
              <a:rPr sz="900" spc="-5" dirty="0">
                <a:latin typeface="Arial"/>
                <a:cs typeface="Arial"/>
              </a:rPr>
              <a:t>gouvernement du Québec </a:t>
            </a:r>
            <a:r>
              <a:rPr sz="900" spc="-15" dirty="0">
                <a:latin typeface="Arial"/>
                <a:cs typeface="Arial"/>
              </a:rPr>
              <a:t>ne  </a:t>
            </a:r>
            <a:r>
              <a:rPr sz="900" spc="-5" dirty="0">
                <a:latin typeface="Arial"/>
                <a:cs typeface="Arial"/>
              </a:rPr>
              <a:t>permet pas à la Commission scolaire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transférer plus de  </a:t>
            </a:r>
            <a:r>
              <a:rPr sz="900" dirty="0">
                <a:latin typeface="Arial"/>
                <a:cs typeface="Arial"/>
              </a:rPr>
              <a:t>2,3 </a:t>
            </a:r>
            <a:r>
              <a:rPr sz="900" spc="-10" dirty="0">
                <a:latin typeface="Arial"/>
                <a:cs typeface="Arial"/>
              </a:rPr>
              <a:t>M$ </a:t>
            </a:r>
            <a:r>
              <a:rPr sz="900" spc="-5" dirty="0">
                <a:latin typeface="Arial"/>
                <a:cs typeface="Arial"/>
              </a:rPr>
              <a:t>de ces surplus accumulés à l’année scolaire  suivante</a:t>
            </a:r>
            <a:r>
              <a:rPr sz="900" spc="-8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2015-2016.</a:t>
            </a:r>
            <a:endParaRPr sz="900">
              <a:latin typeface="Arial"/>
              <a:cs typeface="Arial"/>
            </a:endParaRPr>
          </a:p>
          <a:p>
            <a:pPr marL="241300" indent="-228600">
              <a:lnSpc>
                <a:spcPct val="100000"/>
              </a:lnSpc>
              <a:spcBef>
                <a:spcPts val="695"/>
              </a:spcBef>
              <a:buAutoNum type="arabicPeriod"/>
              <a:tabLst>
                <a:tab pos="241300" algn="l"/>
              </a:tabLst>
            </a:pPr>
            <a:r>
              <a:rPr sz="900" spc="-5" dirty="0">
                <a:latin typeface="Arial"/>
                <a:cs typeface="Arial"/>
              </a:rPr>
              <a:t>Un surplus accumulé comptable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25,4 </a:t>
            </a:r>
            <a:r>
              <a:rPr sz="900" spc="-10" dirty="0">
                <a:latin typeface="Arial"/>
                <a:cs typeface="Arial"/>
              </a:rPr>
              <a:t>M$ </a:t>
            </a:r>
            <a:r>
              <a:rPr sz="900" spc="-5" dirty="0">
                <a:latin typeface="Arial"/>
                <a:cs typeface="Arial"/>
              </a:rPr>
              <a:t>n’ayant </a:t>
            </a:r>
            <a:r>
              <a:rPr sz="900" spc="6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aucun</a:t>
            </a:r>
            <a:endParaRPr sz="900">
              <a:latin typeface="Arial"/>
              <a:cs typeface="Arial"/>
            </a:endParaRPr>
          </a:p>
          <a:p>
            <a:pPr marL="240665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impact sur le </a:t>
            </a:r>
            <a:r>
              <a:rPr sz="900" spc="-5" dirty="0">
                <a:latin typeface="Arial"/>
                <a:cs typeface="Arial"/>
              </a:rPr>
              <a:t>budget </a:t>
            </a:r>
            <a:r>
              <a:rPr sz="900" dirty="0">
                <a:latin typeface="Arial"/>
                <a:cs typeface="Arial"/>
              </a:rPr>
              <a:t>de la </a:t>
            </a:r>
            <a:r>
              <a:rPr sz="900" spc="-5" dirty="0">
                <a:latin typeface="Arial"/>
                <a:cs typeface="Arial"/>
              </a:rPr>
              <a:t>Commission scolaire, mais   </a:t>
            </a:r>
            <a:r>
              <a:rPr sz="900" spc="22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qui</a:t>
            </a:r>
            <a:endParaRPr sz="9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319275" y="4526533"/>
            <a:ext cx="7404100" cy="1684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30835" marR="4057015" algn="just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est </a:t>
            </a:r>
            <a:r>
              <a:rPr sz="900" spc="-5" dirty="0">
                <a:latin typeface="Arial"/>
                <a:cs typeface="Arial"/>
              </a:rPr>
              <a:t>présenté </a:t>
            </a:r>
            <a:r>
              <a:rPr sz="900" dirty="0">
                <a:latin typeface="Arial"/>
                <a:cs typeface="Arial"/>
              </a:rPr>
              <a:t>aux </a:t>
            </a:r>
            <a:r>
              <a:rPr sz="900" spc="-5" dirty="0">
                <a:latin typeface="Arial"/>
                <a:cs typeface="Arial"/>
              </a:rPr>
              <a:t>livres conformément aux  recommandations du Vérificateur général du Québec. </a:t>
            </a:r>
            <a:r>
              <a:rPr sz="900" spc="-10" dirty="0">
                <a:latin typeface="Arial"/>
                <a:cs typeface="Arial"/>
              </a:rPr>
              <a:t>Ce  </a:t>
            </a:r>
            <a:r>
              <a:rPr sz="900" spc="-5" dirty="0">
                <a:latin typeface="Arial"/>
                <a:cs typeface="Arial"/>
              </a:rPr>
              <a:t>montant ne représente donc aucunement une marge de  </a:t>
            </a:r>
            <a:r>
              <a:rPr sz="900" dirty="0">
                <a:latin typeface="Arial"/>
                <a:cs typeface="Arial"/>
              </a:rPr>
              <a:t>manœuvre </a:t>
            </a:r>
            <a:r>
              <a:rPr sz="900" spc="-5" dirty="0">
                <a:latin typeface="Arial"/>
                <a:cs typeface="Arial"/>
              </a:rPr>
              <a:t>pour la</a:t>
            </a:r>
            <a:r>
              <a:rPr sz="900" spc="-9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CSSMI.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9"/>
              </a:spcBef>
            </a:pPr>
            <a:endParaRPr sz="75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</a:pPr>
            <a:r>
              <a:rPr sz="1200" b="1" spc="-5" dirty="0">
                <a:latin typeface="Arial"/>
                <a:cs typeface="Arial"/>
              </a:rPr>
              <a:t>La CSSMI est </a:t>
            </a:r>
            <a:r>
              <a:rPr sz="1200" b="1" dirty="0">
                <a:latin typeface="Arial"/>
                <a:cs typeface="Arial"/>
              </a:rPr>
              <a:t>la commission scolaire </a:t>
            </a:r>
            <a:r>
              <a:rPr sz="1200" b="1" spc="-5" dirty="0">
                <a:latin typeface="Arial"/>
                <a:cs typeface="Arial"/>
              </a:rPr>
              <a:t>de </a:t>
            </a:r>
            <a:r>
              <a:rPr sz="1200" b="1" dirty="0">
                <a:latin typeface="Arial"/>
                <a:cs typeface="Arial"/>
              </a:rPr>
              <a:t>grande taille la plus </a:t>
            </a:r>
            <a:r>
              <a:rPr sz="1200" b="1" spc="-5" dirty="0">
                <a:latin typeface="Arial"/>
                <a:cs typeface="Arial"/>
              </a:rPr>
              <a:t>efficiente </a:t>
            </a:r>
            <a:r>
              <a:rPr sz="1200" b="1" dirty="0">
                <a:latin typeface="Arial"/>
                <a:cs typeface="Arial"/>
              </a:rPr>
              <a:t>au</a:t>
            </a:r>
            <a:r>
              <a:rPr sz="1200" b="1" spc="-30" dirty="0">
                <a:latin typeface="Arial"/>
                <a:cs typeface="Arial"/>
              </a:rPr>
              <a:t> </a:t>
            </a:r>
            <a:r>
              <a:rPr sz="1200" b="1" dirty="0">
                <a:latin typeface="Arial"/>
                <a:cs typeface="Arial"/>
              </a:rPr>
              <a:t>Québec</a:t>
            </a:r>
            <a:endParaRPr sz="12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10"/>
              </a:spcBef>
            </a:pPr>
            <a:r>
              <a:rPr sz="900" spc="-5" dirty="0">
                <a:latin typeface="Arial"/>
                <a:cs typeface="Arial"/>
              </a:rPr>
              <a:t>Radio-Canada a rendu public le </a:t>
            </a:r>
            <a:r>
              <a:rPr sz="900" dirty="0">
                <a:latin typeface="Arial"/>
                <a:cs typeface="Arial"/>
              </a:rPr>
              <a:t>1</a:t>
            </a:r>
            <a:r>
              <a:rPr sz="900" baseline="27777" dirty="0">
                <a:latin typeface="Arial"/>
                <a:cs typeface="Arial"/>
              </a:rPr>
              <a:t>er </a:t>
            </a:r>
            <a:r>
              <a:rPr sz="900" spc="-5" dirty="0">
                <a:latin typeface="Arial"/>
                <a:cs typeface="Arial"/>
              </a:rPr>
              <a:t>juin dernier le rapport de l’économiste Guy Lacroix de l’Université Laval, lequel fut mandaté </a:t>
            </a:r>
            <a:r>
              <a:rPr sz="900" dirty="0">
                <a:latin typeface="Arial"/>
                <a:cs typeface="Arial"/>
              </a:rPr>
              <a:t>par </a:t>
            </a:r>
            <a:r>
              <a:rPr sz="900" spc="-5" dirty="0">
                <a:latin typeface="Arial"/>
                <a:cs typeface="Arial"/>
              </a:rPr>
              <a:t>le  gouvernement du Québec </a:t>
            </a:r>
            <a:r>
              <a:rPr sz="900" spc="-10" dirty="0">
                <a:latin typeface="Arial"/>
                <a:cs typeface="Arial"/>
              </a:rPr>
              <a:t>pour </a:t>
            </a:r>
            <a:r>
              <a:rPr sz="900" spc="-5" dirty="0">
                <a:latin typeface="Arial"/>
                <a:cs typeface="Arial"/>
              </a:rPr>
              <a:t>évaluer l’efficience de toutes </a:t>
            </a:r>
            <a:r>
              <a:rPr sz="900" dirty="0">
                <a:latin typeface="Arial"/>
                <a:cs typeface="Arial"/>
              </a:rPr>
              <a:t>les </a:t>
            </a:r>
            <a:r>
              <a:rPr sz="900" spc="-5" dirty="0">
                <a:latin typeface="Arial"/>
                <a:cs typeface="Arial"/>
              </a:rPr>
              <a:t>commissions scolaires du Québec. Les experts concluent que </a:t>
            </a:r>
            <a:r>
              <a:rPr sz="900" spc="-10" dirty="0">
                <a:latin typeface="Arial"/>
                <a:cs typeface="Arial"/>
              </a:rPr>
              <a:t>le </a:t>
            </a:r>
            <a:r>
              <a:rPr sz="900" dirty="0">
                <a:latin typeface="Arial"/>
                <a:cs typeface="Arial"/>
              </a:rPr>
              <a:t>taux </a:t>
            </a:r>
            <a:r>
              <a:rPr sz="900" spc="-5" dirty="0">
                <a:latin typeface="Arial"/>
                <a:cs typeface="Arial"/>
              </a:rPr>
              <a:t>d’efficience  de la CSSMI s’établit à 94,5 </a:t>
            </a:r>
            <a:r>
              <a:rPr sz="900" dirty="0">
                <a:latin typeface="Arial"/>
                <a:cs typeface="Arial"/>
              </a:rPr>
              <a:t>%, ce </a:t>
            </a:r>
            <a:r>
              <a:rPr sz="900" spc="-5" dirty="0">
                <a:latin typeface="Arial"/>
                <a:cs typeface="Arial"/>
              </a:rPr>
              <a:t>qui est bien au-delà </a:t>
            </a:r>
            <a:r>
              <a:rPr sz="900" spc="-10" dirty="0">
                <a:latin typeface="Arial"/>
                <a:cs typeface="Arial"/>
              </a:rPr>
              <a:t>du </a:t>
            </a:r>
            <a:r>
              <a:rPr sz="900" spc="-5" dirty="0">
                <a:latin typeface="Arial"/>
                <a:cs typeface="Arial"/>
              </a:rPr>
              <a:t>seuil optimal fixé </a:t>
            </a:r>
            <a:r>
              <a:rPr sz="900" dirty="0">
                <a:latin typeface="Arial"/>
                <a:cs typeface="Arial"/>
              </a:rPr>
              <a:t>par </a:t>
            </a:r>
            <a:r>
              <a:rPr sz="900" spc="-10" dirty="0">
                <a:latin typeface="Arial"/>
                <a:cs typeface="Arial"/>
              </a:rPr>
              <a:t>le </a:t>
            </a:r>
            <a:r>
              <a:rPr sz="900" spc="-5" dirty="0">
                <a:latin typeface="Arial"/>
                <a:cs typeface="Arial"/>
              </a:rPr>
              <a:t>groupe d’experts indépendants. </a:t>
            </a:r>
            <a:r>
              <a:rPr sz="900" spc="-10" dirty="0">
                <a:latin typeface="Arial"/>
                <a:cs typeface="Arial"/>
              </a:rPr>
              <a:t>Il </a:t>
            </a:r>
            <a:r>
              <a:rPr sz="900" dirty="0">
                <a:latin typeface="Arial"/>
                <a:cs typeface="Arial"/>
              </a:rPr>
              <a:t>est </a:t>
            </a:r>
            <a:r>
              <a:rPr sz="900" spc="-5" dirty="0">
                <a:latin typeface="Arial"/>
                <a:cs typeface="Arial"/>
              </a:rPr>
              <a:t>utile de préciser que  l’efficience dont il est question dans ce rapport concerne les différentes facettes d’une organisation, telles la réussite éducative, la performance  organisationnelle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budgétaire. Les résultats financiers obtenus en 2014-2015 confirment le maintien de cette efficience, d’autant plus que </a:t>
            </a:r>
            <a:r>
              <a:rPr sz="900" spc="-15" dirty="0">
                <a:latin typeface="Arial"/>
                <a:cs typeface="Arial"/>
              </a:rPr>
              <a:t>la  </a:t>
            </a:r>
            <a:r>
              <a:rPr sz="900" dirty="0">
                <a:latin typeface="Arial"/>
                <a:cs typeface="Arial"/>
              </a:rPr>
              <a:t>Commission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scolaire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consacre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pour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2015-2016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le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faible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taux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3,7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%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à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l’administration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générale,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qui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représente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un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record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historique.</a:t>
            </a:r>
            <a:endParaRPr sz="9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870703" y="2005583"/>
            <a:ext cx="3962400" cy="2809240"/>
          </a:xfrm>
          <a:custGeom>
            <a:avLst/>
            <a:gdLst/>
            <a:ahLst/>
            <a:cxnLst/>
            <a:rect l="l" t="t" r="r" b="b"/>
            <a:pathLst>
              <a:path w="3962400" h="2809240">
                <a:moveTo>
                  <a:pt x="0" y="2808732"/>
                </a:moveTo>
                <a:lnTo>
                  <a:pt x="3962400" y="2808732"/>
                </a:lnTo>
                <a:lnTo>
                  <a:pt x="3962400" y="0"/>
                </a:lnTo>
                <a:lnTo>
                  <a:pt x="0" y="0"/>
                </a:lnTo>
                <a:lnTo>
                  <a:pt x="0" y="2808732"/>
                </a:lnTo>
                <a:close/>
              </a:path>
            </a:pathLst>
          </a:custGeom>
          <a:ln w="9144">
            <a:solidFill>
              <a:srgbClr val="22253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954523" y="2060448"/>
            <a:ext cx="3793235" cy="2685288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7464043" y="186181"/>
            <a:ext cx="1545590" cy="141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6985" algn="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PORTRAIT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DE LA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CSSMI</a:t>
            </a:r>
            <a:endParaRPr sz="8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Él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è</a:t>
            </a:r>
            <a:r>
              <a:rPr sz="700" b="1" spc="-2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700">
              <a:latin typeface="Arial"/>
              <a:cs typeface="Arial"/>
            </a:endParaRPr>
          </a:p>
          <a:p>
            <a:pPr marL="803275" marR="5080" indent="31496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Em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700" b="1" u="sng" spc="-3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é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Clientèle</a:t>
            </a:r>
            <a:r>
              <a:rPr sz="700" b="1" u="sng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scolaire</a:t>
            </a:r>
            <a:endParaRPr sz="7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85"/>
              </a:spcBef>
            </a:pP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Développement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technopédagogique</a:t>
            </a:r>
            <a:endParaRPr sz="700">
              <a:latin typeface="Arial"/>
              <a:cs typeface="Arial"/>
            </a:endParaRPr>
          </a:p>
          <a:p>
            <a:pPr marL="798830" marR="5080" indent="7620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États</a:t>
            </a:r>
            <a:r>
              <a:rPr sz="700" b="1" u="sng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financiers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Loi sur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gestion</a:t>
            </a:r>
            <a:endParaRPr sz="700">
              <a:latin typeface="Arial"/>
              <a:cs typeface="Arial"/>
            </a:endParaRPr>
          </a:p>
          <a:p>
            <a:pPr marL="363220" marR="5080" indent="74295" algn="just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le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contrôle des effectifs  Travaux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investissements  Lutte contre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l’inditimidation</a:t>
            </a:r>
            <a:endParaRPr sz="700">
              <a:latin typeface="Arial"/>
              <a:cs typeface="Arial"/>
            </a:endParaRPr>
          </a:p>
          <a:p>
            <a:pPr marL="666115" marR="5080" indent="31242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700" b="1" u="sng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70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violence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Protecteur de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l’élève</a:t>
            </a:r>
            <a:endParaRPr sz="700">
              <a:latin typeface="Arial"/>
              <a:cs typeface="Arial"/>
            </a:endParaRPr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79575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44196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59"/>
                </a:lnTo>
                <a:lnTo>
                  <a:pt x="8351519" y="0"/>
                </a:lnTo>
                <a:close/>
              </a:path>
            </a:pathLst>
          </a:custGeom>
          <a:solidFill>
            <a:srgbClr val="F7A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234428" y="118871"/>
            <a:ext cx="1909572" cy="16017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4389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solidFill>
                  <a:srgbClr val="000000"/>
                </a:solidFill>
              </a:rPr>
              <a:t>PORTRAIT DE </a:t>
            </a:r>
            <a:r>
              <a:rPr dirty="0">
                <a:solidFill>
                  <a:srgbClr val="000000"/>
                </a:solidFill>
              </a:rPr>
              <a:t>LA</a:t>
            </a:r>
            <a:r>
              <a:rPr spc="-50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CSSMI</a:t>
            </a:r>
          </a:p>
        </p:txBody>
      </p:sp>
      <p:sp>
        <p:nvSpPr>
          <p:cNvPr id="31" name="object 31"/>
          <p:cNvSpPr txBox="1"/>
          <p:nvPr/>
        </p:nvSpPr>
        <p:spPr>
          <a:xfrm>
            <a:off x="1492377" y="684590"/>
            <a:ext cx="5340985" cy="553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90"/>
              </a:lnSpc>
            </a:pPr>
            <a:r>
              <a:rPr sz="1400" b="1" spc="-5" dirty="0">
                <a:latin typeface="Arial"/>
                <a:cs typeface="Arial"/>
              </a:rPr>
              <a:t>La Loi sur </a:t>
            </a:r>
            <a:r>
              <a:rPr sz="1400" b="1" dirty="0">
                <a:latin typeface="Arial"/>
                <a:cs typeface="Arial"/>
              </a:rPr>
              <a:t>la </a:t>
            </a:r>
            <a:r>
              <a:rPr sz="1400" b="1" spc="-5" dirty="0">
                <a:latin typeface="Arial"/>
                <a:cs typeface="Arial"/>
              </a:rPr>
              <a:t>gestion </a:t>
            </a:r>
            <a:r>
              <a:rPr sz="1400" b="1" dirty="0">
                <a:latin typeface="Arial"/>
                <a:cs typeface="Arial"/>
              </a:rPr>
              <a:t>et le </a:t>
            </a:r>
            <a:r>
              <a:rPr sz="1400" b="1" spc="-5" dirty="0">
                <a:latin typeface="Arial"/>
                <a:cs typeface="Arial"/>
              </a:rPr>
              <a:t>contrôle des </a:t>
            </a:r>
            <a:r>
              <a:rPr sz="1400" b="1" dirty="0">
                <a:latin typeface="Arial"/>
                <a:cs typeface="Arial"/>
              </a:rPr>
              <a:t>effectifs </a:t>
            </a:r>
            <a:r>
              <a:rPr sz="1400" b="1" spc="-5" dirty="0">
                <a:latin typeface="Arial"/>
                <a:cs typeface="Arial"/>
              </a:rPr>
              <a:t>des</a:t>
            </a:r>
            <a:r>
              <a:rPr sz="1400" b="1" spc="-19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ministères,</a:t>
            </a:r>
            <a:endParaRPr sz="1400">
              <a:latin typeface="Arial"/>
              <a:cs typeface="Arial"/>
            </a:endParaRPr>
          </a:p>
          <a:p>
            <a:pPr marL="12700" marR="5080">
              <a:lnSpc>
                <a:spcPts val="1340"/>
              </a:lnSpc>
              <a:spcBef>
                <a:spcPts val="265"/>
              </a:spcBef>
            </a:pPr>
            <a:r>
              <a:rPr sz="1400" b="1" spc="-5" dirty="0">
                <a:latin typeface="Arial"/>
                <a:cs typeface="Arial"/>
              </a:rPr>
              <a:t>des organismes </a:t>
            </a:r>
            <a:r>
              <a:rPr sz="1400" b="1" dirty="0">
                <a:latin typeface="Arial"/>
                <a:cs typeface="Arial"/>
              </a:rPr>
              <a:t>et </a:t>
            </a:r>
            <a:r>
              <a:rPr sz="1400" b="1" spc="-5" dirty="0">
                <a:latin typeface="Arial"/>
                <a:cs typeface="Arial"/>
              </a:rPr>
              <a:t>des </a:t>
            </a:r>
            <a:r>
              <a:rPr sz="1400" b="1" dirty="0">
                <a:latin typeface="Arial"/>
                <a:cs typeface="Arial"/>
              </a:rPr>
              <a:t>réseaux </a:t>
            </a:r>
            <a:r>
              <a:rPr sz="1400" b="1" spc="-5" dirty="0">
                <a:latin typeface="Arial"/>
                <a:cs typeface="Arial"/>
              </a:rPr>
              <a:t>du </a:t>
            </a:r>
            <a:r>
              <a:rPr sz="1400" b="1" dirty="0">
                <a:latin typeface="Arial"/>
                <a:cs typeface="Arial"/>
              </a:rPr>
              <a:t>secteur </a:t>
            </a:r>
            <a:r>
              <a:rPr sz="1400" b="1" spc="-5" dirty="0">
                <a:latin typeface="Arial"/>
                <a:cs typeface="Arial"/>
              </a:rPr>
              <a:t>public ainsi que</a:t>
            </a:r>
            <a:r>
              <a:rPr sz="1400" b="1" spc="-180" dirty="0">
                <a:latin typeface="Arial"/>
                <a:cs typeface="Arial"/>
              </a:rPr>
              <a:t> </a:t>
            </a:r>
            <a:r>
              <a:rPr sz="1400" b="1" spc="-5" dirty="0">
                <a:latin typeface="Arial"/>
                <a:cs typeface="Arial"/>
              </a:rPr>
              <a:t>des  </a:t>
            </a:r>
            <a:r>
              <a:rPr sz="1400" b="1" dirty="0">
                <a:latin typeface="Arial"/>
                <a:cs typeface="Arial"/>
              </a:rPr>
              <a:t>sociétés</a:t>
            </a:r>
            <a:r>
              <a:rPr sz="1400" b="1" spc="-140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d’État</a:t>
            </a:r>
            <a:endParaRPr sz="14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464043" y="186181"/>
            <a:ext cx="1545590" cy="141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6985" algn="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PORTRAIT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DE LA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CSSMI</a:t>
            </a:r>
            <a:endParaRPr sz="8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Él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è</a:t>
            </a:r>
            <a:r>
              <a:rPr sz="700" b="1" spc="-2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700">
              <a:latin typeface="Arial"/>
              <a:cs typeface="Arial"/>
            </a:endParaRPr>
          </a:p>
          <a:p>
            <a:pPr marL="803275" marR="5080" indent="31496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Em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700" b="1" u="sng" spc="-3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é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Clientèle</a:t>
            </a:r>
            <a:r>
              <a:rPr sz="700" b="1" u="sng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scolaire</a:t>
            </a:r>
            <a:endParaRPr sz="7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85"/>
              </a:spcBef>
            </a:pP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Développement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technopédagogique</a:t>
            </a:r>
            <a:endParaRPr sz="700">
              <a:latin typeface="Arial"/>
              <a:cs typeface="Arial"/>
            </a:endParaRPr>
          </a:p>
          <a:p>
            <a:pPr marL="798830" marR="5080" indent="7620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États</a:t>
            </a:r>
            <a:r>
              <a:rPr sz="700" b="1" u="sng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financiers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Loi sur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gestion</a:t>
            </a:r>
            <a:endParaRPr sz="700">
              <a:latin typeface="Arial"/>
              <a:cs typeface="Arial"/>
            </a:endParaRPr>
          </a:p>
          <a:p>
            <a:pPr marL="363220" marR="5080" indent="74295" algn="just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le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contrôle des effectifs  Travaux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investissements  Lutte contre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l’inditimidation</a:t>
            </a:r>
            <a:endParaRPr sz="700">
              <a:latin typeface="Arial"/>
              <a:cs typeface="Arial"/>
            </a:endParaRPr>
          </a:p>
          <a:p>
            <a:pPr marL="666115" marR="5080" indent="31242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700" b="1" u="sng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70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violence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Protecteur de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l’élève</a:t>
            </a:r>
            <a:endParaRPr sz="7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481708" y="1850390"/>
            <a:ext cx="5833110" cy="2384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Afin </a:t>
            </a:r>
            <a:r>
              <a:rPr sz="1200" spc="-10" dirty="0">
                <a:latin typeface="Arial"/>
                <a:cs typeface="Arial"/>
              </a:rPr>
              <a:t>de donner au gouvernement un </a:t>
            </a:r>
            <a:r>
              <a:rPr sz="1200" spc="-5" dirty="0">
                <a:latin typeface="Arial"/>
                <a:cs typeface="Arial"/>
              </a:rPr>
              <a:t>portrait exact des effectifs </a:t>
            </a:r>
            <a:r>
              <a:rPr sz="1200" spc="-10" dirty="0">
                <a:latin typeface="Arial"/>
                <a:cs typeface="Arial"/>
              </a:rPr>
              <a:t>gouvernementaux, </a:t>
            </a:r>
            <a:r>
              <a:rPr sz="1200" spc="-20" dirty="0">
                <a:latin typeface="Arial"/>
                <a:cs typeface="Arial"/>
              </a:rPr>
              <a:t>la  </a:t>
            </a:r>
            <a:r>
              <a:rPr sz="1200" i="1" spc="-5" dirty="0">
                <a:latin typeface="Arial"/>
                <a:cs typeface="Arial"/>
              </a:rPr>
              <a:t>Loi sur la </a:t>
            </a:r>
            <a:r>
              <a:rPr sz="1200" i="1" spc="-10" dirty="0">
                <a:latin typeface="Arial"/>
                <a:cs typeface="Arial"/>
              </a:rPr>
              <a:t>gestion </a:t>
            </a:r>
            <a:r>
              <a:rPr sz="1200" i="1" dirty="0">
                <a:latin typeface="Arial"/>
                <a:cs typeface="Arial"/>
              </a:rPr>
              <a:t>et </a:t>
            </a:r>
            <a:r>
              <a:rPr sz="1200" i="1" spc="-10" dirty="0">
                <a:latin typeface="Arial"/>
                <a:cs typeface="Arial"/>
              </a:rPr>
              <a:t>le contrôle </a:t>
            </a:r>
            <a:r>
              <a:rPr sz="1200" i="1" spc="-5" dirty="0">
                <a:latin typeface="Arial"/>
                <a:cs typeface="Arial"/>
              </a:rPr>
              <a:t>des effectifs des ministères, des organismes </a:t>
            </a:r>
            <a:r>
              <a:rPr sz="1200" i="1" dirty="0">
                <a:latin typeface="Arial"/>
                <a:cs typeface="Arial"/>
              </a:rPr>
              <a:t>et </a:t>
            </a:r>
            <a:r>
              <a:rPr sz="1200" i="1" spc="-5" dirty="0">
                <a:latin typeface="Arial"/>
                <a:cs typeface="Arial"/>
              </a:rPr>
              <a:t>des  réseaux </a:t>
            </a:r>
            <a:r>
              <a:rPr sz="1200" i="1" spc="-10" dirty="0">
                <a:latin typeface="Arial"/>
                <a:cs typeface="Arial"/>
              </a:rPr>
              <a:t>du </a:t>
            </a:r>
            <a:r>
              <a:rPr sz="1200" i="1" spc="-5" dirty="0">
                <a:latin typeface="Arial"/>
                <a:cs typeface="Arial"/>
              </a:rPr>
              <a:t>secteur public ainsi </a:t>
            </a:r>
            <a:r>
              <a:rPr sz="1200" i="1" spc="-10" dirty="0">
                <a:latin typeface="Arial"/>
                <a:cs typeface="Arial"/>
              </a:rPr>
              <a:t>que </a:t>
            </a:r>
            <a:r>
              <a:rPr sz="1200" i="1" spc="-5" dirty="0">
                <a:latin typeface="Arial"/>
                <a:cs typeface="Arial"/>
              </a:rPr>
              <a:t>des sociétés d’État </a:t>
            </a:r>
            <a:r>
              <a:rPr sz="1200" spc="-5" dirty="0">
                <a:latin typeface="Arial"/>
                <a:cs typeface="Arial"/>
              </a:rPr>
              <a:t>prévoit des dispositions à  caractère </a:t>
            </a:r>
            <a:r>
              <a:rPr sz="1200" spc="-10" dirty="0">
                <a:latin typeface="Arial"/>
                <a:cs typeface="Arial"/>
              </a:rPr>
              <a:t>permanent </a:t>
            </a:r>
            <a:r>
              <a:rPr sz="1200" spc="-5" dirty="0">
                <a:latin typeface="Arial"/>
                <a:cs typeface="Arial"/>
              </a:rPr>
              <a:t>portant notamment sur le </a:t>
            </a:r>
            <a:r>
              <a:rPr sz="1200" spc="-10" dirty="0">
                <a:latin typeface="Arial"/>
                <a:cs typeface="Arial"/>
              </a:rPr>
              <a:t>dénombrement de </a:t>
            </a:r>
            <a:r>
              <a:rPr sz="1200" spc="-5" dirty="0">
                <a:latin typeface="Arial"/>
                <a:cs typeface="Arial"/>
              </a:rPr>
              <a:t>la main-d’œuvre, </a:t>
            </a:r>
            <a:r>
              <a:rPr sz="1200" spc="-10" dirty="0">
                <a:latin typeface="Arial"/>
                <a:cs typeface="Arial"/>
              </a:rPr>
              <a:t>le  </a:t>
            </a:r>
            <a:r>
              <a:rPr sz="1200" spc="-5" dirty="0">
                <a:latin typeface="Arial"/>
                <a:cs typeface="Arial"/>
              </a:rPr>
              <a:t>contrôle des effectifs </a:t>
            </a:r>
            <a:r>
              <a:rPr sz="1200" dirty="0">
                <a:latin typeface="Arial"/>
                <a:cs typeface="Arial"/>
              </a:rPr>
              <a:t>et </a:t>
            </a:r>
            <a:r>
              <a:rPr sz="1200" spc="-5" dirty="0">
                <a:latin typeface="Arial"/>
                <a:cs typeface="Arial"/>
              </a:rPr>
              <a:t>l’identification des contrats </a:t>
            </a:r>
            <a:r>
              <a:rPr sz="1200" spc="-10" dirty="0">
                <a:latin typeface="Arial"/>
                <a:cs typeface="Arial"/>
              </a:rPr>
              <a:t>de </a:t>
            </a:r>
            <a:r>
              <a:rPr sz="1200" spc="-5" dirty="0">
                <a:latin typeface="Arial"/>
                <a:cs typeface="Arial"/>
              </a:rPr>
              <a:t>service comportant </a:t>
            </a:r>
            <a:r>
              <a:rPr sz="1200" spc="-15" dirty="0">
                <a:latin typeface="Arial"/>
                <a:cs typeface="Arial"/>
              </a:rPr>
              <a:t>une  </a:t>
            </a:r>
            <a:r>
              <a:rPr sz="1200" spc="-10" dirty="0">
                <a:latin typeface="Arial"/>
                <a:cs typeface="Arial"/>
              </a:rPr>
              <a:t>dépense de 25 </a:t>
            </a:r>
            <a:r>
              <a:rPr sz="1200" spc="-5" dirty="0">
                <a:latin typeface="Arial"/>
                <a:cs typeface="Arial"/>
              </a:rPr>
              <a:t>000 $ et </a:t>
            </a:r>
            <a:r>
              <a:rPr sz="1200" dirty="0">
                <a:latin typeface="Arial"/>
                <a:cs typeface="Arial"/>
              </a:rPr>
              <a:t>plus. </a:t>
            </a:r>
            <a:r>
              <a:rPr sz="1200" spc="-5" dirty="0">
                <a:latin typeface="Arial"/>
                <a:cs typeface="Arial"/>
              </a:rPr>
              <a:t>Les organismes publics doivent faire état </a:t>
            </a:r>
            <a:r>
              <a:rPr sz="1200" spc="-10" dirty="0">
                <a:latin typeface="Arial"/>
                <a:cs typeface="Arial"/>
              </a:rPr>
              <a:t>de l’application  </a:t>
            </a:r>
            <a:r>
              <a:rPr sz="1200" spc="-5" dirty="0">
                <a:latin typeface="Arial"/>
                <a:cs typeface="Arial"/>
              </a:rPr>
              <a:t>de </a:t>
            </a:r>
            <a:r>
              <a:rPr sz="1200" dirty="0">
                <a:latin typeface="Arial"/>
                <a:cs typeface="Arial"/>
              </a:rPr>
              <a:t>cette </a:t>
            </a:r>
            <a:r>
              <a:rPr sz="1200" spc="-5" dirty="0">
                <a:latin typeface="Arial"/>
                <a:cs typeface="Arial"/>
              </a:rPr>
              <a:t>Loi dans </a:t>
            </a:r>
            <a:r>
              <a:rPr sz="1200" dirty="0">
                <a:latin typeface="Arial"/>
                <a:cs typeface="Arial"/>
              </a:rPr>
              <a:t>leur rapport</a:t>
            </a:r>
            <a:r>
              <a:rPr sz="1200" spc="-12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annuel.</a:t>
            </a:r>
            <a:endParaRPr sz="12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705"/>
              </a:spcBef>
            </a:pPr>
            <a:r>
              <a:rPr sz="1200" dirty="0">
                <a:latin typeface="Arial"/>
                <a:cs typeface="Arial"/>
              </a:rPr>
              <a:t>En ce </a:t>
            </a:r>
            <a:r>
              <a:rPr sz="1200" spc="-5" dirty="0">
                <a:latin typeface="Arial"/>
                <a:cs typeface="Arial"/>
              </a:rPr>
              <a:t>qui a </a:t>
            </a:r>
            <a:r>
              <a:rPr sz="1200" dirty="0">
                <a:latin typeface="Arial"/>
                <a:cs typeface="Arial"/>
              </a:rPr>
              <a:t>trait </a:t>
            </a:r>
            <a:r>
              <a:rPr sz="1200" spc="-5" dirty="0">
                <a:latin typeface="Arial"/>
                <a:cs typeface="Arial"/>
              </a:rPr>
              <a:t>à la main d’œuvre, le niveau des </a:t>
            </a:r>
            <a:r>
              <a:rPr sz="1200" dirty="0">
                <a:latin typeface="Arial"/>
                <a:cs typeface="Arial"/>
              </a:rPr>
              <a:t>effectifs </a:t>
            </a:r>
            <a:r>
              <a:rPr sz="1200" spc="-5" dirty="0">
                <a:latin typeface="Arial"/>
                <a:cs typeface="Arial"/>
              </a:rPr>
              <a:t>de </a:t>
            </a:r>
            <a:r>
              <a:rPr sz="1200" spc="-10" dirty="0">
                <a:latin typeface="Arial"/>
                <a:cs typeface="Arial"/>
              </a:rPr>
              <a:t>la </a:t>
            </a:r>
            <a:r>
              <a:rPr sz="1200" spc="-5" dirty="0">
                <a:latin typeface="Arial"/>
                <a:cs typeface="Arial"/>
              </a:rPr>
              <a:t>CSSMI correspond à  la </a:t>
            </a:r>
            <a:r>
              <a:rPr sz="1200" spc="-10" dirty="0">
                <a:latin typeface="Arial"/>
                <a:cs typeface="Arial"/>
              </a:rPr>
              <a:t>cible </a:t>
            </a:r>
            <a:r>
              <a:rPr sz="1200" spc="-5" dirty="0">
                <a:latin typeface="Arial"/>
                <a:cs typeface="Arial"/>
              </a:rPr>
              <a:t>déterminée par le ministère </a:t>
            </a:r>
            <a:r>
              <a:rPr sz="1200" spc="-10" dirty="0">
                <a:latin typeface="Arial"/>
                <a:cs typeface="Arial"/>
              </a:rPr>
              <a:t>de l’Éducation, de l’Enseignement supérieur </a:t>
            </a:r>
            <a:r>
              <a:rPr sz="1200" dirty="0">
                <a:latin typeface="Arial"/>
                <a:cs typeface="Arial"/>
              </a:rPr>
              <a:t>et </a:t>
            </a:r>
            <a:r>
              <a:rPr sz="1200" spc="-15" dirty="0">
                <a:latin typeface="Arial"/>
                <a:cs typeface="Arial"/>
              </a:rPr>
              <a:t>de  </a:t>
            </a:r>
            <a:r>
              <a:rPr sz="1200" spc="-5" dirty="0">
                <a:latin typeface="Arial"/>
                <a:cs typeface="Arial"/>
              </a:rPr>
              <a:t>la </a:t>
            </a:r>
            <a:r>
              <a:rPr sz="1200" dirty="0">
                <a:latin typeface="Arial"/>
                <a:cs typeface="Arial"/>
              </a:rPr>
              <a:t>Recherche </a:t>
            </a:r>
            <a:r>
              <a:rPr sz="1200" spc="-10" dirty="0">
                <a:latin typeface="Arial"/>
                <a:cs typeface="Arial"/>
              </a:rPr>
              <a:t>pour </a:t>
            </a:r>
            <a:r>
              <a:rPr sz="1200" spc="-5" dirty="0">
                <a:latin typeface="Arial"/>
                <a:cs typeface="Arial"/>
              </a:rPr>
              <a:t>les périodes mentionnées</a:t>
            </a:r>
            <a:r>
              <a:rPr sz="1200" spc="-4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ci-dessous.</a:t>
            </a:r>
            <a:endParaRPr sz="120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695"/>
              </a:spcBef>
            </a:pPr>
            <a:r>
              <a:rPr sz="1200" dirty="0">
                <a:latin typeface="Arial"/>
                <a:cs typeface="Arial"/>
              </a:rPr>
              <a:t>En </a:t>
            </a:r>
            <a:r>
              <a:rPr sz="1200" spc="-10" dirty="0">
                <a:latin typeface="Arial"/>
                <a:cs typeface="Arial"/>
              </a:rPr>
              <a:t>ce </a:t>
            </a:r>
            <a:r>
              <a:rPr sz="1200" spc="-5" dirty="0">
                <a:latin typeface="Arial"/>
                <a:cs typeface="Arial"/>
              </a:rPr>
              <a:t>qui a </a:t>
            </a:r>
            <a:r>
              <a:rPr sz="1200" dirty="0">
                <a:latin typeface="Arial"/>
                <a:cs typeface="Arial"/>
              </a:rPr>
              <a:t>trait </a:t>
            </a:r>
            <a:r>
              <a:rPr sz="1200" spc="-5" dirty="0">
                <a:latin typeface="Arial"/>
                <a:cs typeface="Arial"/>
              </a:rPr>
              <a:t>aux contrats </a:t>
            </a:r>
            <a:r>
              <a:rPr sz="1200" spc="-10" dirty="0">
                <a:latin typeface="Arial"/>
                <a:cs typeface="Arial"/>
              </a:rPr>
              <a:t>de </a:t>
            </a:r>
            <a:r>
              <a:rPr sz="1200" spc="-5" dirty="0">
                <a:latin typeface="Arial"/>
                <a:cs typeface="Arial"/>
              </a:rPr>
              <a:t>service comportant une </a:t>
            </a:r>
            <a:r>
              <a:rPr sz="1200" spc="-10" dirty="0">
                <a:latin typeface="Arial"/>
                <a:cs typeface="Arial"/>
              </a:rPr>
              <a:t>dépense de 25 </a:t>
            </a:r>
            <a:r>
              <a:rPr sz="1200" spc="-5" dirty="0">
                <a:latin typeface="Arial"/>
                <a:cs typeface="Arial"/>
              </a:rPr>
              <a:t>000 $ </a:t>
            </a:r>
            <a:r>
              <a:rPr sz="1200" dirty="0">
                <a:latin typeface="Arial"/>
                <a:cs typeface="Arial"/>
              </a:rPr>
              <a:t>et </a:t>
            </a:r>
            <a:r>
              <a:rPr sz="1200" spc="12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plus,</a:t>
            </a:r>
            <a:endParaRPr sz="120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</a:pPr>
            <a:r>
              <a:rPr sz="1200" spc="-5" dirty="0">
                <a:latin typeface="Arial"/>
                <a:cs typeface="Arial"/>
              </a:rPr>
              <a:t>il </a:t>
            </a:r>
            <a:r>
              <a:rPr sz="1200" dirty="0">
                <a:latin typeface="Arial"/>
                <a:cs typeface="Arial"/>
              </a:rPr>
              <a:t>n’y a eu aucun contrat à </a:t>
            </a:r>
            <a:r>
              <a:rPr sz="1200" spc="-5" dirty="0">
                <a:latin typeface="Arial"/>
                <a:cs typeface="Arial"/>
              </a:rPr>
              <a:t>la CSSMI </a:t>
            </a:r>
            <a:r>
              <a:rPr sz="1200" dirty="0">
                <a:latin typeface="Arial"/>
                <a:cs typeface="Arial"/>
              </a:rPr>
              <a:t>pour </a:t>
            </a:r>
            <a:r>
              <a:rPr sz="1200" spc="-5" dirty="0">
                <a:latin typeface="Arial"/>
                <a:cs typeface="Arial"/>
              </a:rPr>
              <a:t>la </a:t>
            </a:r>
            <a:r>
              <a:rPr sz="1200" dirty="0">
                <a:latin typeface="Arial"/>
                <a:cs typeface="Arial"/>
              </a:rPr>
              <a:t>période du </a:t>
            </a:r>
            <a:r>
              <a:rPr sz="1200" spc="-5" dirty="0">
                <a:latin typeface="Arial"/>
                <a:cs typeface="Arial"/>
              </a:rPr>
              <a:t>1</a:t>
            </a:r>
            <a:r>
              <a:rPr sz="1200" spc="-7" baseline="24305" dirty="0">
                <a:latin typeface="Arial"/>
                <a:cs typeface="Arial"/>
              </a:rPr>
              <a:t>er </a:t>
            </a:r>
            <a:r>
              <a:rPr sz="1200" spc="-5" dirty="0">
                <a:latin typeface="Arial"/>
                <a:cs typeface="Arial"/>
              </a:rPr>
              <a:t>janvier </a:t>
            </a:r>
            <a:r>
              <a:rPr sz="1200" dirty="0">
                <a:latin typeface="Arial"/>
                <a:cs typeface="Arial"/>
              </a:rPr>
              <a:t>au 31 mars</a:t>
            </a:r>
            <a:r>
              <a:rPr sz="1200" spc="-5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2015.</a:t>
            </a:r>
            <a:endParaRPr sz="12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8244840" y="6164579"/>
            <a:ext cx="730250" cy="108585"/>
          </a:xfrm>
          <a:custGeom>
            <a:avLst/>
            <a:gdLst/>
            <a:ahLst/>
            <a:cxnLst/>
            <a:rect l="l" t="t" r="r" b="b"/>
            <a:pathLst>
              <a:path w="730250" h="108585">
                <a:moveTo>
                  <a:pt x="0" y="108204"/>
                </a:moveTo>
                <a:lnTo>
                  <a:pt x="729996" y="108204"/>
                </a:lnTo>
                <a:lnTo>
                  <a:pt x="729996" y="0"/>
                </a:lnTo>
                <a:lnTo>
                  <a:pt x="0" y="0"/>
                </a:lnTo>
                <a:lnTo>
                  <a:pt x="0" y="108204"/>
                </a:lnTo>
                <a:close/>
              </a:path>
            </a:pathLst>
          </a:custGeom>
          <a:solidFill>
            <a:srgbClr val="040F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8258556" y="6129528"/>
            <a:ext cx="650748" cy="23469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8474964" y="6129528"/>
            <a:ext cx="495300" cy="234695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8312657" y="6164173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38" name="object 3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34428" y="118871"/>
            <a:ext cx="1909572" cy="16017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577697" y="231902"/>
            <a:ext cx="5117465" cy="732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solidFill>
                  <a:srgbClr val="000000"/>
                </a:solidFill>
              </a:rPr>
              <a:t>PORTRAIT DE LA</a:t>
            </a:r>
            <a:r>
              <a:rPr spc="-45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CSSMI</a:t>
            </a:r>
          </a:p>
          <a:p>
            <a:pPr marL="927100">
              <a:lnSpc>
                <a:spcPct val="100000"/>
              </a:lnSpc>
              <a:spcBef>
                <a:spcPts val="400"/>
              </a:spcBef>
            </a:pPr>
            <a:r>
              <a:rPr sz="2000" dirty="0">
                <a:solidFill>
                  <a:srgbClr val="000000"/>
                </a:solidFill>
              </a:rPr>
              <a:t>Les </a:t>
            </a:r>
            <a:r>
              <a:rPr sz="2000" spc="-5" dirty="0">
                <a:solidFill>
                  <a:srgbClr val="000000"/>
                </a:solidFill>
              </a:rPr>
              <a:t>travaux </a:t>
            </a:r>
            <a:r>
              <a:rPr sz="2000" dirty="0">
                <a:solidFill>
                  <a:srgbClr val="000000"/>
                </a:solidFill>
              </a:rPr>
              <a:t>et les</a:t>
            </a:r>
            <a:r>
              <a:rPr sz="2000" spc="-100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investissements</a:t>
            </a:r>
            <a:endParaRPr sz="2000"/>
          </a:p>
        </p:txBody>
      </p:sp>
      <p:sp>
        <p:nvSpPr>
          <p:cNvPr id="28" name="object 28"/>
          <p:cNvSpPr txBox="1"/>
          <p:nvPr/>
        </p:nvSpPr>
        <p:spPr>
          <a:xfrm>
            <a:off x="1553717" y="1893570"/>
            <a:ext cx="3361054" cy="11093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C’est </a:t>
            </a:r>
            <a:r>
              <a:rPr sz="800" spc="-5" dirty="0">
                <a:latin typeface="Arial"/>
                <a:cs typeface="Arial"/>
              </a:rPr>
              <a:t>au cours de l’année </a:t>
            </a:r>
            <a:r>
              <a:rPr sz="800" dirty="0">
                <a:latin typeface="Arial"/>
                <a:cs typeface="Arial"/>
              </a:rPr>
              <a:t>2014-2015 qu’une nouvelle </a:t>
            </a:r>
            <a:r>
              <a:rPr sz="800" spc="-5" dirty="0">
                <a:latin typeface="Arial"/>
                <a:cs typeface="Arial"/>
              </a:rPr>
              <a:t>école primaire,  évaluée </a:t>
            </a:r>
            <a:r>
              <a:rPr sz="800" dirty="0">
                <a:latin typeface="Arial"/>
                <a:cs typeface="Arial"/>
              </a:rPr>
              <a:t>à 12 </a:t>
            </a:r>
            <a:r>
              <a:rPr sz="800" spc="-5" dirty="0">
                <a:latin typeface="Arial"/>
                <a:cs typeface="Arial"/>
              </a:rPr>
              <a:t>millions de dollars, </a:t>
            </a:r>
            <a:r>
              <a:rPr sz="800" dirty="0">
                <a:latin typeface="Arial"/>
                <a:cs typeface="Arial"/>
              </a:rPr>
              <a:t>a été </a:t>
            </a:r>
            <a:r>
              <a:rPr sz="800" spc="-5" dirty="0">
                <a:latin typeface="Arial"/>
                <a:cs typeface="Arial"/>
              </a:rPr>
              <a:t>construite </a:t>
            </a:r>
            <a:r>
              <a:rPr sz="800" dirty="0">
                <a:latin typeface="Arial"/>
                <a:cs typeface="Arial"/>
              </a:rPr>
              <a:t>à Saint-Joseph-du-Lac.  </a:t>
            </a:r>
            <a:r>
              <a:rPr sz="800" spc="-5" dirty="0">
                <a:latin typeface="Arial"/>
                <a:cs typeface="Arial"/>
              </a:rPr>
              <a:t>Une </a:t>
            </a:r>
            <a:r>
              <a:rPr sz="800" dirty="0">
                <a:latin typeface="Arial"/>
                <a:cs typeface="Arial"/>
              </a:rPr>
              <a:t>autre école, </a:t>
            </a:r>
            <a:r>
              <a:rPr sz="800" spc="-5" dirty="0">
                <a:latin typeface="Arial"/>
                <a:cs typeface="Arial"/>
              </a:rPr>
              <a:t>évaluée </a:t>
            </a:r>
            <a:r>
              <a:rPr sz="800" dirty="0">
                <a:latin typeface="Arial"/>
                <a:cs typeface="Arial"/>
              </a:rPr>
              <a:t>également à </a:t>
            </a:r>
            <a:r>
              <a:rPr sz="800" spc="-5" dirty="0">
                <a:latin typeface="Arial"/>
                <a:cs typeface="Arial"/>
              </a:rPr>
              <a:t>12 </a:t>
            </a:r>
            <a:r>
              <a:rPr sz="800" dirty="0">
                <a:latin typeface="Arial"/>
                <a:cs typeface="Arial"/>
              </a:rPr>
              <a:t>millions </a:t>
            </a:r>
            <a:r>
              <a:rPr sz="800" spc="-5" dirty="0">
                <a:latin typeface="Arial"/>
                <a:cs typeface="Arial"/>
              </a:rPr>
              <a:t>de dollars, </a:t>
            </a:r>
            <a:r>
              <a:rPr sz="800" dirty="0">
                <a:latin typeface="Arial"/>
                <a:cs typeface="Arial"/>
              </a:rPr>
              <a:t>cette fois-ci  à </a:t>
            </a:r>
            <a:r>
              <a:rPr sz="800" spc="-5" dirty="0">
                <a:latin typeface="Arial"/>
                <a:cs typeface="Arial"/>
              </a:rPr>
              <a:t>Mirabel (Saint-Augustin), verra </a:t>
            </a:r>
            <a:r>
              <a:rPr sz="800" dirty="0">
                <a:latin typeface="Arial"/>
                <a:cs typeface="Arial"/>
              </a:rPr>
              <a:t>le jour </a:t>
            </a:r>
            <a:r>
              <a:rPr sz="800" spc="-5" dirty="0">
                <a:latin typeface="Arial"/>
                <a:cs typeface="Arial"/>
              </a:rPr>
              <a:t>l’année prochaine. Ces  constructions visent </a:t>
            </a:r>
            <a:r>
              <a:rPr sz="800" dirty="0">
                <a:latin typeface="Arial"/>
                <a:cs typeface="Arial"/>
              </a:rPr>
              <a:t>à </a:t>
            </a:r>
            <a:r>
              <a:rPr sz="800" spc="-5" dirty="0">
                <a:latin typeface="Arial"/>
                <a:cs typeface="Arial"/>
              </a:rPr>
              <a:t>combler les besoins en places-élèves dans </a:t>
            </a:r>
            <a:r>
              <a:rPr sz="800" dirty="0">
                <a:latin typeface="Arial"/>
                <a:cs typeface="Arial"/>
              </a:rPr>
              <a:t>ces  </a:t>
            </a:r>
            <a:r>
              <a:rPr sz="800" spc="-5" dirty="0">
                <a:latin typeface="Arial"/>
                <a:cs typeface="Arial"/>
              </a:rPr>
              <a:t>secteurs et ont pour </a:t>
            </a:r>
            <a:r>
              <a:rPr sz="800" dirty="0">
                <a:latin typeface="Arial"/>
                <a:cs typeface="Arial"/>
              </a:rPr>
              <a:t>but d’offrir à </a:t>
            </a:r>
            <a:r>
              <a:rPr sz="800" spc="-5" dirty="0">
                <a:latin typeface="Arial"/>
                <a:cs typeface="Arial"/>
              </a:rPr>
              <a:t>leurs élèves un </a:t>
            </a:r>
            <a:r>
              <a:rPr sz="800" dirty="0">
                <a:latin typeface="Arial"/>
                <a:cs typeface="Arial"/>
              </a:rPr>
              <a:t>environnement  </a:t>
            </a:r>
            <a:r>
              <a:rPr sz="800" spc="-5" dirty="0">
                <a:latin typeface="Arial"/>
                <a:cs typeface="Arial"/>
              </a:rPr>
              <a:t>stimulant, dynamique, </a:t>
            </a:r>
            <a:r>
              <a:rPr sz="800" dirty="0">
                <a:latin typeface="Arial"/>
                <a:cs typeface="Arial"/>
              </a:rPr>
              <a:t>confortable, ensoleillé </a:t>
            </a:r>
            <a:r>
              <a:rPr sz="800" spc="-5" dirty="0">
                <a:latin typeface="Arial"/>
                <a:cs typeface="Arial"/>
              </a:rPr>
              <a:t>et ouvert </a:t>
            </a:r>
            <a:r>
              <a:rPr sz="800" dirty="0">
                <a:latin typeface="Arial"/>
                <a:cs typeface="Arial"/>
              </a:rPr>
              <a:t>sur </a:t>
            </a:r>
            <a:r>
              <a:rPr sz="800" spc="-5" dirty="0">
                <a:latin typeface="Arial"/>
                <a:cs typeface="Arial"/>
              </a:rPr>
              <a:t>l’extérieur. Ces  </a:t>
            </a:r>
            <a:r>
              <a:rPr sz="800" dirty="0">
                <a:latin typeface="Arial"/>
                <a:cs typeface="Arial"/>
              </a:rPr>
              <a:t>écoles se </a:t>
            </a:r>
            <a:r>
              <a:rPr sz="800" spc="-5" dirty="0">
                <a:latin typeface="Arial"/>
                <a:cs typeface="Arial"/>
              </a:rPr>
              <a:t>veulent </a:t>
            </a:r>
            <a:r>
              <a:rPr sz="800" dirty="0">
                <a:latin typeface="Arial"/>
                <a:cs typeface="Arial"/>
              </a:rPr>
              <a:t>à la fois </a:t>
            </a:r>
            <a:r>
              <a:rPr sz="800" spc="-5" dirty="0">
                <a:latin typeface="Arial"/>
                <a:cs typeface="Arial"/>
              </a:rPr>
              <a:t>polyvalentes, sécuritaires et évolutives; elles  sont d’ailleurs construites avec des </a:t>
            </a:r>
            <a:r>
              <a:rPr sz="800" dirty="0">
                <a:latin typeface="Arial"/>
                <a:cs typeface="Arial"/>
              </a:rPr>
              <a:t>matériaux</a:t>
            </a:r>
            <a:r>
              <a:rPr sz="800" spc="13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durables.</a:t>
            </a:r>
            <a:endParaRPr sz="8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553717" y="3079241"/>
            <a:ext cx="3359785" cy="622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Cette année, </a:t>
            </a:r>
            <a:r>
              <a:rPr sz="800" spc="-5" dirty="0">
                <a:latin typeface="Arial"/>
                <a:cs typeface="Arial"/>
              </a:rPr>
              <a:t>près </a:t>
            </a:r>
            <a:r>
              <a:rPr sz="800" spc="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140 projets </a:t>
            </a:r>
            <a:r>
              <a:rPr sz="800" spc="-5" dirty="0">
                <a:latin typeface="Arial"/>
                <a:cs typeface="Arial"/>
              </a:rPr>
              <a:t>ont </a:t>
            </a:r>
            <a:r>
              <a:rPr sz="800" dirty="0">
                <a:latin typeface="Arial"/>
                <a:cs typeface="Arial"/>
              </a:rPr>
              <a:t>été réalisés </a:t>
            </a:r>
            <a:r>
              <a:rPr sz="800" spc="-5" dirty="0">
                <a:latin typeface="Arial"/>
                <a:cs typeface="Arial"/>
              </a:rPr>
              <a:t>dans </a:t>
            </a:r>
            <a:r>
              <a:rPr sz="800" dirty="0">
                <a:latin typeface="Arial"/>
                <a:cs typeface="Arial"/>
              </a:rPr>
              <a:t>le cadre </a:t>
            </a:r>
            <a:r>
              <a:rPr sz="800" spc="5" dirty="0">
                <a:latin typeface="Arial"/>
                <a:cs typeface="Arial"/>
              </a:rPr>
              <a:t>du  </a:t>
            </a:r>
            <a:r>
              <a:rPr sz="800" spc="-5" dirty="0">
                <a:latin typeface="Arial"/>
                <a:cs typeface="Arial"/>
              </a:rPr>
              <a:t>budget </a:t>
            </a:r>
            <a:r>
              <a:rPr sz="800" dirty="0">
                <a:latin typeface="Arial"/>
                <a:cs typeface="Arial"/>
              </a:rPr>
              <a:t>annuel </a:t>
            </a:r>
            <a:r>
              <a:rPr sz="800" spc="-5" dirty="0">
                <a:latin typeface="Arial"/>
                <a:cs typeface="Arial"/>
              </a:rPr>
              <a:t>d’investissements qui </a:t>
            </a:r>
            <a:r>
              <a:rPr sz="800" dirty="0">
                <a:latin typeface="Arial"/>
                <a:cs typeface="Arial"/>
              </a:rPr>
              <a:t>est </a:t>
            </a:r>
            <a:r>
              <a:rPr sz="800" spc="-5" dirty="0">
                <a:latin typeface="Arial"/>
                <a:cs typeface="Arial"/>
              </a:rPr>
              <a:t>composé, d’une </a:t>
            </a:r>
            <a:r>
              <a:rPr sz="800" dirty="0">
                <a:latin typeface="Arial"/>
                <a:cs typeface="Arial"/>
              </a:rPr>
              <a:t>part, d’un  montant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3,7 M$ </a:t>
            </a:r>
            <a:r>
              <a:rPr sz="800" spc="-5" dirty="0">
                <a:latin typeface="Arial"/>
                <a:cs typeface="Arial"/>
              </a:rPr>
              <a:t>en </a:t>
            </a:r>
            <a:r>
              <a:rPr sz="800" i="1" dirty="0">
                <a:latin typeface="Arial"/>
                <a:cs typeface="Arial"/>
              </a:rPr>
              <a:t>Amélioration, Maintien </a:t>
            </a:r>
            <a:r>
              <a:rPr sz="800" i="1" spc="-5" dirty="0">
                <a:latin typeface="Arial"/>
                <a:cs typeface="Arial"/>
              </a:rPr>
              <a:t>et Transformation des  bâtiments </a:t>
            </a:r>
            <a:r>
              <a:rPr sz="800" spc="-5" dirty="0">
                <a:latin typeface="Arial"/>
                <a:cs typeface="Arial"/>
              </a:rPr>
              <a:t>et, d’autre part, de </a:t>
            </a:r>
            <a:r>
              <a:rPr sz="800" dirty="0">
                <a:latin typeface="Arial"/>
                <a:cs typeface="Arial"/>
              </a:rPr>
              <a:t>la mesure </a:t>
            </a:r>
            <a:r>
              <a:rPr sz="800" i="1" dirty="0">
                <a:latin typeface="Arial"/>
                <a:cs typeface="Arial"/>
              </a:rPr>
              <a:t>Maintien </a:t>
            </a:r>
            <a:r>
              <a:rPr sz="800" i="1" spc="-5" dirty="0">
                <a:latin typeface="Arial"/>
                <a:cs typeface="Arial"/>
              </a:rPr>
              <a:t>des bâtiments </a:t>
            </a:r>
            <a:r>
              <a:rPr sz="800" spc="-5" dirty="0">
                <a:latin typeface="Arial"/>
                <a:cs typeface="Arial"/>
              </a:rPr>
              <a:t>pour  laquelle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Commission </a:t>
            </a:r>
            <a:r>
              <a:rPr sz="800" dirty="0">
                <a:latin typeface="Arial"/>
                <a:cs typeface="Arial"/>
              </a:rPr>
              <a:t>scolaire s’est </a:t>
            </a:r>
            <a:r>
              <a:rPr sz="800" spc="-5" dirty="0">
                <a:latin typeface="Arial"/>
                <a:cs typeface="Arial"/>
              </a:rPr>
              <a:t>vu octroyer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5" dirty="0">
                <a:latin typeface="Arial"/>
                <a:cs typeface="Arial"/>
              </a:rPr>
              <a:t>somme </a:t>
            </a:r>
            <a:r>
              <a:rPr sz="800" spc="-5" dirty="0">
                <a:latin typeface="Arial"/>
                <a:cs typeface="Arial"/>
              </a:rPr>
              <a:t>de 11,4</a:t>
            </a:r>
            <a:r>
              <a:rPr sz="800" spc="5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M$.</a:t>
            </a:r>
            <a:endParaRPr sz="8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553717" y="3779139"/>
            <a:ext cx="3359785" cy="1408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C’est </a:t>
            </a:r>
            <a:r>
              <a:rPr sz="800" spc="-5" dirty="0">
                <a:latin typeface="Arial"/>
                <a:cs typeface="Arial"/>
              </a:rPr>
              <a:t>donc un </a:t>
            </a:r>
            <a:r>
              <a:rPr sz="800" dirty="0">
                <a:latin typeface="Arial"/>
                <a:cs typeface="Arial"/>
              </a:rPr>
              <a:t>montant </a:t>
            </a:r>
            <a:r>
              <a:rPr sz="800" spc="-5" dirty="0">
                <a:latin typeface="Arial"/>
                <a:cs typeface="Arial"/>
              </a:rPr>
              <a:t>total de 27,1 M$ qui </a:t>
            </a:r>
            <a:r>
              <a:rPr sz="800" dirty="0">
                <a:latin typeface="Arial"/>
                <a:cs typeface="Arial"/>
              </a:rPr>
              <a:t>a été investi </a:t>
            </a:r>
            <a:r>
              <a:rPr sz="800" spc="-5" dirty="0">
                <a:latin typeface="Arial"/>
                <a:cs typeface="Arial"/>
              </a:rPr>
              <a:t>dans </a:t>
            </a:r>
            <a:r>
              <a:rPr sz="800" dirty="0">
                <a:latin typeface="Arial"/>
                <a:cs typeface="Arial"/>
              </a:rPr>
              <a:t>la  </a:t>
            </a:r>
            <a:r>
              <a:rPr sz="800" spc="-5" dirty="0">
                <a:latin typeface="Arial"/>
                <a:cs typeface="Arial"/>
              </a:rPr>
              <a:t>construction </a:t>
            </a:r>
            <a:r>
              <a:rPr sz="800" dirty="0">
                <a:latin typeface="Arial"/>
                <a:cs typeface="Arial"/>
              </a:rPr>
              <a:t>de nouvelles écoles </a:t>
            </a:r>
            <a:r>
              <a:rPr sz="800" spc="-5" dirty="0">
                <a:latin typeface="Arial"/>
                <a:cs typeface="Arial"/>
              </a:rPr>
              <a:t>primaires </a:t>
            </a:r>
            <a:r>
              <a:rPr sz="800" dirty="0">
                <a:latin typeface="Arial"/>
                <a:cs typeface="Arial"/>
              </a:rPr>
              <a:t>ainsi </a:t>
            </a:r>
            <a:r>
              <a:rPr sz="800" spc="-5" dirty="0">
                <a:latin typeface="Arial"/>
                <a:cs typeface="Arial"/>
              </a:rPr>
              <a:t>que </a:t>
            </a:r>
            <a:r>
              <a:rPr sz="800" dirty="0">
                <a:latin typeface="Arial"/>
                <a:cs typeface="Arial"/>
              </a:rPr>
              <a:t>dans les </a:t>
            </a:r>
            <a:r>
              <a:rPr sz="800" spc="-5" dirty="0">
                <a:latin typeface="Arial"/>
                <a:cs typeface="Arial"/>
              </a:rPr>
              <a:t>bâtiments  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Commission scolaire </a:t>
            </a:r>
            <a:r>
              <a:rPr sz="800" dirty="0">
                <a:latin typeface="Arial"/>
                <a:cs typeface="Arial"/>
              </a:rPr>
              <a:t>afin </a:t>
            </a:r>
            <a:r>
              <a:rPr sz="800" spc="-5" dirty="0">
                <a:latin typeface="Arial"/>
                <a:cs typeface="Arial"/>
              </a:rPr>
              <a:t>d’en </a:t>
            </a:r>
            <a:r>
              <a:rPr sz="800" dirty="0">
                <a:latin typeface="Arial"/>
                <a:cs typeface="Arial"/>
              </a:rPr>
              <a:t>améliorer la </a:t>
            </a:r>
            <a:r>
              <a:rPr sz="800" spc="-5" dirty="0">
                <a:latin typeface="Arial"/>
                <a:cs typeface="Arial"/>
              </a:rPr>
              <a:t>fonctionnalité, </a:t>
            </a:r>
            <a:r>
              <a:rPr sz="800" dirty="0">
                <a:latin typeface="Arial"/>
                <a:cs typeface="Arial"/>
              </a:rPr>
              <a:t>le </a:t>
            </a:r>
            <a:r>
              <a:rPr sz="800" spc="-5" dirty="0">
                <a:latin typeface="Arial"/>
                <a:cs typeface="Arial"/>
              </a:rPr>
              <a:t>confort  et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sécurité, de minimiser </a:t>
            </a:r>
            <a:r>
              <a:rPr sz="800" dirty="0">
                <a:latin typeface="Arial"/>
                <a:cs typeface="Arial"/>
              </a:rPr>
              <a:t>leur </a:t>
            </a:r>
            <a:r>
              <a:rPr sz="800" spc="-5" dirty="0">
                <a:latin typeface="Arial"/>
                <a:cs typeface="Arial"/>
              </a:rPr>
              <a:t>consommation </a:t>
            </a:r>
            <a:r>
              <a:rPr sz="800" dirty="0">
                <a:latin typeface="Arial"/>
                <a:cs typeface="Arial"/>
              </a:rPr>
              <a:t>énergétique </a:t>
            </a:r>
            <a:r>
              <a:rPr sz="800" spc="-5" dirty="0">
                <a:latin typeface="Arial"/>
                <a:cs typeface="Arial"/>
              </a:rPr>
              <a:t>et d’assurer  </a:t>
            </a:r>
            <a:r>
              <a:rPr sz="800" dirty="0">
                <a:latin typeface="Arial"/>
                <a:cs typeface="Arial"/>
              </a:rPr>
              <a:t>leur</a:t>
            </a:r>
            <a:r>
              <a:rPr sz="800" spc="-7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pérennité.</a:t>
            </a:r>
            <a:endParaRPr sz="80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695"/>
              </a:spcBef>
            </a:pPr>
            <a:r>
              <a:rPr sz="800" dirty="0">
                <a:latin typeface="Arial"/>
                <a:cs typeface="Arial"/>
              </a:rPr>
              <a:t>Entre  autres,  des  réfections  de  toiture  </a:t>
            </a:r>
            <a:r>
              <a:rPr sz="800" spc="-5" dirty="0">
                <a:latin typeface="Arial"/>
                <a:cs typeface="Arial"/>
              </a:rPr>
              <a:t>ont  </a:t>
            </a:r>
            <a:r>
              <a:rPr sz="800" dirty="0">
                <a:latin typeface="Arial"/>
                <a:cs typeface="Arial"/>
              </a:rPr>
              <a:t>été  réalisées  </a:t>
            </a:r>
            <a:r>
              <a:rPr sz="800" spc="-5" dirty="0">
                <a:latin typeface="Arial"/>
                <a:cs typeface="Arial"/>
              </a:rPr>
              <a:t>dans    </a:t>
            </a:r>
            <a:r>
              <a:rPr sz="800" spc="16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cinq</a:t>
            </a:r>
            <a:endParaRPr sz="80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établissements.</a:t>
            </a:r>
            <a:endParaRPr sz="800">
              <a:latin typeface="Arial"/>
              <a:cs typeface="Arial"/>
            </a:endParaRPr>
          </a:p>
          <a:p>
            <a:pPr marL="12700" marR="6350" algn="just">
              <a:lnSpc>
                <a:spcPct val="100000"/>
              </a:lnSpc>
              <a:spcBef>
                <a:spcPts val="695"/>
              </a:spcBef>
            </a:pPr>
            <a:r>
              <a:rPr sz="800" spc="-5" dirty="0">
                <a:latin typeface="Arial"/>
                <a:cs typeface="Arial"/>
              </a:rPr>
              <a:t>Aussi, </a:t>
            </a:r>
            <a:r>
              <a:rPr sz="800" dirty="0">
                <a:latin typeface="Arial"/>
                <a:cs typeface="Arial"/>
              </a:rPr>
              <a:t>l’école </a:t>
            </a:r>
            <a:r>
              <a:rPr sz="800" spc="-5" dirty="0">
                <a:latin typeface="Arial"/>
                <a:cs typeface="Arial"/>
              </a:rPr>
              <a:t>Arc-en-ciel </a:t>
            </a:r>
            <a:r>
              <a:rPr sz="800" dirty="0">
                <a:latin typeface="Arial"/>
                <a:cs typeface="Arial"/>
              </a:rPr>
              <a:t>a fait l’objet d’un </a:t>
            </a:r>
            <a:r>
              <a:rPr sz="800" spc="-5" dirty="0">
                <a:latin typeface="Arial"/>
                <a:cs typeface="Arial"/>
              </a:rPr>
              <a:t>projet </a:t>
            </a:r>
            <a:r>
              <a:rPr sz="800" dirty="0">
                <a:latin typeface="Arial"/>
                <a:cs typeface="Arial"/>
              </a:rPr>
              <a:t>majeur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réfection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la  </a:t>
            </a:r>
            <a:r>
              <a:rPr sz="800" spc="-5" dirty="0">
                <a:latin typeface="Arial"/>
                <a:cs typeface="Arial"/>
              </a:rPr>
              <a:t>maçonnerie, tout </a:t>
            </a:r>
            <a:r>
              <a:rPr sz="800" dirty="0">
                <a:latin typeface="Arial"/>
                <a:cs typeface="Arial"/>
              </a:rPr>
              <a:t>comme </a:t>
            </a:r>
            <a:r>
              <a:rPr sz="800" spc="-5" dirty="0">
                <a:latin typeface="Arial"/>
                <a:cs typeface="Arial"/>
              </a:rPr>
              <a:t>l’école </a:t>
            </a:r>
            <a:r>
              <a:rPr sz="800" dirty="0">
                <a:latin typeface="Arial"/>
                <a:cs typeface="Arial"/>
              </a:rPr>
              <a:t>Sauvé </a:t>
            </a:r>
            <a:r>
              <a:rPr sz="800" spc="-5" dirty="0">
                <a:latin typeface="Arial"/>
                <a:cs typeface="Arial"/>
              </a:rPr>
              <a:t>où </a:t>
            </a:r>
            <a:r>
              <a:rPr sz="800" dirty="0">
                <a:latin typeface="Arial"/>
                <a:cs typeface="Arial"/>
              </a:rPr>
              <a:t>des </a:t>
            </a:r>
            <a:r>
              <a:rPr sz="800" spc="-5" dirty="0">
                <a:latin typeface="Arial"/>
                <a:cs typeface="Arial"/>
              </a:rPr>
              <a:t>travaux supplémentaires  de </a:t>
            </a:r>
            <a:r>
              <a:rPr sz="800" dirty="0">
                <a:latin typeface="Arial"/>
                <a:cs typeface="Arial"/>
              </a:rPr>
              <a:t>remplacement </a:t>
            </a:r>
            <a:r>
              <a:rPr sz="800" spc="-5" dirty="0">
                <a:latin typeface="Arial"/>
                <a:cs typeface="Arial"/>
              </a:rPr>
              <a:t>de fenêtres ont </a:t>
            </a:r>
            <a:r>
              <a:rPr sz="800" dirty="0">
                <a:latin typeface="Arial"/>
                <a:cs typeface="Arial"/>
              </a:rPr>
              <a:t>été</a:t>
            </a:r>
            <a:r>
              <a:rPr sz="800" spc="6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exécutés.</a:t>
            </a:r>
            <a:endParaRPr sz="8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553717" y="5265292"/>
            <a:ext cx="3357879" cy="7099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À l’école Sainte-Scholastique, ce </a:t>
            </a:r>
            <a:r>
              <a:rPr sz="800" spc="-5" dirty="0">
                <a:latin typeface="Arial"/>
                <a:cs typeface="Arial"/>
              </a:rPr>
              <a:t>sont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planchers et </a:t>
            </a:r>
            <a:r>
              <a:rPr sz="800" dirty="0">
                <a:latin typeface="Arial"/>
                <a:cs typeface="Arial"/>
              </a:rPr>
              <a:t>l’ameublement  </a:t>
            </a:r>
            <a:r>
              <a:rPr sz="800" spc="-5" dirty="0">
                <a:latin typeface="Arial"/>
                <a:cs typeface="Arial"/>
              </a:rPr>
              <a:t>intégré qui ont </a:t>
            </a:r>
            <a:r>
              <a:rPr sz="800" dirty="0">
                <a:latin typeface="Arial"/>
                <a:cs typeface="Arial"/>
              </a:rPr>
              <a:t>été</a:t>
            </a:r>
            <a:r>
              <a:rPr sz="800" spc="2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remplacés.</a:t>
            </a:r>
            <a:endParaRPr sz="8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695"/>
              </a:spcBef>
            </a:pPr>
            <a:r>
              <a:rPr sz="800" dirty="0">
                <a:latin typeface="Arial"/>
                <a:cs typeface="Arial"/>
              </a:rPr>
              <a:t>Également, </a:t>
            </a:r>
            <a:r>
              <a:rPr sz="800" spc="-5" dirty="0">
                <a:latin typeface="Arial"/>
                <a:cs typeface="Arial"/>
              </a:rPr>
              <a:t>des travaux d’envergure visant </a:t>
            </a:r>
            <a:r>
              <a:rPr sz="800" dirty="0">
                <a:latin typeface="Arial"/>
                <a:cs typeface="Arial"/>
              </a:rPr>
              <a:t>à </a:t>
            </a:r>
            <a:r>
              <a:rPr sz="800" spc="-5" dirty="0">
                <a:latin typeface="Arial"/>
                <a:cs typeface="Arial"/>
              </a:rPr>
              <a:t>retirer l’amiante dans  </a:t>
            </a:r>
            <a:r>
              <a:rPr sz="800" dirty="0">
                <a:latin typeface="Arial"/>
                <a:cs typeface="Arial"/>
              </a:rPr>
              <a:t>plusieurs </a:t>
            </a:r>
            <a:r>
              <a:rPr sz="800" spc="-5" dirty="0">
                <a:latin typeface="Arial"/>
                <a:cs typeface="Arial"/>
              </a:rPr>
              <a:t>établissements ont </a:t>
            </a:r>
            <a:r>
              <a:rPr sz="800" dirty="0">
                <a:latin typeface="Arial"/>
                <a:cs typeface="Arial"/>
              </a:rPr>
              <a:t>été </a:t>
            </a:r>
            <a:r>
              <a:rPr sz="800" spc="-5" dirty="0">
                <a:latin typeface="Arial"/>
                <a:cs typeface="Arial"/>
              </a:rPr>
              <a:t>entrepris et </a:t>
            </a:r>
            <a:r>
              <a:rPr sz="800" dirty="0">
                <a:latin typeface="Arial"/>
                <a:cs typeface="Arial"/>
              </a:rPr>
              <a:t>se </a:t>
            </a:r>
            <a:r>
              <a:rPr sz="800" spc="-5" dirty="0">
                <a:latin typeface="Arial"/>
                <a:cs typeface="Arial"/>
              </a:rPr>
              <a:t>poursuivront </a:t>
            </a:r>
            <a:r>
              <a:rPr sz="800" dirty="0">
                <a:latin typeface="Arial"/>
                <a:cs typeface="Arial"/>
              </a:rPr>
              <a:t>l’année  </a:t>
            </a:r>
            <a:r>
              <a:rPr sz="800" spc="-5" dirty="0">
                <a:latin typeface="Arial"/>
                <a:cs typeface="Arial"/>
              </a:rPr>
              <a:t>prochaine.</a:t>
            </a:r>
            <a:endParaRPr sz="8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384038" y="1893570"/>
            <a:ext cx="3359785" cy="2473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985" algn="just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En ce </a:t>
            </a:r>
            <a:r>
              <a:rPr sz="800" spc="-5" dirty="0">
                <a:latin typeface="Arial"/>
                <a:cs typeface="Arial"/>
              </a:rPr>
              <a:t>qui </a:t>
            </a:r>
            <a:r>
              <a:rPr sz="800" dirty="0">
                <a:latin typeface="Arial"/>
                <a:cs typeface="Arial"/>
              </a:rPr>
              <a:t>à trait à la </a:t>
            </a:r>
            <a:r>
              <a:rPr sz="800" spc="-5" dirty="0">
                <a:latin typeface="Arial"/>
                <a:cs typeface="Arial"/>
              </a:rPr>
              <a:t>sécurité, </a:t>
            </a:r>
            <a:r>
              <a:rPr sz="800" dirty="0">
                <a:latin typeface="Arial"/>
                <a:cs typeface="Arial"/>
              </a:rPr>
              <a:t>la réfection </a:t>
            </a:r>
            <a:r>
              <a:rPr sz="800" spc="-5" dirty="0">
                <a:latin typeface="Arial"/>
                <a:cs typeface="Arial"/>
              </a:rPr>
              <a:t>du débarcadère </a:t>
            </a:r>
            <a:r>
              <a:rPr sz="800" dirty="0">
                <a:latin typeface="Arial"/>
                <a:cs typeface="Arial"/>
              </a:rPr>
              <a:t>a été  complétée </a:t>
            </a:r>
            <a:r>
              <a:rPr sz="800" spc="-5" dirty="0">
                <a:latin typeface="Arial"/>
                <a:cs typeface="Arial"/>
              </a:rPr>
              <a:t>pour </a:t>
            </a:r>
            <a:r>
              <a:rPr sz="800" dirty="0">
                <a:latin typeface="Arial"/>
                <a:cs typeface="Arial"/>
              </a:rPr>
              <a:t>les écoles Alpha </a:t>
            </a:r>
            <a:r>
              <a:rPr sz="800" spc="-5" dirty="0">
                <a:latin typeface="Arial"/>
                <a:cs typeface="Arial"/>
              </a:rPr>
              <a:t>et</a:t>
            </a:r>
            <a:r>
              <a:rPr sz="800" spc="2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Notre-Dame.</a:t>
            </a:r>
            <a:endParaRPr sz="8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695"/>
              </a:spcBef>
            </a:pPr>
            <a:r>
              <a:rPr sz="800" dirty="0">
                <a:latin typeface="Arial"/>
                <a:cs typeface="Arial"/>
              </a:rPr>
              <a:t>De plus,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nombreux projets </a:t>
            </a:r>
            <a:r>
              <a:rPr sz="800" spc="-5" dirty="0">
                <a:latin typeface="Arial"/>
                <a:cs typeface="Arial"/>
              </a:rPr>
              <a:t>ont </a:t>
            </a:r>
            <a:r>
              <a:rPr sz="800" dirty="0">
                <a:latin typeface="Arial"/>
                <a:cs typeface="Arial"/>
              </a:rPr>
              <a:t>été </a:t>
            </a:r>
            <a:r>
              <a:rPr sz="800" spc="-5" dirty="0">
                <a:latin typeface="Arial"/>
                <a:cs typeface="Arial"/>
              </a:rPr>
              <a:t>réalisés dans nos établissements  </a:t>
            </a:r>
            <a:r>
              <a:rPr sz="800" dirty="0">
                <a:latin typeface="Arial"/>
                <a:cs typeface="Arial"/>
              </a:rPr>
              <a:t>tels </a:t>
            </a:r>
            <a:r>
              <a:rPr sz="800" spc="-5" dirty="0">
                <a:latin typeface="Arial"/>
                <a:cs typeface="Arial"/>
              </a:rPr>
              <a:t>que </a:t>
            </a:r>
            <a:r>
              <a:rPr sz="800" dirty="0">
                <a:latin typeface="Arial"/>
                <a:cs typeface="Arial"/>
              </a:rPr>
              <a:t>le </a:t>
            </a:r>
            <a:r>
              <a:rPr sz="800" spc="-5" dirty="0">
                <a:latin typeface="Arial"/>
                <a:cs typeface="Arial"/>
              </a:rPr>
              <a:t>remplacement de portes de périmètre, </a:t>
            </a:r>
            <a:r>
              <a:rPr sz="800" dirty="0">
                <a:latin typeface="Arial"/>
                <a:cs typeface="Arial"/>
              </a:rPr>
              <a:t>le </a:t>
            </a:r>
            <a:r>
              <a:rPr sz="800" spc="-5" dirty="0">
                <a:latin typeface="Arial"/>
                <a:cs typeface="Arial"/>
              </a:rPr>
              <a:t>remplacement de  fenêtres, </a:t>
            </a:r>
            <a:r>
              <a:rPr sz="800" dirty="0">
                <a:latin typeface="Arial"/>
                <a:cs typeface="Arial"/>
              </a:rPr>
              <a:t>le </a:t>
            </a:r>
            <a:r>
              <a:rPr sz="800" spc="-5" dirty="0">
                <a:latin typeface="Arial"/>
                <a:cs typeface="Arial"/>
              </a:rPr>
              <a:t>remplacement d’escaliers corrodés,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réfection de </a:t>
            </a:r>
            <a:r>
              <a:rPr sz="800" dirty="0">
                <a:latin typeface="Arial"/>
                <a:cs typeface="Arial"/>
              </a:rPr>
              <a:t>planchers  </a:t>
            </a:r>
            <a:r>
              <a:rPr sz="800" spc="-5" dirty="0">
                <a:latin typeface="Arial"/>
                <a:cs typeface="Arial"/>
              </a:rPr>
              <a:t>(vestibules, gymnase, etc.) et de cour d’école. Des mises aux </a:t>
            </a:r>
            <a:r>
              <a:rPr sz="800" dirty="0">
                <a:latin typeface="Arial"/>
                <a:cs typeface="Arial"/>
              </a:rPr>
              <a:t>normes </a:t>
            </a:r>
            <a:r>
              <a:rPr sz="800" spc="-5" dirty="0">
                <a:latin typeface="Arial"/>
                <a:cs typeface="Arial"/>
              </a:rPr>
              <a:t>de  portes d’issues ainsi que des corrections de système de ventilation des  </a:t>
            </a:r>
            <a:r>
              <a:rPr sz="800" dirty="0">
                <a:latin typeface="Arial"/>
                <a:cs typeface="Arial"/>
              </a:rPr>
              <a:t>armoires </a:t>
            </a:r>
            <a:r>
              <a:rPr sz="800" spc="-5" dirty="0">
                <a:latin typeface="Arial"/>
                <a:cs typeface="Arial"/>
              </a:rPr>
              <a:t>des laboratoires ont </a:t>
            </a:r>
            <a:r>
              <a:rPr sz="800" dirty="0">
                <a:latin typeface="Arial"/>
                <a:cs typeface="Arial"/>
              </a:rPr>
              <a:t>également été </a:t>
            </a:r>
            <a:r>
              <a:rPr sz="800" spc="-5" dirty="0">
                <a:latin typeface="Arial"/>
                <a:cs typeface="Arial"/>
              </a:rPr>
              <a:t>effectuées dans </a:t>
            </a:r>
            <a:r>
              <a:rPr sz="800" dirty="0">
                <a:latin typeface="Arial"/>
                <a:cs typeface="Arial"/>
              </a:rPr>
              <a:t>les</a:t>
            </a:r>
            <a:r>
              <a:rPr sz="800" spc="14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écoles.</a:t>
            </a:r>
            <a:endParaRPr sz="8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705"/>
              </a:spcBef>
            </a:pPr>
            <a:r>
              <a:rPr sz="800" dirty="0">
                <a:latin typeface="Arial"/>
                <a:cs typeface="Arial"/>
              </a:rPr>
              <a:t>Enfin, des </a:t>
            </a:r>
            <a:r>
              <a:rPr sz="800" spc="-5" dirty="0">
                <a:latin typeface="Arial"/>
                <a:cs typeface="Arial"/>
              </a:rPr>
              <a:t>projets d’embellissement </a:t>
            </a:r>
            <a:r>
              <a:rPr sz="800" dirty="0">
                <a:latin typeface="Arial"/>
                <a:cs typeface="Arial"/>
              </a:rPr>
              <a:t>des cours d’écoles </a:t>
            </a:r>
            <a:r>
              <a:rPr sz="800" spc="-5" dirty="0">
                <a:latin typeface="Arial"/>
                <a:cs typeface="Arial"/>
              </a:rPr>
              <a:t>ont </a:t>
            </a:r>
            <a:r>
              <a:rPr sz="800" dirty="0">
                <a:latin typeface="Arial"/>
                <a:cs typeface="Arial"/>
              </a:rPr>
              <a:t>été réalisés  </a:t>
            </a:r>
            <a:r>
              <a:rPr sz="800" spc="-5" dirty="0">
                <a:latin typeface="Arial"/>
                <a:cs typeface="Arial"/>
              </a:rPr>
              <a:t>en </a:t>
            </a:r>
            <a:r>
              <a:rPr sz="800" dirty="0">
                <a:latin typeface="Arial"/>
                <a:cs typeface="Arial"/>
              </a:rPr>
              <a:t>partenariat </a:t>
            </a:r>
            <a:r>
              <a:rPr sz="800" spc="-5" dirty="0">
                <a:latin typeface="Arial"/>
                <a:cs typeface="Arial"/>
              </a:rPr>
              <a:t>avec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communautés </a:t>
            </a:r>
            <a:r>
              <a:rPr sz="800" dirty="0">
                <a:latin typeface="Arial"/>
                <a:cs typeface="Arial"/>
              </a:rPr>
              <a:t>afin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doter </a:t>
            </a:r>
            <a:r>
              <a:rPr sz="800" dirty="0">
                <a:latin typeface="Arial"/>
                <a:cs typeface="Arial"/>
              </a:rPr>
              <a:t>d’équipements  durables, </a:t>
            </a:r>
            <a:r>
              <a:rPr sz="800" spc="-5" dirty="0">
                <a:latin typeface="Arial"/>
                <a:cs typeface="Arial"/>
              </a:rPr>
              <a:t>sécuritaires et répondant </a:t>
            </a:r>
            <a:r>
              <a:rPr sz="800" dirty="0">
                <a:latin typeface="Arial"/>
                <a:cs typeface="Arial"/>
              </a:rPr>
              <a:t>aux </a:t>
            </a:r>
            <a:r>
              <a:rPr sz="800" spc="-5" dirty="0">
                <a:latin typeface="Arial"/>
                <a:cs typeface="Arial"/>
              </a:rPr>
              <a:t>besoins des élèves. Les élèves  des </a:t>
            </a:r>
            <a:r>
              <a:rPr sz="800" dirty="0">
                <a:latin typeface="Arial"/>
                <a:cs typeface="Arial"/>
              </a:rPr>
              <a:t>écoles </a:t>
            </a:r>
            <a:r>
              <a:rPr sz="800" spc="-5" dirty="0">
                <a:latin typeface="Arial"/>
                <a:cs typeface="Arial"/>
              </a:rPr>
              <a:t>Val-des-Ormes et Village-des-Jeunes peuvent désormais  profiter des </a:t>
            </a:r>
            <a:r>
              <a:rPr sz="800" dirty="0">
                <a:latin typeface="Arial"/>
                <a:cs typeface="Arial"/>
              </a:rPr>
              <a:t>activités </a:t>
            </a:r>
            <a:r>
              <a:rPr sz="800" spc="-5" dirty="0">
                <a:latin typeface="Arial"/>
                <a:cs typeface="Arial"/>
              </a:rPr>
              <a:t>extérieures dans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cours </a:t>
            </a:r>
            <a:r>
              <a:rPr sz="800" dirty="0">
                <a:latin typeface="Arial"/>
                <a:cs typeface="Arial"/>
              </a:rPr>
              <a:t>d’écoles remises à</a:t>
            </a:r>
            <a:r>
              <a:rPr sz="800" spc="114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neuf.</a:t>
            </a:r>
            <a:endParaRPr sz="800">
              <a:latin typeface="Arial"/>
              <a:cs typeface="Arial"/>
            </a:endParaRPr>
          </a:p>
          <a:p>
            <a:pPr marL="12700" marR="6985" algn="just">
              <a:lnSpc>
                <a:spcPct val="100000"/>
              </a:lnSpc>
              <a:spcBef>
                <a:spcPts val="695"/>
              </a:spcBef>
            </a:pPr>
            <a:r>
              <a:rPr sz="800" dirty="0">
                <a:latin typeface="Arial"/>
                <a:cs typeface="Arial"/>
              </a:rPr>
              <a:t>Sur le plan </a:t>
            </a:r>
            <a:r>
              <a:rPr sz="800" spc="-5" dirty="0">
                <a:latin typeface="Arial"/>
                <a:cs typeface="Arial"/>
              </a:rPr>
              <a:t>de l’entretien, </a:t>
            </a:r>
            <a:r>
              <a:rPr sz="800" dirty="0">
                <a:latin typeface="Arial"/>
                <a:cs typeface="Arial"/>
              </a:rPr>
              <a:t>il </a:t>
            </a:r>
            <a:r>
              <a:rPr sz="800" spc="-5" dirty="0">
                <a:latin typeface="Arial"/>
                <a:cs typeface="Arial"/>
              </a:rPr>
              <a:t>faut noter </a:t>
            </a:r>
            <a:r>
              <a:rPr sz="800" dirty="0">
                <a:latin typeface="Arial"/>
                <a:cs typeface="Arial"/>
              </a:rPr>
              <a:t>que le </a:t>
            </a:r>
            <a:r>
              <a:rPr sz="800" spc="-5" dirty="0">
                <a:latin typeface="Arial"/>
                <a:cs typeface="Arial"/>
              </a:rPr>
              <a:t>personnel du service des  ressources matérielles 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CSSMI </a:t>
            </a:r>
            <a:r>
              <a:rPr sz="800" dirty="0">
                <a:latin typeface="Arial"/>
                <a:cs typeface="Arial"/>
              </a:rPr>
              <a:t>a </a:t>
            </a:r>
            <a:r>
              <a:rPr sz="800" spc="-5" dirty="0">
                <a:latin typeface="Arial"/>
                <a:cs typeface="Arial"/>
              </a:rPr>
              <a:t>géré, </a:t>
            </a:r>
            <a:r>
              <a:rPr sz="800" dirty="0">
                <a:latin typeface="Arial"/>
                <a:cs typeface="Arial"/>
              </a:rPr>
              <a:t>cette </a:t>
            </a:r>
            <a:r>
              <a:rPr sz="800" spc="-5" dirty="0">
                <a:latin typeface="Arial"/>
                <a:cs typeface="Arial"/>
              </a:rPr>
              <a:t>année, </a:t>
            </a:r>
            <a:r>
              <a:rPr sz="800" dirty="0">
                <a:latin typeface="Arial"/>
                <a:cs typeface="Arial"/>
              </a:rPr>
              <a:t>plus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11 </a:t>
            </a:r>
            <a:r>
              <a:rPr sz="800" spc="-5" dirty="0">
                <a:latin typeface="Arial"/>
                <a:cs typeface="Arial"/>
              </a:rPr>
              <a:t>746  requêtes </a:t>
            </a:r>
            <a:r>
              <a:rPr sz="800" dirty="0">
                <a:latin typeface="Arial"/>
                <a:cs typeface="Arial"/>
              </a:rPr>
              <a:t>de </a:t>
            </a:r>
            <a:r>
              <a:rPr sz="800" spc="-5" dirty="0">
                <a:latin typeface="Arial"/>
                <a:cs typeface="Arial"/>
              </a:rPr>
              <a:t>services soumises par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directions des établissements </a:t>
            </a:r>
            <a:r>
              <a:rPr sz="800" dirty="0">
                <a:latin typeface="Arial"/>
                <a:cs typeface="Arial"/>
              </a:rPr>
              <a:t>afin  </a:t>
            </a:r>
            <a:r>
              <a:rPr sz="800" spc="-5" dirty="0">
                <a:latin typeface="Arial"/>
                <a:cs typeface="Arial"/>
              </a:rPr>
              <a:t>de corriger des </a:t>
            </a:r>
            <a:r>
              <a:rPr sz="800" dirty="0">
                <a:latin typeface="Arial"/>
                <a:cs typeface="Arial"/>
              </a:rPr>
              <a:t>problèmes </a:t>
            </a:r>
            <a:r>
              <a:rPr sz="800" spc="-5" dirty="0">
                <a:latin typeface="Arial"/>
                <a:cs typeface="Arial"/>
              </a:rPr>
              <a:t>ou d’améliorer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systèmes architecturaux,  </a:t>
            </a:r>
            <a:r>
              <a:rPr sz="800" dirty="0">
                <a:latin typeface="Arial"/>
                <a:cs typeface="Arial"/>
              </a:rPr>
              <a:t>mécaniques </a:t>
            </a:r>
            <a:r>
              <a:rPr sz="800" spc="-5" dirty="0">
                <a:latin typeface="Arial"/>
                <a:cs typeface="Arial"/>
              </a:rPr>
              <a:t>et de sécurité de nos</a:t>
            </a:r>
            <a:r>
              <a:rPr sz="800" spc="5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bâtiments.</a:t>
            </a:r>
            <a:endParaRPr sz="8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5963411" y="4389120"/>
            <a:ext cx="2936747" cy="208483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155435" y="4581144"/>
            <a:ext cx="2552700" cy="170078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7464043" y="186181"/>
            <a:ext cx="1545590" cy="141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6985" algn="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PORTRAIT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DE LA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CSSMI</a:t>
            </a:r>
            <a:endParaRPr sz="8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Él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è</a:t>
            </a:r>
            <a:r>
              <a:rPr sz="700" b="1" spc="-2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700">
              <a:latin typeface="Arial"/>
              <a:cs typeface="Arial"/>
            </a:endParaRPr>
          </a:p>
          <a:p>
            <a:pPr marL="803275" marR="5080" indent="31496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Em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700" b="1" u="sng" spc="-3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é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Clientèle</a:t>
            </a:r>
            <a:r>
              <a:rPr sz="700" b="1" u="sng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scolaire</a:t>
            </a:r>
            <a:endParaRPr sz="7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85"/>
              </a:spcBef>
            </a:pP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Développement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technopédagogique</a:t>
            </a:r>
            <a:endParaRPr sz="700">
              <a:latin typeface="Arial"/>
              <a:cs typeface="Arial"/>
            </a:endParaRPr>
          </a:p>
          <a:p>
            <a:pPr marL="798830" marR="5080" indent="7620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États</a:t>
            </a:r>
            <a:r>
              <a:rPr sz="700" b="1" u="sng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financiers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Loi sur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gestion</a:t>
            </a:r>
            <a:endParaRPr sz="700">
              <a:latin typeface="Arial"/>
              <a:cs typeface="Arial"/>
            </a:endParaRPr>
          </a:p>
          <a:p>
            <a:pPr marL="363220" marR="5080" indent="74295" algn="just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le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contrôle des effectifs  Travaux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investissements  Lutte contre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l’inditimidation</a:t>
            </a:r>
            <a:endParaRPr sz="700">
              <a:latin typeface="Arial"/>
              <a:cs typeface="Arial"/>
            </a:endParaRPr>
          </a:p>
          <a:p>
            <a:pPr marL="666115" marR="5080" indent="31242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700" b="1" u="sng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70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violence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Protecteur de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l’élève</a:t>
            </a:r>
            <a:endParaRPr sz="700">
              <a:latin typeface="Arial"/>
              <a:cs typeface="Arial"/>
            </a:endParaRPr>
          </a:p>
        </p:txBody>
      </p:sp>
      <p:sp>
        <p:nvSpPr>
          <p:cNvPr id="36" name="object 3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34428" y="118871"/>
            <a:ext cx="1909572" cy="16017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577697" y="235584"/>
            <a:ext cx="5995670" cy="659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5"/>
              </a:lnSpc>
            </a:pPr>
            <a:r>
              <a:rPr spc="-5" dirty="0">
                <a:solidFill>
                  <a:srgbClr val="000000"/>
                </a:solidFill>
              </a:rPr>
              <a:t>PORTRAIT DE </a:t>
            </a:r>
            <a:r>
              <a:rPr dirty="0">
                <a:solidFill>
                  <a:srgbClr val="000000"/>
                </a:solidFill>
              </a:rPr>
              <a:t>LA</a:t>
            </a:r>
            <a:r>
              <a:rPr spc="-50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CSSMI</a:t>
            </a:r>
          </a:p>
          <a:p>
            <a:pPr marL="927100">
              <a:lnSpc>
                <a:spcPts val="2315"/>
              </a:lnSpc>
            </a:pPr>
            <a:r>
              <a:rPr sz="2000" dirty="0">
                <a:solidFill>
                  <a:srgbClr val="000000"/>
                </a:solidFill>
              </a:rPr>
              <a:t>La lutte contre </a:t>
            </a:r>
            <a:r>
              <a:rPr sz="2000" dirty="0">
                <a:solidFill>
                  <a:srgbClr val="000000"/>
                </a:solidFill>
                <a:latin typeface="Arial"/>
                <a:cs typeface="Arial"/>
              </a:rPr>
              <a:t>l’intimidation </a:t>
            </a:r>
            <a:r>
              <a:rPr sz="2000" dirty="0">
                <a:solidFill>
                  <a:srgbClr val="000000"/>
                </a:solidFill>
              </a:rPr>
              <a:t>et la</a:t>
            </a:r>
            <a:r>
              <a:rPr sz="2000" spc="-175" dirty="0">
                <a:solidFill>
                  <a:srgbClr val="000000"/>
                </a:solidFill>
              </a:rPr>
              <a:t> </a:t>
            </a:r>
            <a:r>
              <a:rPr sz="2000" spc="-5" dirty="0">
                <a:solidFill>
                  <a:srgbClr val="000000"/>
                </a:solidFill>
              </a:rPr>
              <a:t>violence</a:t>
            </a:r>
            <a:endParaRPr sz="20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553717" y="1893061"/>
            <a:ext cx="3287395" cy="2385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Au cours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l’année scolaire 2014-2015, chaque école a mis en  œuvre la stratégie locale visant à prévenir l’intimidation et la  violence ainsi que leur plan de lutte annuel qui présente </a:t>
            </a:r>
            <a:r>
              <a:rPr sz="900" dirty="0">
                <a:latin typeface="Arial"/>
                <a:cs typeface="Arial"/>
              </a:rPr>
              <a:t>les  </a:t>
            </a:r>
            <a:r>
              <a:rPr sz="900" spc="-5" dirty="0">
                <a:latin typeface="Arial"/>
                <a:cs typeface="Arial"/>
              </a:rPr>
              <a:t>moyens déterminés </a:t>
            </a:r>
            <a:r>
              <a:rPr sz="900" dirty="0">
                <a:latin typeface="Arial"/>
                <a:cs typeface="Arial"/>
              </a:rPr>
              <a:t>par </a:t>
            </a:r>
            <a:r>
              <a:rPr sz="900" spc="-5" dirty="0">
                <a:latin typeface="Arial"/>
                <a:cs typeface="Arial"/>
              </a:rPr>
              <a:t>l’école afin de prévenir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de combattre  </a:t>
            </a:r>
            <a:r>
              <a:rPr sz="900" dirty="0">
                <a:latin typeface="Arial"/>
                <a:cs typeface="Arial"/>
              </a:rPr>
              <a:t>l’intimidation et </a:t>
            </a:r>
            <a:r>
              <a:rPr sz="900" spc="-5" dirty="0">
                <a:latin typeface="Arial"/>
                <a:cs typeface="Arial"/>
              </a:rPr>
              <a:t>la</a:t>
            </a:r>
            <a:r>
              <a:rPr sz="900" spc="-1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violence.</a:t>
            </a:r>
            <a:endParaRPr sz="9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695"/>
              </a:spcBef>
            </a:pPr>
            <a:r>
              <a:rPr sz="900" spc="-5" dirty="0">
                <a:latin typeface="Arial"/>
                <a:cs typeface="Arial"/>
              </a:rPr>
              <a:t>De plus, conformément à </a:t>
            </a:r>
            <a:r>
              <a:rPr sz="900" spc="-10" dirty="0">
                <a:latin typeface="Arial"/>
                <a:cs typeface="Arial"/>
              </a:rPr>
              <a:t>la </a:t>
            </a:r>
            <a:r>
              <a:rPr sz="900" i="1" spc="-5" dirty="0">
                <a:latin typeface="Arial"/>
                <a:cs typeface="Arial"/>
              </a:rPr>
              <a:t>Loi </a:t>
            </a:r>
            <a:r>
              <a:rPr sz="900" i="1" dirty="0">
                <a:latin typeface="Arial"/>
                <a:cs typeface="Arial"/>
              </a:rPr>
              <a:t>sur </a:t>
            </a:r>
            <a:r>
              <a:rPr sz="900" i="1" spc="-5" dirty="0">
                <a:latin typeface="Arial"/>
                <a:cs typeface="Arial"/>
              </a:rPr>
              <a:t>l’instruction publique</a:t>
            </a:r>
            <a:r>
              <a:rPr sz="900" spc="-5" dirty="0">
                <a:latin typeface="Arial"/>
                <a:cs typeface="Arial"/>
              </a:rPr>
              <a:t>, </a:t>
            </a:r>
            <a:r>
              <a:rPr sz="900" spc="-15" dirty="0">
                <a:latin typeface="Arial"/>
                <a:cs typeface="Arial"/>
              </a:rPr>
              <a:t>le  </a:t>
            </a:r>
            <a:r>
              <a:rPr sz="900" spc="-5" dirty="0">
                <a:latin typeface="Arial"/>
                <a:cs typeface="Arial"/>
              </a:rPr>
              <a:t>conseil d’établissement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chaque école, tant primaire que  secondaire, a approuvé son </a:t>
            </a:r>
            <a:r>
              <a:rPr sz="900" spc="-10" dirty="0">
                <a:latin typeface="Arial"/>
                <a:cs typeface="Arial"/>
              </a:rPr>
              <a:t>plan de </a:t>
            </a:r>
            <a:r>
              <a:rPr sz="900" spc="-5" dirty="0">
                <a:latin typeface="Arial"/>
                <a:cs typeface="Arial"/>
              </a:rPr>
              <a:t>lutte, évalué son efficience  </a:t>
            </a:r>
            <a:r>
              <a:rPr sz="900" dirty="0">
                <a:latin typeface="Arial"/>
                <a:cs typeface="Arial"/>
              </a:rPr>
              <a:t>à la fin de </a:t>
            </a:r>
            <a:r>
              <a:rPr sz="900" spc="-5" dirty="0">
                <a:latin typeface="Arial"/>
                <a:cs typeface="Arial"/>
              </a:rPr>
              <a:t>l’année scolaire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apporté des modifications, </a:t>
            </a:r>
            <a:r>
              <a:rPr sz="900" dirty="0">
                <a:latin typeface="Arial"/>
                <a:cs typeface="Arial"/>
              </a:rPr>
              <a:t>le </a:t>
            </a:r>
            <a:r>
              <a:rPr sz="900" spc="-5" dirty="0">
                <a:latin typeface="Arial"/>
                <a:cs typeface="Arial"/>
              </a:rPr>
              <a:t>cas  échéant, au plan de lutte de l’année scolaire à venir, soit l’année  </a:t>
            </a:r>
            <a:r>
              <a:rPr sz="900" dirty="0">
                <a:latin typeface="Arial"/>
                <a:cs typeface="Arial"/>
              </a:rPr>
              <a:t>scolaire</a:t>
            </a:r>
            <a:r>
              <a:rPr sz="900" spc="-1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2015-2016.</a:t>
            </a:r>
            <a:endParaRPr sz="900">
              <a:latin typeface="Arial"/>
              <a:cs typeface="Arial"/>
            </a:endParaRPr>
          </a:p>
          <a:p>
            <a:pPr marL="12700" marR="6350" algn="just">
              <a:lnSpc>
                <a:spcPct val="100000"/>
              </a:lnSpc>
              <a:spcBef>
                <a:spcPts val="705"/>
              </a:spcBef>
            </a:pPr>
            <a:r>
              <a:rPr sz="900" spc="-5" dirty="0">
                <a:latin typeface="Arial"/>
                <a:cs typeface="Arial"/>
              </a:rPr>
              <a:t>Toujours dans les visées d’adopter une approche concertée </a:t>
            </a:r>
            <a:r>
              <a:rPr sz="900" spc="-10" dirty="0">
                <a:latin typeface="Arial"/>
                <a:cs typeface="Arial"/>
              </a:rPr>
              <a:t>et  </a:t>
            </a:r>
            <a:r>
              <a:rPr sz="900" spc="-5" dirty="0">
                <a:latin typeface="Arial"/>
                <a:cs typeface="Arial"/>
              </a:rPr>
              <a:t>éducative des interventions réalisées pour les élèves et auprès  d’eux, un plan de formation sur les stratégies reconnues  efficaces dans ce dossier a été offert au personnel des services  de garde </a:t>
            </a:r>
            <a:r>
              <a:rPr sz="900" dirty="0">
                <a:latin typeface="Arial"/>
                <a:cs typeface="Arial"/>
              </a:rPr>
              <a:t>et aux chauffeurs</a:t>
            </a:r>
            <a:r>
              <a:rPr sz="900" spc="-1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d’autobus.</a:t>
            </a:r>
            <a:endParaRPr sz="9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312409" y="1893061"/>
            <a:ext cx="3288029" cy="1746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Puisque </a:t>
            </a:r>
            <a:r>
              <a:rPr sz="900" spc="-10" dirty="0">
                <a:latin typeface="Arial"/>
                <a:cs typeface="Arial"/>
              </a:rPr>
              <a:t>le </a:t>
            </a:r>
            <a:r>
              <a:rPr sz="900" spc="-5" dirty="0">
                <a:latin typeface="Arial"/>
                <a:cs typeface="Arial"/>
              </a:rPr>
              <a:t>développement </a:t>
            </a:r>
            <a:r>
              <a:rPr sz="900" dirty="0">
                <a:latin typeface="Arial"/>
                <a:cs typeface="Arial"/>
              </a:rPr>
              <a:t>des </a:t>
            </a:r>
            <a:r>
              <a:rPr sz="900" spc="-5" dirty="0">
                <a:latin typeface="Arial"/>
                <a:cs typeface="Arial"/>
              </a:rPr>
              <a:t>habiletés sociales chez </a:t>
            </a:r>
            <a:r>
              <a:rPr sz="900" dirty="0">
                <a:latin typeface="Arial"/>
                <a:cs typeface="Arial"/>
              </a:rPr>
              <a:t>les  </a:t>
            </a:r>
            <a:r>
              <a:rPr sz="900" spc="-5" dirty="0">
                <a:latin typeface="Arial"/>
                <a:cs typeface="Arial"/>
              </a:rPr>
              <a:t>élèves </a:t>
            </a:r>
            <a:r>
              <a:rPr sz="900" dirty="0">
                <a:latin typeface="Arial"/>
                <a:cs typeface="Arial"/>
              </a:rPr>
              <a:t>est </a:t>
            </a:r>
            <a:r>
              <a:rPr sz="900" spc="-5" dirty="0">
                <a:latin typeface="Arial"/>
                <a:cs typeface="Arial"/>
              </a:rPr>
              <a:t>l’une des façons </a:t>
            </a:r>
            <a:r>
              <a:rPr sz="900" dirty="0">
                <a:latin typeface="Arial"/>
                <a:cs typeface="Arial"/>
              </a:rPr>
              <a:t>les </a:t>
            </a:r>
            <a:r>
              <a:rPr sz="900" spc="-10" dirty="0">
                <a:latin typeface="Arial"/>
                <a:cs typeface="Arial"/>
              </a:rPr>
              <a:t>plus </a:t>
            </a:r>
            <a:r>
              <a:rPr sz="900" spc="-5" dirty="0">
                <a:latin typeface="Arial"/>
                <a:cs typeface="Arial"/>
              </a:rPr>
              <a:t>efficaces de prévenir la  violence et l’intimidation en milieu scolaire, des formations sur le  sujet ont fait partie intégrante de l’offre de services </a:t>
            </a:r>
            <a:r>
              <a:rPr sz="900" dirty="0">
                <a:latin typeface="Arial"/>
                <a:cs typeface="Arial"/>
              </a:rPr>
              <a:t>aux  enseignants des écoles primaires et</a:t>
            </a:r>
            <a:r>
              <a:rPr sz="900" spc="-1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secondaires.</a:t>
            </a:r>
            <a:endParaRPr sz="900">
              <a:latin typeface="Arial"/>
              <a:cs typeface="Arial"/>
            </a:endParaRPr>
          </a:p>
          <a:p>
            <a:pPr marL="12700" marR="5715" algn="just">
              <a:lnSpc>
                <a:spcPct val="100000"/>
              </a:lnSpc>
              <a:spcBef>
                <a:spcPts val="695"/>
              </a:spcBef>
            </a:pPr>
            <a:r>
              <a:rPr sz="900" dirty="0">
                <a:latin typeface="Arial"/>
                <a:cs typeface="Arial"/>
              </a:rPr>
              <a:t>Enfin, </a:t>
            </a:r>
            <a:r>
              <a:rPr sz="900" spc="-10" dirty="0">
                <a:latin typeface="Arial"/>
                <a:cs typeface="Arial"/>
              </a:rPr>
              <a:t>il </a:t>
            </a:r>
            <a:r>
              <a:rPr sz="900" spc="-5" dirty="0">
                <a:latin typeface="Arial"/>
                <a:cs typeface="Arial"/>
              </a:rPr>
              <a:t>s’avère important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noter que tous les signalements  concernant un acte d’intimidation </a:t>
            </a:r>
            <a:r>
              <a:rPr sz="900" spc="-10" dirty="0">
                <a:latin typeface="Arial"/>
                <a:cs typeface="Arial"/>
              </a:rPr>
              <a:t>ou </a:t>
            </a:r>
            <a:r>
              <a:rPr sz="900" spc="-5" dirty="0">
                <a:latin typeface="Arial"/>
                <a:cs typeface="Arial"/>
              </a:rPr>
              <a:t>de violence </a:t>
            </a:r>
            <a:r>
              <a:rPr sz="900" dirty="0">
                <a:latin typeface="Arial"/>
                <a:cs typeface="Arial"/>
              </a:rPr>
              <a:t>ont été </a:t>
            </a:r>
            <a:r>
              <a:rPr sz="900" spc="-5" dirty="0">
                <a:latin typeface="Arial"/>
                <a:cs typeface="Arial"/>
              </a:rPr>
              <a:t>traités  </a:t>
            </a:r>
            <a:r>
              <a:rPr sz="900" dirty="0">
                <a:latin typeface="Arial"/>
                <a:cs typeface="Arial"/>
              </a:rPr>
              <a:t>par </a:t>
            </a:r>
            <a:r>
              <a:rPr sz="900" spc="-5" dirty="0">
                <a:latin typeface="Arial"/>
                <a:cs typeface="Arial"/>
              </a:rPr>
              <a:t>les écoles concernées. Le protecteur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l’élève a </a:t>
            </a:r>
            <a:r>
              <a:rPr sz="900" dirty="0">
                <a:latin typeface="Arial"/>
                <a:cs typeface="Arial"/>
              </a:rPr>
              <a:t>été  </a:t>
            </a:r>
            <a:r>
              <a:rPr sz="900" spc="-5" dirty="0">
                <a:latin typeface="Arial"/>
                <a:cs typeface="Arial"/>
              </a:rPr>
              <a:t>interpellé </a:t>
            </a:r>
            <a:r>
              <a:rPr sz="900" dirty="0">
                <a:latin typeface="Arial"/>
                <a:cs typeface="Arial"/>
              </a:rPr>
              <a:t>à 10 </a:t>
            </a:r>
            <a:r>
              <a:rPr sz="900" spc="-5" dirty="0">
                <a:latin typeface="Arial"/>
                <a:cs typeface="Arial"/>
              </a:rPr>
              <a:t>reprises concernant des situations d’intimidation  ou de violence sans qu’aucune plainte formelle n’ait été retenue  pour examen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recommandation conformément </a:t>
            </a:r>
            <a:r>
              <a:rPr sz="900" spc="-10" dirty="0">
                <a:latin typeface="Arial"/>
                <a:cs typeface="Arial"/>
              </a:rPr>
              <a:t>au </a:t>
            </a:r>
            <a:r>
              <a:rPr sz="900" i="1" spc="-5" dirty="0">
                <a:latin typeface="Arial"/>
                <a:cs typeface="Arial"/>
              </a:rPr>
              <a:t>Règlement  </a:t>
            </a:r>
            <a:r>
              <a:rPr sz="900" i="1" dirty="0">
                <a:latin typeface="Arial"/>
                <a:cs typeface="Arial"/>
              </a:rPr>
              <a:t>sur </a:t>
            </a:r>
            <a:r>
              <a:rPr sz="900" i="1" spc="-5" dirty="0">
                <a:latin typeface="Arial"/>
                <a:cs typeface="Arial"/>
              </a:rPr>
              <a:t>la </a:t>
            </a:r>
            <a:r>
              <a:rPr sz="900" i="1" dirty="0">
                <a:latin typeface="Arial"/>
                <a:cs typeface="Arial"/>
              </a:rPr>
              <a:t>procédure </a:t>
            </a:r>
            <a:r>
              <a:rPr sz="900" i="1" spc="-5" dirty="0">
                <a:latin typeface="Arial"/>
                <a:cs typeface="Arial"/>
              </a:rPr>
              <a:t>de traitement </a:t>
            </a:r>
            <a:r>
              <a:rPr sz="900" i="1" dirty="0">
                <a:latin typeface="Arial"/>
                <a:cs typeface="Arial"/>
              </a:rPr>
              <a:t>des</a:t>
            </a:r>
            <a:r>
              <a:rPr sz="900" i="1" spc="-7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plaintes</a:t>
            </a:r>
            <a:r>
              <a:rPr sz="90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5148021" y="3784868"/>
            <a:ext cx="3165345" cy="266119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7464043" y="186181"/>
            <a:ext cx="1545590" cy="141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6985" algn="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PORTRAIT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DE LA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CSSMI</a:t>
            </a:r>
            <a:endParaRPr sz="8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Él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è</a:t>
            </a:r>
            <a:r>
              <a:rPr sz="700" b="1" spc="-2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700">
              <a:latin typeface="Arial"/>
              <a:cs typeface="Arial"/>
            </a:endParaRPr>
          </a:p>
          <a:p>
            <a:pPr marL="803275" marR="5080" indent="31496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Em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700" b="1" u="sng" spc="-3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é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Clientèle</a:t>
            </a:r>
            <a:r>
              <a:rPr sz="700" b="1" u="sng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scolaire</a:t>
            </a:r>
            <a:endParaRPr sz="7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85"/>
              </a:spcBef>
            </a:pP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Développement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technopédagogique</a:t>
            </a:r>
            <a:endParaRPr sz="700">
              <a:latin typeface="Arial"/>
              <a:cs typeface="Arial"/>
            </a:endParaRPr>
          </a:p>
          <a:p>
            <a:pPr marL="798830" marR="5080" indent="7620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États</a:t>
            </a:r>
            <a:r>
              <a:rPr sz="700" b="1" u="sng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financiers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Loi sur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gestion</a:t>
            </a:r>
            <a:endParaRPr sz="700">
              <a:latin typeface="Arial"/>
              <a:cs typeface="Arial"/>
            </a:endParaRPr>
          </a:p>
          <a:p>
            <a:pPr marL="363220" marR="5080" indent="74295" algn="just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le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contrôle des effectifs  Travaux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investissements  Lutte contre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l’inditimidation</a:t>
            </a:r>
            <a:endParaRPr sz="700">
              <a:latin typeface="Arial"/>
              <a:cs typeface="Arial"/>
            </a:endParaRPr>
          </a:p>
          <a:p>
            <a:pPr marL="666115" marR="5080" indent="31242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700" b="1" u="sng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70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violence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Protecteur de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l’élève</a:t>
            </a:r>
            <a:endParaRPr sz="700">
              <a:latin typeface="Arial"/>
              <a:cs typeface="Arial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34428" y="118871"/>
            <a:ext cx="1909572" cy="16017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78891" y="3585971"/>
            <a:ext cx="388620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577697" y="235584"/>
            <a:ext cx="3773804" cy="659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5"/>
              </a:lnSpc>
            </a:pPr>
            <a:r>
              <a:rPr spc="-5" dirty="0">
                <a:solidFill>
                  <a:srgbClr val="000000"/>
                </a:solidFill>
              </a:rPr>
              <a:t>PORTRAIT DE </a:t>
            </a:r>
            <a:r>
              <a:rPr dirty="0">
                <a:solidFill>
                  <a:srgbClr val="000000"/>
                </a:solidFill>
              </a:rPr>
              <a:t>LA</a:t>
            </a:r>
            <a:r>
              <a:rPr spc="-50" dirty="0">
                <a:solidFill>
                  <a:srgbClr val="000000"/>
                </a:solidFill>
              </a:rPr>
              <a:t> </a:t>
            </a:r>
            <a:r>
              <a:rPr spc="-5" dirty="0">
                <a:solidFill>
                  <a:srgbClr val="000000"/>
                </a:solidFill>
              </a:rPr>
              <a:t>CSSMI</a:t>
            </a:r>
          </a:p>
          <a:p>
            <a:pPr marL="927100">
              <a:lnSpc>
                <a:spcPts val="2315"/>
              </a:lnSpc>
            </a:pPr>
            <a:r>
              <a:rPr sz="2000" dirty="0">
                <a:solidFill>
                  <a:srgbClr val="000000"/>
                </a:solidFill>
              </a:rPr>
              <a:t>Le protecteur de</a:t>
            </a:r>
            <a:r>
              <a:rPr sz="2000" spc="-114" dirty="0">
                <a:solidFill>
                  <a:srgbClr val="000000"/>
                </a:solidFill>
              </a:rPr>
              <a:t> </a:t>
            </a:r>
            <a:r>
              <a:rPr sz="2000" spc="-5" dirty="0">
                <a:solidFill>
                  <a:srgbClr val="000000"/>
                </a:solidFill>
                <a:latin typeface="Arial"/>
                <a:cs typeface="Arial"/>
              </a:rPr>
              <a:t>l’élève</a:t>
            </a:r>
            <a:endParaRPr sz="20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932432" y="2948939"/>
            <a:ext cx="7211568" cy="3909059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123897" y="3141040"/>
            <a:ext cx="7020102" cy="3716958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1553717" y="1893061"/>
            <a:ext cx="3252470" cy="2110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L’année 2014-2015 a </a:t>
            </a:r>
            <a:r>
              <a:rPr sz="900" dirty="0">
                <a:latin typeface="Arial"/>
                <a:cs typeface="Arial"/>
              </a:rPr>
              <a:t>été </a:t>
            </a:r>
            <a:r>
              <a:rPr sz="900" spc="-5" dirty="0">
                <a:latin typeface="Arial"/>
                <a:cs typeface="Arial"/>
              </a:rPr>
              <a:t>la cinquième année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l’entrée en  fonction </a:t>
            </a:r>
            <a:r>
              <a:rPr sz="900" spc="-10" dirty="0">
                <a:latin typeface="Arial"/>
                <a:cs typeface="Arial"/>
              </a:rPr>
              <a:t>du </a:t>
            </a:r>
            <a:r>
              <a:rPr sz="900" spc="-5" dirty="0">
                <a:latin typeface="Arial"/>
                <a:cs typeface="Arial"/>
              </a:rPr>
              <a:t>protecteur de l’élève de la CSSMI, </a:t>
            </a:r>
            <a:r>
              <a:rPr sz="900" spc="-10" dirty="0">
                <a:latin typeface="Arial"/>
                <a:cs typeface="Arial"/>
              </a:rPr>
              <a:t>M. </a:t>
            </a:r>
            <a:r>
              <a:rPr sz="900" dirty="0">
                <a:latin typeface="Arial"/>
                <a:cs typeface="Arial"/>
              </a:rPr>
              <a:t>Jean </a:t>
            </a:r>
            <a:r>
              <a:rPr sz="900" spc="-5" dirty="0">
                <a:latin typeface="Arial"/>
                <a:cs typeface="Arial"/>
              </a:rPr>
              <a:t>Poitras.  Le </a:t>
            </a:r>
            <a:r>
              <a:rPr sz="900" i="1" spc="-5" dirty="0">
                <a:latin typeface="Arial"/>
                <a:cs typeface="Arial"/>
              </a:rPr>
              <a:t>Règlement sur la procédure de traitement des plaintes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la  CSSMI a </a:t>
            </a:r>
            <a:r>
              <a:rPr sz="900" dirty="0">
                <a:latin typeface="Arial"/>
                <a:cs typeface="Arial"/>
              </a:rPr>
              <a:t>été </a:t>
            </a:r>
            <a:r>
              <a:rPr sz="900" spc="-5" dirty="0">
                <a:latin typeface="Arial"/>
                <a:cs typeface="Arial"/>
              </a:rPr>
              <a:t>appliqué </a:t>
            </a:r>
            <a:r>
              <a:rPr sz="900" dirty="0">
                <a:latin typeface="Arial"/>
                <a:cs typeface="Arial"/>
              </a:rPr>
              <a:t>durant </a:t>
            </a:r>
            <a:r>
              <a:rPr sz="900" spc="-5" dirty="0">
                <a:latin typeface="Arial"/>
                <a:cs typeface="Arial"/>
              </a:rPr>
              <a:t>l’année</a:t>
            </a:r>
            <a:r>
              <a:rPr sz="900" spc="-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scolaire.</a:t>
            </a:r>
            <a:endParaRPr sz="9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695"/>
              </a:spcBef>
            </a:pPr>
            <a:r>
              <a:rPr sz="900" dirty="0">
                <a:latin typeface="Arial"/>
                <a:cs typeface="Arial"/>
              </a:rPr>
              <a:t>Pour </a:t>
            </a:r>
            <a:r>
              <a:rPr sz="900" spc="-5" dirty="0">
                <a:latin typeface="Arial"/>
                <a:cs typeface="Arial"/>
              </a:rPr>
              <a:t>la période du </a:t>
            </a:r>
            <a:r>
              <a:rPr sz="900" dirty="0">
                <a:latin typeface="Arial"/>
                <a:cs typeface="Arial"/>
              </a:rPr>
              <a:t>1</a:t>
            </a:r>
            <a:r>
              <a:rPr sz="900" baseline="27777" dirty="0">
                <a:latin typeface="Arial"/>
                <a:cs typeface="Arial"/>
              </a:rPr>
              <a:t>er </a:t>
            </a:r>
            <a:r>
              <a:rPr sz="900" spc="-5" dirty="0">
                <a:latin typeface="Arial"/>
                <a:cs typeface="Arial"/>
              </a:rPr>
              <a:t>juillet 2014 </a:t>
            </a:r>
            <a:r>
              <a:rPr sz="900" spc="-10" dirty="0">
                <a:latin typeface="Arial"/>
                <a:cs typeface="Arial"/>
              </a:rPr>
              <a:t>au </a:t>
            </a:r>
            <a:r>
              <a:rPr sz="900" spc="-5" dirty="0">
                <a:latin typeface="Arial"/>
                <a:cs typeface="Arial"/>
              </a:rPr>
              <a:t>30 juin 2015, le protecteur  de l’élève a </a:t>
            </a:r>
            <a:r>
              <a:rPr sz="900" dirty="0">
                <a:latin typeface="Arial"/>
                <a:cs typeface="Arial"/>
              </a:rPr>
              <a:t>été </a:t>
            </a:r>
            <a:r>
              <a:rPr sz="900" spc="-5" dirty="0">
                <a:latin typeface="Arial"/>
                <a:cs typeface="Arial"/>
              </a:rPr>
              <a:t>interpellé à 131 reprises à la demande de  parents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d’élèves pour </a:t>
            </a:r>
            <a:r>
              <a:rPr sz="900" spc="-10" dirty="0">
                <a:latin typeface="Arial"/>
                <a:cs typeface="Arial"/>
              </a:rPr>
              <a:t>le </a:t>
            </a:r>
            <a:r>
              <a:rPr sz="900" spc="-5" dirty="0">
                <a:latin typeface="Arial"/>
                <a:cs typeface="Arial"/>
              </a:rPr>
              <a:t>traitement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leur plainte. De </a:t>
            </a:r>
            <a:r>
              <a:rPr sz="900" dirty="0">
                <a:latin typeface="Arial"/>
                <a:cs typeface="Arial"/>
              </a:rPr>
              <a:t>ces  </a:t>
            </a:r>
            <a:r>
              <a:rPr sz="900" spc="-5" dirty="0">
                <a:latin typeface="Arial"/>
                <a:cs typeface="Arial"/>
              </a:rPr>
              <a:t>131 demandes d’intervention, 98 demandes </a:t>
            </a:r>
            <a:r>
              <a:rPr sz="900" dirty="0">
                <a:latin typeface="Arial"/>
                <a:cs typeface="Arial"/>
              </a:rPr>
              <a:t>ont été </a:t>
            </a:r>
            <a:r>
              <a:rPr sz="900" spc="-5" dirty="0">
                <a:latin typeface="Arial"/>
                <a:cs typeface="Arial"/>
              </a:rPr>
              <a:t>orientées  vers </a:t>
            </a:r>
            <a:r>
              <a:rPr sz="900" dirty="0">
                <a:latin typeface="Arial"/>
                <a:cs typeface="Arial"/>
              </a:rPr>
              <a:t>un </a:t>
            </a:r>
            <a:r>
              <a:rPr sz="900" spc="-5" dirty="0">
                <a:latin typeface="Arial"/>
                <a:cs typeface="Arial"/>
              </a:rPr>
              <a:t>suivi administratif auprès </a:t>
            </a:r>
            <a:r>
              <a:rPr sz="90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la Commission scolaire. </a:t>
            </a:r>
            <a:r>
              <a:rPr sz="900" dirty="0">
                <a:latin typeface="Arial"/>
                <a:cs typeface="Arial"/>
              </a:rPr>
              <a:t>Le  </a:t>
            </a:r>
            <a:r>
              <a:rPr sz="900" spc="-5" dirty="0">
                <a:latin typeface="Arial"/>
                <a:cs typeface="Arial"/>
              </a:rPr>
              <a:t>protecteur de l’élève </a:t>
            </a:r>
            <a:r>
              <a:rPr sz="900" dirty="0">
                <a:latin typeface="Arial"/>
                <a:cs typeface="Arial"/>
              </a:rPr>
              <a:t>est </a:t>
            </a:r>
            <a:r>
              <a:rPr sz="900" spc="-5" dirty="0">
                <a:latin typeface="Arial"/>
                <a:cs typeface="Arial"/>
              </a:rPr>
              <a:t>intervenu à 30 reprises pour </a:t>
            </a:r>
            <a:r>
              <a:rPr sz="900" dirty="0">
                <a:latin typeface="Arial"/>
                <a:cs typeface="Arial"/>
              </a:rPr>
              <a:t>des  demandes d’information </a:t>
            </a:r>
            <a:r>
              <a:rPr sz="900" spc="-5" dirty="0">
                <a:latin typeface="Arial"/>
                <a:cs typeface="Arial"/>
              </a:rPr>
              <a:t>ou pour </a:t>
            </a:r>
            <a:r>
              <a:rPr sz="900" dirty="0">
                <a:latin typeface="Arial"/>
                <a:cs typeface="Arial"/>
              </a:rPr>
              <a:t>des</a:t>
            </a:r>
            <a:r>
              <a:rPr sz="900" spc="-1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conseils.</a:t>
            </a:r>
            <a:endParaRPr sz="9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705"/>
              </a:spcBef>
            </a:pPr>
            <a:r>
              <a:rPr sz="900" spc="-5" dirty="0">
                <a:latin typeface="Arial"/>
                <a:cs typeface="Arial"/>
              </a:rPr>
              <a:t>Finalement, trois plaintes ont </a:t>
            </a:r>
            <a:r>
              <a:rPr sz="900" dirty="0">
                <a:latin typeface="Arial"/>
                <a:cs typeface="Arial"/>
              </a:rPr>
              <a:t>été </a:t>
            </a:r>
            <a:r>
              <a:rPr sz="900" spc="-5" dirty="0">
                <a:latin typeface="Arial"/>
                <a:cs typeface="Arial"/>
              </a:rPr>
              <a:t>retenues pour examen </a:t>
            </a:r>
            <a:r>
              <a:rPr sz="900" dirty="0">
                <a:latin typeface="Arial"/>
                <a:cs typeface="Arial"/>
              </a:rPr>
              <a:t>et ont  fait </a:t>
            </a:r>
            <a:r>
              <a:rPr sz="900" spc="-5" dirty="0">
                <a:latin typeface="Arial"/>
                <a:cs typeface="Arial"/>
              </a:rPr>
              <a:t>l’objet d’un avis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de recommandations au conseil </a:t>
            </a:r>
            <a:r>
              <a:rPr sz="900" dirty="0">
                <a:latin typeface="Arial"/>
                <a:cs typeface="Arial"/>
              </a:rPr>
              <a:t>des  commissaires.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3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30" name="object 30"/>
          <p:cNvSpPr txBox="1"/>
          <p:nvPr/>
        </p:nvSpPr>
        <p:spPr>
          <a:xfrm>
            <a:off x="5275834" y="1893061"/>
            <a:ext cx="3252470" cy="14719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715" algn="just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Il </a:t>
            </a:r>
            <a:r>
              <a:rPr sz="900" spc="-5" dirty="0">
                <a:latin typeface="Arial"/>
                <a:cs typeface="Arial"/>
              </a:rPr>
              <a:t>est possible d’avoir accès </a:t>
            </a:r>
            <a:r>
              <a:rPr sz="900" dirty="0">
                <a:latin typeface="Arial"/>
                <a:cs typeface="Arial"/>
              </a:rPr>
              <a:t>aux services </a:t>
            </a:r>
            <a:r>
              <a:rPr sz="900" spc="-5" dirty="0">
                <a:latin typeface="Arial"/>
                <a:cs typeface="Arial"/>
              </a:rPr>
              <a:t>du protecteur de  l’élève </a:t>
            </a:r>
            <a:r>
              <a:rPr sz="900" dirty="0">
                <a:latin typeface="Arial"/>
                <a:cs typeface="Arial"/>
              </a:rPr>
              <a:t>si </a:t>
            </a:r>
            <a:r>
              <a:rPr sz="900" spc="-5" dirty="0">
                <a:latin typeface="Arial"/>
                <a:cs typeface="Arial"/>
              </a:rPr>
              <a:t>vous demeurez insatisfait après avoir franchi toutes  </a:t>
            </a:r>
            <a:r>
              <a:rPr sz="900" dirty="0">
                <a:latin typeface="Arial"/>
                <a:cs typeface="Arial"/>
              </a:rPr>
              <a:t>les </a:t>
            </a:r>
            <a:r>
              <a:rPr sz="900" spc="-5" dirty="0">
                <a:latin typeface="Arial"/>
                <a:cs typeface="Arial"/>
              </a:rPr>
              <a:t>étapes prévues dans le </a:t>
            </a:r>
            <a:r>
              <a:rPr sz="900" i="1" spc="-5" dirty="0">
                <a:latin typeface="Arial"/>
                <a:cs typeface="Arial"/>
              </a:rPr>
              <a:t>Règlement </a:t>
            </a:r>
            <a:r>
              <a:rPr sz="900" i="1" dirty="0">
                <a:latin typeface="Arial"/>
                <a:cs typeface="Arial"/>
              </a:rPr>
              <a:t>sur </a:t>
            </a:r>
            <a:r>
              <a:rPr sz="900" i="1" spc="-10" dirty="0">
                <a:latin typeface="Arial"/>
                <a:cs typeface="Arial"/>
              </a:rPr>
              <a:t>la </a:t>
            </a:r>
            <a:r>
              <a:rPr sz="900" i="1" spc="-5" dirty="0">
                <a:latin typeface="Arial"/>
                <a:cs typeface="Arial"/>
              </a:rPr>
              <a:t>procédure de  traitement des plaintes</a:t>
            </a:r>
            <a:r>
              <a:rPr sz="900" spc="-5" dirty="0">
                <a:latin typeface="Arial"/>
                <a:cs typeface="Arial"/>
              </a:rPr>
              <a:t>. Ce règlement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la procédure à suivre  peuvent </a:t>
            </a:r>
            <a:r>
              <a:rPr sz="900" dirty="0">
                <a:latin typeface="Arial"/>
                <a:cs typeface="Arial"/>
              </a:rPr>
              <a:t>être </a:t>
            </a:r>
            <a:r>
              <a:rPr sz="900" spc="-5" dirty="0">
                <a:latin typeface="Arial"/>
                <a:cs typeface="Arial"/>
              </a:rPr>
              <a:t>consultés à l’adresse suivante </a:t>
            </a:r>
            <a:r>
              <a:rPr sz="900" dirty="0">
                <a:latin typeface="Arial"/>
                <a:cs typeface="Arial"/>
              </a:rPr>
              <a:t>:  </a:t>
            </a:r>
            <a:r>
              <a:rPr sz="900" spc="-5" dirty="0">
                <a:latin typeface="Arial"/>
                <a:cs typeface="Arial"/>
                <a:hlinkClick r:id="rId21"/>
              </a:rPr>
              <a:t>http://gestiondoc.cssmi.qc.ca/gesdoc/SIP-25.pdf</a:t>
            </a:r>
            <a:endParaRPr sz="9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695"/>
              </a:spcBef>
            </a:pPr>
            <a:r>
              <a:rPr sz="900" dirty="0">
                <a:latin typeface="Arial"/>
                <a:cs typeface="Arial"/>
              </a:rPr>
              <a:t>Les </a:t>
            </a:r>
            <a:r>
              <a:rPr sz="900" spc="-5" dirty="0">
                <a:latin typeface="Arial"/>
                <a:cs typeface="Arial"/>
              </a:rPr>
              <a:t>coordonnées ainsi que l’intégralité </a:t>
            </a:r>
            <a:r>
              <a:rPr sz="900" spc="-10" dirty="0">
                <a:latin typeface="Arial"/>
                <a:cs typeface="Arial"/>
              </a:rPr>
              <a:t>du </a:t>
            </a:r>
            <a:r>
              <a:rPr sz="900" i="1" spc="-5" dirty="0">
                <a:latin typeface="Arial"/>
                <a:cs typeface="Arial"/>
              </a:rPr>
              <a:t>Rapport annuel  2014-2015 du protecteur </a:t>
            </a:r>
            <a:r>
              <a:rPr sz="900" i="1" spc="-10" dirty="0">
                <a:latin typeface="Arial"/>
                <a:cs typeface="Arial"/>
              </a:rPr>
              <a:t>de </a:t>
            </a:r>
            <a:r>
              <a:rPr sz="900" i="1" spc="-5" dirty="0">
                <a:latin typeface="Arial"/>
                <a:cs typeface="Arial"/>
              </a:rPr>
              <a:t>l’élève </a:t>
            </a:r>
            <a:r>
              <a:rPr sz="900" spc="-5" dirty="0">
                <a:latin typeface="Arial"/>
                <a:cs typeface="Arial"/>
              </a:rPr>
              <a:t>sont accessibles à partir de  </a:t>
            </a:r>
            <a:r>
              <a:rPr sz="900" dirty="0">
                <a:latin typeface="Arial"/>
                <a:cs typeface="Arial"/>
              </a:rPr>
              <a:t>la </a:t>
            </a:r>
            <a:r>
              <a:rPr sz="900" spc="-5" dirty="0">
                <a:latin typeface="Arial"/>
                <a:cs typeface="Arial"/>
              </a:rPr>
              <a:t>page d’accueil du </a:t>
            </a:r>
            <a:r>
              <a:rPr sz="900" spc="-10" dirty="0">
                <a:latin typeface="Arial"/>
                <a:cs typeface="Arial"/>
              </a:rPr>
              <a:t>site </a:t>
            </a:r>
            <a:r>
              <a:rPr sz="900" spc="-5" dirty="0">
                <a:latin typeface="Arial"/>
                <a:cs typeface="Arial"/>
              </a:rPr>
              <a:t>Internet </a:t>
            </a:r>
            <a:r>
              <a:rPr sz="900" dirty="0">
                <a:latin typeface="Arial"/>
                <a:cs typeface="Arial"/>
              </a:rPr>
              <a:t>de la </a:t>
            </a:r>
            <a:r>
              <a:rPr sz="900" spc="-5" dirty="0">
                <a:latin typeface="Arial"/>
                <a:cs typeface="Arial"/>
              </a:rPr>
              <a:t>CSSMI </a:t>
            </a:r>
            <a:r>
              <a:rPr sz="900" dirty="0">
                <a:latin typeface="Arial"/>
                <a:cs typeface="Arial"/>
              </a:rPr>
              <a:t>:  </a:t>
            </a:r>
            <a:r>
              <a:rPr sz="900" spc="-5" dirty="0">
                <a:latin typeface="Arial"/>
                <a:cs typeface="Arial"/>
                <a:hlinkClick r:id="rId22"/>
              </a:rPr>
              <a:t>www.cssmi.qc.ca</a:t>
            </a:r>
            <a:endParaRPr sz="9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464043" y="186181"/>
            <a:ext cx="1545590" cy="1416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6985" algn="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PORTRAIT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DE LA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CSSMI</a:t>
            </a:r>
            <a:endParaRPr sz="8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Él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è</a:t>
            </a:r>
            <a:r>
              <a:rPr sz="700" b="1" spc="-25" dirty="0">
                <a:solidFill>
                  <a:srgbClr val="FFFFFF"/>
                </a:solidFill>
                <a:latin typeface="Arial"/>
                <a:cs typeface="Arial"/>
              </a:rPr>
              <a:t>v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700">
              <a:latin typeface="Arial"/>
              <a:cs typeface="Arial"/>
            </a:endParaRPr>
          </a:p>
          <a:p>
            <a:pPr marL="803275" marR="5080" indent="31496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Em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</a:t>
            </a:r>
            <a:r>
              <a:rPr sz="700" b="1" u="sng" spc="-15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700" b="1" u="sng" spc="-35" dirty="0">
                <a:solidFill>
                  <a:srgbClr val="FFFFFF"/>
                </a:solidFill>
                <a:latin typeface="Arial"/>
                <a:cs typeface="Arial"/>
              </a:rPr>
              <a:t>y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é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Clientèle</a:t>
            </a:r>
            <a:r>
              <a:rPr sz="700" b="1" u="sng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scolaire</a:t>
            </a:r>
            <a:endParaRPr sz="700">
              <a:latin typeface="Arial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85"/>
              </a:spcBef>
            </a:pP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Développement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technopédagogique</a:t>
            </a:r>
            <a:endParaRPr sz="700">
              <a:latin typeface="Arial"/>
              <a:cs typeface="Arial"/>
            </a:endParaRPr>
          </a:p>
          <a:p>
            <a:pPr marL="798830" marR="5080" indent="7620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États</a:t>
            </a:r>
            <a:r>
              <a:rPr sz="700" b="1" u="sng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financiers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Loi sur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gestion</a:t>
            </a:r>
            <a:endParaRPr sz="700">
              <a:latin typeface="Arial"/>
              <a:cs typeface="Arial"/>
            </a:endParaRPr>
          </a:p>
          <a:p>
            <a:pPr marL="363220" marR="5080" indent="74295" algn="just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le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contrôle des effectifs  Travaux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investissements  Lutte contre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l’inditimidation</a:t>
            </a:r>
            <a:endParaRPr sz="700">
              <a:latin typeface="Arial"/>
              <a:cs typeface="Arial"/>
            </a:endParaRPr>
          </a:p>
          <a:p>
            <a:pPr marL="666115" marR="5080" indent="312420" algn="r">
              <a:lnSpc>
                <a:spcPct val="110000"/>
              </a:lnSpc>
            </a:pP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et</a:t>
            </a:r>
            <a:r>
              <a:rPr sz="700" b="1" u="sng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70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violence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Protecteur de</a:t>
            </a:r>
            <a:r>
              <a:rPr sz="700" b="1" u="sng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l’élève</a:t>
            </a:r>
            <a:endParaRPr sz="7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77697" y="303910"/>
            <a:ext cx="5742940" cy="732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solidFill>
                  <a:srgbClr val="000000"/>
                </a:solidFill>
              </a:rPr>
              <a:t>PRÉSENTATION</a:t>
            </a:r>
          </a:p>
          <a:p>
            <a:pPr marL="927100">
              <a:lnSpc>
                <a:spcPct val="100000"/>
              </a:lnSpc>
              <a:spcBef>
                <a:spcPts val="400"/>
              </a:spcBef>
            </a:pPr>
            <a:r>
              <a:rPr sz="2000" dirty="0">
                <a:solidFill>
                  <a:srgbClr val="000000"/>
                </a:solidFill>
              </a:rPr>
              <a:t>La </a:t>
            </a:r>
            <a:r>
              <a:rPr sz="2000" spc="-5" dirty="0">
                <a:solidFill>
                  <a:srgbClr val="000000"/>
                </a:solidFill>
              </a:rPr>
              <a:t>Convention </a:t>
            </a:r>
            <a:r>
              <a:rPr sz="2000" dirty="0">
                <a:solidFill>
                  <a:srgbClr val="000000"/>
                </a:solidFill>
              </a:rPr>
              <a:t>de partenariat</a:t>
            </a:r>
            <a:r>
              <a:rPr sz="2000" spc="-60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2011-2016</a:t>
            </a:r>
            <a:endParaRPr sz="2000"/>
          </a:p>
        </p:txBody>
      </p:sp>
      <p:sp>
        <p:nvSpPr>
          <p:cNvPr id="6" name="object 6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78891" y="3585971"/>
            <a:ext cx="388620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1974469"/>
            <a:ext cx="908050" cy="2503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 marR="224154">
              <a:lnSpc>
                <a:spcPct val="100000"/>
              </a:lnSpc>
              <a:spcBef>
                <a:spcPts val="509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Instances  politiques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000">
              <a:latin typeface="Times New Roman"/>
              <a:cs typeface="Times New Roman"/>
            </a:endParaRPr>
          </a:p>
          <a:p>
            <a:pPr marL="13335" marR="224154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547622" y="3151352"/>
            <a:ext cx="2328545" cy="457834"/>
          </a:xfrm>
          <a:custGeom>
            <a:avLst/>
            <a:gdLst/>
            <a:ahLst/>
            <a:cxnLst/>
            <a:rect l="l" t="t" r="r" b="b"/>
            <a:pathLst>
              <a:path w="2328545" h="457835">
                <a:moveTo>
                  <a:pt x="0" y="457352"/>
                </a:moveTo>
                <a:lnTo>
                  <a:pt x="2328291" y="457352"/>
                </a:lnTo>
                <a:lnTo>
                  <a:pt x="2328291" y="0"/>
                </a:lnTo>
                <a:lnTo>
                  <a:pt x="0" y="0"/>
                </a:lnTo>
                <a:lnTo>
                  <a:pt x="0" y="4573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876040" y="3151352"/>
            <a:ext cx="2328545" cy="457834"/>
          </a:xfrm>
          <a:custGeom>
            <a:avLst/>
            <a:gdLst/>
            <a:ahLst/>
            <a:cxnLst/>
            <a:rect l="l" t="t" r="r" b="b"/>
            <a:pathLst>
              <a:path w="2328545" h="457835">
                <a:moveTo>
                  <a:pt x="0" y="457352"/>
                </a:moveTo>
                <a:lnTo>
                  <a:pt x="2328291" y="457352"/>
                </a:lnTo>
                <a:lnTo>
                  <a:pt x="2328291" y="0"/>
                </a:lnTo>
                <a:lnTo>
                  <a:pt x="0" y="0"/>
                </a:lnTo>
                <a:lnTo>
                  <a:pt x="0" y="4573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547622" y="3608704"/>
            <a:ext cx="2328545" cy="396875"/>
          </a:xfrm>
          <a:custGeom>
            <a:avLst/>
            <a:gdLst/>
            <a:ahLst/>
            <a:cxnLst/>
            <a:rect l="l" t="t" r="r" b="b"/>
            <a:pathLst>
              <a:path w="2328545" h="396875">
                <a:moveTo>
                  <a:pt x="0" y="396367"/>
                </a:moveTo>
                <a:lnTo>
                  <a:pt x="2328291" y="396367"/>
                </a:lnTo>
                <a:lnTo>
                  <a:pt x="2328291" y="0"/>
                </a:lnTo>
                <a:lnTo>
                  <a:pt x="0" y="0"/>
                </a:lnTo>
                <a:lnTo>
                  <a:pt x="0" y="39636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876040" y="3608704"/>
            <a:ext cx="2328545" cy="396875"/>
          </a:xfrm>
          <a:custGeom>
            <a:avLst/>
            <a:gdLst/>
            <a:ahLst/>
            <a:cxnLst/>
            <a:rect l="l" t="t" r="r" b="b"/>
            <a:pathLst>
              <a:path w="2328545" h="396875">
                <a:moveTo>
                  <a:pt x="0" y="396367"/>
                </a:moveTo>
                <a:lnTo>
                  <a:pt x="2328291" y="396367"/>
                </a:lnTo>
                <a:lnTo>
                  <a:pt x="2328291" y="0"/>
                </a:lnTo>
                <a:lnTo>
                  <a:pt x="0" y="0"/>
                </a:lnTo>
                <a:lnTo>
                  <a:pt x="0" y="39636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9" name="object 29"/>
          <p:cNvGraphicFramePr>
            <a:graphicFrameLocks noGrp="1"/>
          </p:cNvGraphicFramePr>
          <p:nvPr/>
        </p:nvGraphicFramePr>
        <p:xfrm>
          <a:off x="1541272" y="2077847"/>
          <a:ext cx="6984999" cy="192087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28417"/>
                <a:gridCol w="2328291"/>
                <a:gridCol w="2328291"/>
              </a:tblGrid>
              <a:tr h="1067180">
                <a:tc gridSpan="3">
                  <a:txBody>
                    <a:bodyPr/>
                    <a:lstStyle/>
                    <a:p>
                      <a:pPr marL="151130" marR="144145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But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: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L’augmentation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la diplomation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et de la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qualification 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avant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l’âge de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sz="1800" b="1" spc="-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ans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802005" marR="793115" algn="ctr">
                        <a:lnSpc>
                          <a:spcPct val="100000"/>
                        </a:lnSpc>
                      </a:pPr>
                      <a:r>
                        <a:rPr sz="1400" b="1" dirty="0">
                          <a:solidFill>
                            <a:srgbClr val="E1FF52"/>
                          </a:solidFill>
                          <a:latin typeface="Arial"/>
                          <a:cs typeface="Arial"/>
                        </a:rPr>
                        <a:t>Objectif 1 : </a:t>
                      </a:r>
                      <a:r>
                        <a:rPr sz="1400" b="1" spc="-10" dirty="0">
                          <a:solidFill>
                            <a:srgbClr val="E1FF52"/>
                          </a:solidFill>
                          <a:latin typeface="Arial"/>
                          <a:cs typeface="Arial"/>
                        </a:rPr>
                        <a:t>Augmenter </a:t>
                      </a:r>
                      <a:r>
                        <a:rPr sz="1400" b="1" dirty="0">
                          <a:solidFill>
                            <a:srgbClr val="E1FF52"/>
                          </a:solidFill>
                          <a:latin typeface="Arial"/>
                          <a:cs typeface="Arial"/>
                        </a:rPr>
                        <a:t>le </a:t>
                      </a:r>
                      <a:r>
                        <a:rPr sz="1400" b="1" spc="-5" dirty="0">
                          <a:solidFill>
                            <a:srgbClr val="E1FF52"/>
                          </a:solidFill>
                          <a:latin typeface="Arial"/>
                          <a:cs typeface="Arial"/>
                        </a:rPr>
                        <a:t>taux de diplomation </a:t>
                      </a:r>
                      <a:r>
                        <a:rPr sz="1400" b="1" dirty="0">
                          <a:solidFill>
                            <a:srgbClr val="E1FF52"/>
                          </a:solidFill>
                          <a:latin typeface="Arial"/>
                          <a:cs typeface="Arial"/>
                        </a:rPr>
                        <a:t>et </a:t>
                      </a:r>
                      <a:r>
                        <a:rPr sz="1400" b="1" spc="-5" dirty="0">
                          <a:solidFill>
                            <a:srgbClr val="E1FF52"/>
                          </a:solidFill>
                          <a:latin typeface="Arial"/>
                          <a:cs typeface="Arial"/>
                        </a:rPr>
                        <a:t>de</a:t>
                      </a:r>
                      <a:r>
                        <a:rPr sz="1400" b="1" spc="-170" dirty="0">
                          <a:solidFill>
                            <a:srgbClr val="E1FF5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E1FF52"/>
                          </a:solidFill>
                          <a:latin typeface="Arial"/>
                          <a:cs typeface="Arial"/>
                        </a:rPr>
                        <a:t>qualification  chez </a:t>
                      </a:r>
                      <a:r>
                        <a:rPr sz="1400" b="1" dirty="0">
                          <a:solidFill>
                            <a:srgbClr val="E1FF52"/>
                          </a:solidFill>
                          <a:latin typeface="Arial"/>
                          <a:cs typeface="Arial"/>
                        </a:rPr>
                        <a:t>les </a:t>
                      </a:r>
                      <a:r>
                        <a:rPr sz="1400" b="1" spc="-5" dirty="0">
                          <a:solidFill>
                            <a:srgbClr val="E1FF52"/>
                          </a:solidFill>
                          <a:latin typeface="Arial"/>
                          <a:cs typeface="Arial"/>
                        </a:rPr>
                        <a:t>jeunes de moins de </a:t>
                      </a:r>
                      <a:r>
                        <a:rPr sz="1400" b="1" dirty="0">
                          <a:solidFill>
                            <a:srgbClr val="E1FF52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sz="1400" b="1" spc="-125" dirty="0">
                          <a:solidFill>
                            <a:srgbClr val="E1FF52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E1FF52"/>
                          </a:solidFill>
                          <a:latin typeface="Arial"/>
                          <a:cs typeface="Arial"/>
                        </a:rPr>
                        <a:t>ans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73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 de</a:t>
                      </a:r>
                      <a:r>
                        <a:rPr sz="1200" b="1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départ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2008)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</a:t>
                      </a:r>
                      <a:r>
                        <a:rPr sz="1200" b="1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visée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2016)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Résultat</a:t>
                      </a:r>
                      <a:r>
                        <a:rPr sz="1200" b="1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obtenu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2014)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  <a:tr h="396367">
                <a:tc>
                  <a:txBody>
                    <a:bodyPr/>
                    <a:lstStyle/>
                    <a:p>
                      <a:pPr marL="7620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62,6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63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68,8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581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75,6</a:t>
                      </a:r>
                      <a:r>
                        <a:rPr sz="2000" b="1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</a:tbl>
          </a:graphicData>
        </a:graphic>
      </p:graphicFrame>
      <p:sp>
        <p:nvSpPr>
          <p:cNvPr id="30" name="object 30"/>
          <p:cNvSpPr txBox="1"/>
          <p:nvPr/>
        </p:nvSpPr>
        <p:spPr>
          <a:xfrm>
            <a:off x="8312022" y="6107480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243316" y="6073140"/>
            <a:ext cx="731520" cy="234695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482597" y="6061862"/>
            <a:ext cx="4249420" cy="103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00" dirty="0">
                <a:latin typeface="Arial"/>
                <a:cs typeface="Arial"/>
              </a:rPr>
              <a:t>* Tous les </a:t>
            </a:r>
            <a:r>
              <a:rPr sz="600" spc="-5" dirty="0">
                <a:latin typeface="Arial"/>
                <a:cs typeface="Arial"/>
              </a:rPr>
              <a:t>objectifs </a:t>
            </a:r>
            <a:r>
              <a:rPr sz="600" dirty="0">
                <a:latin typeface="Arial"/>
                <a:cs typeface="Arial"/>
              </a:rPr>
              <a:t>de </a:t>
            </a:r>
            <a:r>
              <a:rPr sz="600" i="1" dirty="0">
                <a:latin typeface="Arial"/>
                <a:cs typeface="Arial"/>
              </a:rPr>
              <a:t>la </a:t>
            </a:r>
            <a:r>
              <a:rPr sz="600" i="1" spc="-5" dirty="0">
                <a:latin typeface="Arial"/>
                <a:cs typeface="Arial"/>
              </a:rPr>
              <a:t>Convention </a:t>
            </a:r>
            <a:r>
              <a:rPr sz="600" i="1" dirty="0">
                <a:latin typeface="Arial"/>
                <a:cs typeface="Arial"/>
              </a:rPr>
              <a:t>de </a:t>
            </a:r>
            <a:r>
              <a:rPr sz="600" i="1" spc="-5" dirty="0">
                <a:latin typeface="Arial"/>
                <a:cs typeface="Arial"/>
              </a:rPr>
              <a:t>partenariat </a:t>
            </a:r>
            <a:r>
              <a:rPr sz="600" dirty="0">
                <a:latin typeface="Arial"/>
                <a:cs typeface="Arial"/>
              </a:rPr>
              <a:t>sont intégrés au </a:t>
            </a:r>
            <a:r>
              <a:rPr sz="600" i="1" spc="-5" dirty="0">
                <a:latin typeface="Arial"/>
                <a:cs typeface="Arial"/>
              </a:rPr>
              <a:t>Plan stratégique </a:t>
            </a:r>
            <a:r>
              <a:rPr sz="600" i="1" dirty="0">
                <a:latin typeface="Arial"/>
                <a:cs typeface="Arial"/>
              </a:rPr>
              <a:t>2011-2016 </a:t>
            </a:r>
            <a:r>
              <a:rPr sz="600" dirty="0">
                <a:latin typeface="Arial"/>
                <a:cs typeface="Arial"/>
              </a:rPr>
              <a:t>à titre de résultats</a:t>
            </a:r>
            <a:r>
              <a:rPr sz="600" spc="10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attendus.</a:t>
            </a:r>
            <a:endParaRPr sz="6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547494" y="4735842"/>
            <a:ext cx="2328545" cy="457200"/>
          </a:xfrm>
          <a:custGeom>
            <a:avLst/>
            <a:gdLst/>
            <a:ahLst/>
            <a:cxnLst/>
            <a:rect l="l" t="t" r="r" b="b"/>
            <a:pathLst>
              <a:path w="2328545" h="457200">
                <a:moveTo>
                  <a:pt x="0" y="457187"/>
                </a:moveTo>
                <a:lnTo>
                  <a:pt x="2328291" y="457187"/>
                </a:lnTo>
                <a:lnTo>
                  <a:pt x="2328291" y="0"/>
                </a:lnTo>
                <a:lnTo>
                  <a:pt x="0" y="0"/>
                </a:lnTo>
                <a:lnTo>
                  <a:pt x="0" y="45718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875785" y="4735842"/>
            <a:ext cx="2328545" cy="457200"/>
          </a:xfrm>
          <a:custGeom>
            <a:avLst/>
            <a:gdLst/>
            <a:ahLst/>
            <a:cxnLst/>
            <a:rect l="l" t="t" r="r" b="b"/>
            <a:pathLst>
              <a:path w="2328545" h="457200">
                <a:moveTo>
                  <a:pt x="0" y="457187"/>
                </a:moveTo>
                <a:lnTo>
                  <a:pt x="2328291" y="457187"/>
                </a:lnTo>
                <a:lnTo>
                  <a:pt x="2328291" y="0"/>
                </a:lnTo>
                <a:lnTo>
                  <a:pt x="0" y="0"/>
                </a:lnTo>
                <a:lnTo>
                  <a:pt x="0" y="45718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547494" y="5193017"/>
            <a:ext cx="2328545" cy="396240"/>
          </a:xfrm>
          <a:custGeom>
            <a:avLst/>
            <a:gdLst/>
            <a:ahLst/>
            <a:cxnLst/>
            <a:rect l="l" t="t" r="r" b="b"/>
            <a:pathLst>
              <a:path w="2328545" h="396239">
                <a:moveTo>
                  <a:pt x="0" y="396227"/>
                </a:moveTo>
                <a:lnTo>
                  <a:pt x="2328291" y="396227"/>
                </a:lnTo>
                <a:lnTo>
                  <a:pt x="2328291" y="0"/>
                </a:lnTo>
                <a:lnTo>
                  <a:pt x="0" y="0"/>
                </a:lnTo>
                <a:lnTo>
                  <a:pt x="0" y="39622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875785" y="5193017"/>
            <a:ext cx="2328545" cy="396240"/>
          </a:xfrm>
          <a:custGeom>
            <a:avLst/>
            <a:gdLst/>
            <a:ahLst/>
            <a:cxnLst/>
            <a:rect l="l" t="t" r="r" b="b"/>
            <a:pathLst>
              <a:path w="2328545" h="396239">
                <a:moveTo>
                  <a:pt x="0" y="396227"/>
                </a:moveTo>
                <a:lnTo>
                  <a:pt x="2328291" y="396227"/>
                </a:lnTo>
                <a:lnTo>
                  <a:pt x="2328291" y="0"/>
                </a:lnTo>
                <a:lnTo>
                  <a:pt x="0" y="0"/>
                </a:lnTo>
                <a:lnTo>
                  <a:pt x="0" y="39622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7" name="object 37"/>
          <p:cNvGraphicFramePr>
            <a:graphicFrameLocks noGrp="1"/>
          </p:cNvGraphicFramePr>
          <p:nvPr/>
        </p:nvGraphicFramePr>
        <p:xfrm>
          <a:off x="1541144" y="4151121"/>
          <a:ext cx="6984999" cy="14317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28291"/>
                <a:gridCol w="2328290"/>
                <a:gridCol w="2328418"/>
              </a:tblGrid>
              <a:tr h="578357">
                <a:tc gridSpan="3">
                  <a:txBody>
                    <a:bodyPr/>
                    <a:lstStyle/>
                    <a:p>
                      <a:pPr marL="2028825" marR="704215" indent="-131889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Objectif 2 : </a:t>
                      </a:r>
                      <a:r>
                        <a:rPr sz="1400" b="1" spc="-1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Augmenter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le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taux de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réussite à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l’épreuve</a:t>
                      </a:r>
                      <a:r>
                        <a:rPr sz="1400" b="1" spc="-17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ministérielle  de mathématique de </a:t>
                      </a:r>
                      <a:r>
                        <a:rPr sz="1400" b="1" spc="1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4</a:t>
                      </a:r>
                      <a:r>
                        <a:rPr sz="1350" b="1" spc="15" baseline="2469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1350" b="1" spc="127" baseline="2469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secondaire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7200">
                <a:tc>
                  <a:txBody>
                    <a:bodyPr/>
                    <a:lstStyle/>
                    <a:p>
                      <a:pPr marL="757555" marR="459105" indent="-2927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 de</a:t>
                      </a:r>
                      <a:r>
                        <a:rPr sz="1200" b="1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départ  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2009)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58190" marR="611505" indent="-13906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</a:t>
                      </a:r>
                      <a:r>
                        <a:rPr sz="1200" b="1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visée 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2016)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58825" marR="573405" indent="-17526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Résultat</a:t>
                      </a:r>
                      <a:r>
                        <a:rPr sz="1200" b="1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obtenu 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2015)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  <a:tr h="396214">
                <a:tc>
                  <a:txBody>
                    <a:bodyPr/>
                    <a:lstStyle/>
                    <a:p>
                      <a:pPr marL="7620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60,7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63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70,0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9596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77,96</a:t>
                      </a:r>
                      <a:r>
                        <a:rPr sz="2000" b="1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</a:tbl>
          </a:graphicData>
        </a:graphic>
      </p:graphicFrame>
      <p:sp>
        <p:nvSpPr>
          <p:cNvPr id="38" name="object 3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77697" y="303910"/>
            <a:ext cx="5742940" cy="732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solidFill>
                  <a:srgbClr val="000000"/>
                </a:solidFill>
              </a:rPr>
              <a:t>PRÉSENTATION</a:t>
            </a:r>
          </a:p>
          <a:p>
            <a:pPr marL="927100">
              <a:lnSpc>
                <a:spcPct val="100000"/>
              </a:lnSpc>
              <a:spcBef>
                <a:spcPts val="400"/>
              </a:spcBef>
            </a:pPr>
            <a:r>
              <a:rPr sz="2000" dirty="0">
                <a:solidFill>
                  <a:srgbClr val="000000"/>
                </a:solidFill>
              </a:rPr>
              <a:t>La </a:t>
            </a:r>
            <a:r>
              <a:rPr sz="2000" spc="-5" dirty="0">
                <a:solidFill>
                  <a:srgbClr val="000000"/>
                </a:solidFill>
              </a:rPr>
              <a:t>Convention </a:t>
            </a:r>
            <a:r>
              <a:rPr sz="2000" dirty="0">
                <a:solidFill>
                  <a:srgbClr val="000000"/>
                </a:solidFill>
              </a:rPr>
              <a:t>de partenariat</a:t>
            </a:r>
            <a:r>
              <a:rPr sz="2000" spc="-60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2011-2016</a:t>
            </a:r>
            <a:endParaRPr sz="2000"/>
          </a:p>
        </p:txBody>
      </p:sp>
      <p:sp>
        <p:nvSpPr>
          <p:cNvPr id="6" name="object 6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4019" y="3611626"/>
            <a:ext cx="882650" cy="0"/>
          </a:xfrm>
          <a:custGeom>
            <a:avLst/>
            <a:gdLst/>
            <a:ahLst/>
            <a:cxnLst/>
            <a:rect l="l" t="t" r="r" b="b"/>
            <a:pathLst>
              <a:path w="882650">
                <a:moveTo>
                  <a:pt x="0" y="0"/>
                </a:moveTo>
                <a:lnTo>
                  <a:pt x="882392" y="0"/>
                </a:lnTo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366" y="1974469"/>
            <a:ext cx="908685" cy="2503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 marR="225425">
              <a:lnSpc>
                <a:spcPct val="100000"/>
              </a:lnSpc>
              <a:spcBef>
                <a:spcPts val="509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Instances  politiques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000">
              <a:latin typeface="Times New Roman"/>
              <a:cs typeface="Times New Roman"/>
            </a:endParaRPr>
          </a:p>
          <a:p>
            <a:pPr marL="13335" marR="225425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312022" y="6107480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8243316" y="6073140"/>
            <a:ext cx="731520" cy="23469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1482597" y="6061862"/>
            <a:ext cx="4249420" cy="103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00" dirty="0">
                <a:latin typeface="Arial"/>
                <a:cs typeface="Arial"/>
              </a:rPr>
              <a:t>* Tous les </a:t>
            </a:r>
            <a:r>
              <a:rPr sz="600" spc="-5" dirty="0">
                <a:latin typeface="Arial"/>
                <a:cs typeface="Arial"/>
              </a:rPr>
              <a:t>objectifs </a:t>
            </a:r>
            <a:r>
              <a:rPr sz="600" dirty="0">
                <a:latin typeface="Arial"/>
                <a:cs typeface="Arial"/>
              </a:rPr>
              <a:t>de </a:t>
            </a:r>
            <a:r>
              <a:rPr sz="600" spc="5" dirty="0">
                <a:latin typeface="Arial"/>
                <a:cs typeface="Arial"/>
              </a:rPr>
              <a:t>la </a:t>
            </a:r>
            <a:r>
              <a:rPr sz="600" i="1" spc="-5" dirty="0">
                <a:latin typeface="Arial"/>
                <a:cs typeface="Arial"/>
              </a:rPr>
              <a:t>Convention </a:t>
            </a:r>
            <a:r>
              <a:rPr sz="600" i="1" dirty="0">
                <a:latin typeface="Arial"/>
                <a:cs typeface="Arial"/>
              </a:rPr>
              <a:t>de </a:t>
            </a:r>
            <a:r>
              <a:rPr sz="600" i="1" spc="-5" dirty="0">
                <a:latin typeface="Arial"/>
                <a:cs typeface="Arial"/>
              </a:rPr>
              <a:t>partenariat </a:t>
            </a:r>
            <a:r>
              <a:rPr sz="600" dirty="0">
                <a:latin typeface="Arial"/>
                <a:cs typeface="Arial"/>
              </a:rPr>
              <a:t>sont intégrés au </a:t>
            </a:r>
            <a:r>
              <a:rPr sz="600" i="1" spc="-5" dirty="0">
                <a:latin typeface="Arial"/>
                <a:cs typeface="Arial"/>
              </a:rPr>
              <a:t>Plan stratégique </a:t>
            </a:r>
            <a:r>
              <a:rPr sz="600" i="1" dirty="0">
                <a:latin typeface="Arial"/>
                <a:cs typeface="Arial"/>
              </a:rPr>
              <a:t>2011-2016 </a:t>
            </a:r>
            <a:r>
              <a:rPr sz="600" dirty="0">
                <a:latin typeface="Arial"/>
                <a:cs typeface="Arial"/>
              </a:rPr>
              <a:t>à titre de résultats</a:t>
            </a:r>
            <a:r>
              <a:rPr sz="600" spc="8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attendus.</a:t>
            </a:r>
            <a:endParaRPr sz="60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1547494" y="2770098"/>
            <a:ext cx="2328545" cy="640080"/>
          </a:xfrm>
          <a:custGeom>
            <a:avLst/>
            <a:gdLst/>
            <a:ahLst/>
            <a:cxnLst/>
            <a:rect l="l" t="t" r="r" b="b"/>
            <a:pathLst>
              <a:path w="2328545" h="640079">
                <a:moveTo>
                  <a:pt x="0" y="639978"/>
                </a:moveTo>
                <a:lnTo>
                  <a:pt x="2328291" y="639978"/>
                </a:lnTo>
                <a:lnTo>
                  <a:pt x="2328291" y="0"/>
                </a:lnTo>
                <a:lnTo>
                  <a:pt x="0" y="0"/>
                </a:lnTo>
                <a:lnTo>
                  <a:pt x="0" y="63997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875785" y="2770098"/>
            <a:ext cx="2328545" cy="640080"/>
          </a:xfrm>
          <a:custGeom>
            <a:avLst/>
            <a:gdLst/>
            <a:ahLst/>
            <a:cxnLst/>
            <a:rect l="l" t="t" r="r" b="b"/>
            <a:pathLst>
              <a:path w="2328545" h="640079">
                <a:moveTo>
                  <a:pt x="0" y="639978"/>
                </a:moveTo>
                <a:lnTo>
                  <a:pt x="2328291" y="639978"/>
                </a:lnTo>
                <a:lnTo>
                  <a:pt x="2328291" y="0"/>
                </a:lnTo>
                <a:lnTo>
                  <a:pt x="0" y="0"/>
                </a:lnTo>
                <a:lnTo>
                  <a:pt x="0" y="63997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547494" y="3410051"/>
            <a:ext cx="2328545" cy="396240"/>
          </a:xfrm>
          <a:custGeom>
            <a:avLst/>
            <a:gdLst/>
            <a:ahLst/>
            <a:cxnLst/>
            <a:rect l="l" t="t" r="r" b="b"/>
            <a:pathLst>
              <a:path w="2328545" h="396239">
                <a:moveTo>
                  <a:pt x="0" y="396138"/>
                </a:moveTo>
                <a:lnTo>
                  <a:pt x="2328291" y="396138"/>
                </a:lnTo>
                <a:lnTo>
                  <a:pt x="2328291" y="0"/>
                </a:lnTo>
                <a:lnTo>
                  <a:pt x="0" y="0"/>
                </a:lnTo>
                <a:lnTo>
                  <a:pt x="0" y="3961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3875785" y="3410051"/>
            <a:ext cx="2328545" cy="396240"/>
          </a:xfrm>
          <a:custGeom>
            <a:avLst/>
            <a:gdLst/>
            <a:ahLst/>
            <a:cxnLst/>
            <a:rect l="l" t="t" r="r" b="b"/>
            <a:pathLst>
              <a:path w="2328545" h="396239">
                <a:moveTo>
                  <a:pt x="0" y="396138"/>
                </a:moveTo>
                <a:lnTo>
                  <a:pt x="2328291" y="396138"/>
                </a:lnTo>
                <a:lnTo>
                  <a:pt x="2328291" y="0"/>
                </a:lnTo>
                <a:lnTo>
                  <a:pt x="0" y="0"/>
                </a:lnTo>
                <a:lnTo>
                  <a:pt x="0" y="3961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4" name="object 34"/>
          <p:cNvGraphicFramePr>
            <a:graphicFrameLocks noGrp="1"/>
          </p:cNvGraphicFramePr>
          <p:nvPr/>
        </p:nvGraphicFramePr>
        <p:xfrm>
          <a:off x="1541144" y="1910460"/>
          <a:ext cx="6984999" cy="18893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28291"/>
                <a:gridCol w="2328290"/>
                <a:gridCol w="2328418"/>
              </a:tblGrid>
              <a:tr h="853313">
                <a:tc gridSpan="3">
                  <a:txBody>
                    <a:bodyPr/>
                    <a:lstStyle/>
                    <a:p>
                      <a:pPr marL="2343150" marR="144145" indent="-219202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But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: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L’augmentation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la diplomation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et de la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qualification 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avant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l’âge de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</a:t>
                      </a:r>
                      <a:r>
                        <a:rPr sz="1800" b="1" spc="-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ans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11747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Objectif 3 :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Maintenir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à 15 % le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nombre de sortants sans diplôme ni</a:t>
                      </a:r>
                      <a:r>
                        <a:rPr sz="1400" b="1" spc="-18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qualification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639952">
                <a:tc>
                  <a:txBody>
                    <a:bodyPr/>
                    <a:lstStyle/>
                    <a:p>
                      <a:pPr marL="807720" marR="459105" indent="-34290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 de</a:t>
                      </a:r>
                      <a:r>
                        <a:rPr sz="1200" b="1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départ  Juin</a:t>
                      </a:r>
                      <a:r>
                        <a:rPr sz="1200" b="1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2010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521334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(Indic.</a:t>
                      </a:r>
                      <a:r>
                        <a:rPr sz="1200" b="1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2008-2009)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19125" marR="61214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</a:t>
                      </a:r>
                      <a:r>
                        <a:rPr sz="1200" b="1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visée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 Juin</a:t>
                      </a:r>
                      <a:r>
                        <a:rPr sz="1200" b="1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2016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(Indic.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2014-2015)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08990" marR="573405" indent="-22606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Résultat</a:t>
                      </a:r>
                      <a:r>
                        <a:rPr sz="1200" b="1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obtenu 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Juin</a:t>
                      </a:r>
                      <a:r>
                        <a:rPr sz="1200" b="1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2015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521970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(Indic.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2013-2014)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  <a:tr h="396113">
                <a:tc>
                  <a:txBody>
                    <a:bodyPr/>
                    <a:lstStyle/>
                    <a:p>
                      <a:pPr marL="76200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15,1</a:t>
                      </a:r>
                      <a:r>
                        <a:rPr sz="2000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63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15,0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spc="5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83540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À venir par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le</a:t>
                      </a:r>
                      <a:r>
                        <a:rPr sz="1200" b="1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MEESR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</a:tbl>
          </a:graphicData>
        </a:graphic>
      </p:graphicFrame>
      <p:sp>
        <p:nvSpPr>
          <p:cNvPr id="35" name="object 35"/>
          <p:cNvSpPr/>
          <p:nvPr/>
        </p:nvSpPr>
        <p:spPr>
          <a:xfrm>
            <a:off x="1547494" y="4519625"/>
            <a:ext cx="2328545" cy="457834"/>
          </a:xfrm>
          <a:custGeom>
            <a:avLst/>
            <a:gdLst/>
            <a:ahLst/>
            <a:cxnLst/>
            <a:rect l="l" t="t" r="r" b="b"/>
            <a:pathLst>
              <a:path w="2328545" h="457835">
                <a:moveTo>
                  <a:pt x="0" y="457250"/>
                </a:moveTo>
                <a:lnTo>
                  <a:pt x="2328291" y="457250"/>
                </a:lnTo>
                <a:lnTo>
                  <a:pt x="2328291" y="0"/>
                </a:lnTo>
                <a:lnTo>
                  <a:pt x="0" y="0"/>
                </a:lnTo>
                <a:lnTo>
                  <a:pt x="0" y="4572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875785" y="4519625"/>
            <a:ext cx="2328545" cy="457834"/>
          </a:xfrm>
          <a:custGeom>
            <a:avLst/>
            <a:gdLst/>
            <a:ahLst/>
            <a:cxnLst/>
            <a:rect l="l" t="t" r="r" b="b"/>
            <a:pathLst>
              <a:path w="2328545" h="457835">
                <a:moveTo>
                  <a:pt x="0" y="457250"/>
                </a:moveTo>
                <a:lnTo>
                  <a:pt x="2328291" y="457250"/>
                </a:lnTo>
                <a:lnTo>
                  <a:pt x="2328291" y="0"/>
                </a:lnTo>
                <a:lnTo>
                  <a:pt x="0" y="0"/>
                </a:lnTo>
                <a:lnTo>
                  <a:pt x="0" y="4572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547494" y="4976952"/>
            <a:ext cx="2328545" cy="396875"/>
          </a:xfrm>
          <a:custGeom>
            <a:avLst/>
            <a:gdLst/>
            <a:ahLst/>
            <a:cxnLst/>
            <a:rect l="l" t="t" r="r" b="b"/>
            <a:pathLst>
              <a:path w="2328545" h="396875">
                <a:moveTo>
                  <a:pt x="0" y="396290"/>
                </a:moveTo>
                <a:lnTo>
                  <a:pt x="2328291" y="396290"/>
                </a:lnTo>
                <a:lnTo>
                  <a:pt x="2328291" y="0"/>
                </a:lnTo>
                <a:lnTo>
                  <a:pt x="0" y="0"/>
                </a:lnTo>
                <a:lnTo>
                  <a:pt x="0" y="3962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875785" y="4976952"/>
            <a:ext cx="2328545" cy="396875"/>
          </a:xfrm>
          <a:custGeom>
            <a:avLst/>
            <a:gdLst/>
            <a:ahLst/>
            <a:cxnLst/>
            <a:rect l="l" t="t" r="r" b="b"/>
            <a:pathLst>
              <a:path w="2328545" h="396875">
                <a:moveTo>
                  <a:pt x="0" y="396290"/>
                </a:moveTo>
                <a:lnTo>
                  <a:pt x="2328291" y="396290"/>
                </a:lnTo>
                <a:lnTo>
                  <a:pt x="2328291" y="0"/>
                </a:lnTo>
                <a:lnTo>
                  <a:pt x="0" y="0"/>
                </a:lnTo>
                <a:lnTo>
                  <a:pt x="0" y="3962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9" name="object 39"/>
          <p:cNvGraphicFramePr>
            <a:graphicFrameLocks noGrp="1"/>
          </p:cNvGraphicFramePr>
          <p:nvPr/>
        </p:nvGraphicFramePr>
        <p:xfrm>
          <a:off x="1541144" y="4158741"/>
          <a:ext cx="6984999" cy="12081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28291"/>
                <a:gridCol w="2328290"/>
                <a:gridCol w="2328418"/>
              </a:tblGrid>
              <a:tr h="354583">
                <a:tc gridSpan="3">
                  <a:txBody>
                    <a:bodyPr/>
                    <a:lstStyle/>
                    <a:p>
                      <a:pPr marL="108521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Objectif 4 :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Diminuer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le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nombre de doubleurs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au</a:t>
                      </a:r>
                      <a:r>
                        <a:rPr sz="1400" b="1" spc="-19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primaire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7200">
                <a:tc>
                  <a:txBody>
                    <a:bodyPr/>
                    <a:lstStyle/>
                    <a:p>
                      <a:pPr marL="757555" marR="459105" indent="-2927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 de</a:t>
                      </a:r>
                      <a:r>
                        <a:rPr sz="1200" b="1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départ  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2009)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58190" marR="611505" indent="-13906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</a:t>
                      </a:r>
                      <a:r>
                        <a:rPr sz="1200" b="1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visée 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2016)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58825" marR="573405" indent="-17526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Résultat</a:t>
                      </a:r>
                      <a:r>
                        <a:rPr sz="1200" b="1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obtenu 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2015)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  <a:tr h="396367">
                <a:tc>
                  <a:txBody>
                    <a:bodyPr/>
                    <a:lstStyle/>
                    <a:p>
                      <a:pPr marL="54292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230</a:t>
                      </a:r>
                      <a:r>
                        <a:rPr sz="2000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élèves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292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170</a:t>
                      </a:r>
                      <a:r>
                        <a:rPr sz="2000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élèves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9372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88</a:t>
                      </a:r>
                      <a:r>
                        <a:rPr sz="2000" b="1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élèves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</a:tbl>
          </a:graphicData>
        </a:graphic>
      </p:graphicFrame>
      <p:sp>
        <p:nvSpPr>
          <p:cNvPr id="40" name="object 4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77697" y="303910"/>
            <a:ext cx="5742940" cy="732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solidFill>
                  <a:srgbClr val="000000"/>
                </a:solidFill>
              </a:rPr>
              <a:t>PRÉSENTATION</a:t>
            </a:r>
          </a:p>
          <a:p>
            <a:pPr marL="927100">
              <a:lnSpc>
                <a:spcPct val="100000"/>
              </a:lnSpc>
              <a:spcBef>
                <a:spcPts val="400"/>
              </a:spcBef>
            </a:pPr>
            <a:r>
              <a:rPr sz="2000" dirty="0">
                <a:solidFill>
                  <a:srgbClr val="000000"/>
                </a:solidFill>
              </a:rPr>
              <a:t>La </a:t>
            </a:r>
            <a:r>
              <a:rPr sz="2000" spc="-5" dirty="0">
                <a:solidFill>
                  <a:srgbClr val="000000"/>
                </a:solidFill>
              </a:rPr>
              <a:t>Convention </a:t>
            </a:r>
            <a:r>
              <a:rPr sz="2000" dirty="0">
                <a:solidFill>
                  <a:srgbClr val="000000"/>
                </a:solidFill>
              </a:rPr>
              <a:t>de partenariat</a:t>
            </a:r>
            <a:r>
              <a:rPr sz="2000" spc="-60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2011-2016</a:t>
            </a:r>
            <a:endParaRPr sz="2000"/>
          </a:p>
        </p:txBody>
      </p:sp>
      <p:sp>
        <p:nvSpPr>
          <p:cNvPr id="6" name="object 6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1366" y="1974469"/>
            <a:ext cx="908050" cy="2503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 marR="224154">
              <a:lnSpc>
                <a:spcPct val="100000"/>
              </a:lnSpc>
              <a:spcBef>
                <a:spcPts val="509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Instances  politiques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000">
              <a:latin typeface="Times New Roman"/>
              <a:cs typeface="Times New Roman"/>
            </a:endParaRPr>
          </a:p>
          <a:p>
            <a:pPr marL="13335" marR="224154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312022" y="6107480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243316" y="6073140"/>
            <a:ext cx="731520" cy="23469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482597" y="6061862"/>
            <a:ext cx="4249420" cy="103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00" dirty="0">
                <a:latin typeface="Arial"/>
                <a:cs typeface="Arial"/>
              </a:rPr>
              <a:t>* Tous les </a:t>
            </a:r>
            <a:r>
              <a:rPr sz="600" spc="-5" dirty="0">
                <a:latin typeface="Arial"/>
                <a:cs typeface="Arial"/>
              </a:rPr>
              <a:t>objectifs </a:t>
            </a:r>
            <a:r>
              <a:rPr sz="600" dirty="0">
                <a:latin typeface="Arial"/>
                <a:cs typeface="Arial"/>
              </a:rPr>
              <a:t>de </a:t>
            </a:r>
            <a:r>
              <a:rPr sz="600" spc="5" dirty="0">
                <a:latin typeface="Arial"/>
                <a:cs typeface="Arial"/>
              </a:rPr>
              <a:t>la </a:t>
            </a:r>
            <a:r>
              <a:rPr sz="600" i="1" spc="-5" dirty="0">
                <a:latin typeface="Arial"/>
                <a:cs typeface="Arial"/>
              </a:rPr>
              <a:t>Convention </a:t>
            </a:r>
            <a:r>
              <a:rPr sz="600" i="1" dirty="0">
                <a:latin typeface="Arial"/>
                <a:cs typeface="Arial"/>
              </a:rPr>
              <a:t>de </a:t>
            </a:r>
            <a:r>
              <a:rPr sz="600" i="1" spc="-5" dirty="0">
                <a:latin typeface="Arial"/>
                <a:cs typeface="Arial"/>
              </a:rPr>
              <a:t>partenariat </a:t>
            </a:r>
            <a:r>
              <a:rPr sz="600" dirty="0">
                <a:latin typeface="Arial"/>
                <a:cs typeface="Arial"/>
              </a:rPr>
              <a:t>sont intégrés au </a:t>
            </a:r>
            <a:r>
              <a:rPr sz="600" i="1" spc="-5" dirty="0">
                <a:latin typeface="Arial"/>
                <a:cs typeface="Arial"/>
              </a:rPr>
              <a:t>Plan stratégique </a:t>
            </a:r>
            <a:r>
              <a:rPr sz="600" i="1" dirty="0">
                <a:latin typeface="Arial"/>
                <a:cs typeface="Arial"/>
              </a:rPr>
              <a:t>2011-2016 </a:t>
            </a:r>
            <a:r>
              <a:rPr sz="600" dirty="0">
                <a:latin typeface="Arial"/>
                <a:cs typeface="Arial"/>
              </a:rPr>
              <a:t>à titre de résultats</a:t>
            </a:r>
            <a:r>
              <a:rPr sz="600" spc="8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attendus.</a:t>
            </a:r>
            <a:endParaRPr sz="6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547494" y="2475852"/>
            <a:ext cx="2328545" cy="457200"/>
          </a:xfrm>
          <a:custGeom>
            <a:avLst/>
            <a:gdLst/>
            <a:ahLst/>
            <a:cxnLst/>
            <a:rect l="l" t="t" r="r" b="b"/>
            <a:pathLst>
              <a:path w="2328545" h="457200">
                <a:moveTo>
                  <a:pt x="0" y="457085"/>
                </a:moveTo>
                <a:lnTo>
                  <a:pt x="2328291" y="457085"/>
                </a:lnTo>
                <a:lnTo>
                  <a:pt x="2328291" y="0"/>
                </a:lnTo>
                <a:lnTo>
                  <a:pt x="0" y="0"/>
                </a:lnTo>
                <a:lnTo>
                  <a:pt x="0" y="4570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875785" y="2475852"/>
            <a:ext cx="2328545" cy="457200"/>
          </a:xfrm>
          <a:custGeom>
            <a:avLst/>
            <a:gdLst/>
            <a:ahLst/>
            <a:cxnLst/>
            <a:rect l="l" t="t" r="r" b="b"/>
            <a:pathLst>
              <a:path w="2328545" h="457200">
                <a:moveTo>
                  <a:pt x="0" y="457085"/>
                </a:moveTo>
                <a:lnTo>
                  <a:pt x="2328291" y="457085"/>
                </a:lnTo>
                <a:lnTo>
                  <a:pt x="2328291" y="0"/>
                </a:lnTo>
                <a:lnTo>
                  <a:pt x="0" y="0"/>
                </a:lnTo>
                <a:lnTo>
                  <a:pt x="0" y="4570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547494" y="2933052"/>
            <a:ext cx="2328545" cy="396240"/>
          </a:xfrm>
          <a:custGeom>
            <a:avLst/>
            <a:gdLst/>
            <a:ahLst/>
            <a:cxnLst/>
            <a:rect l="l" t="t" r="r" b="b"/>
            <a:pathLst>
              <a:path w="2328545" h="396239">
                <a:moveTo>
                  <a:pt x="0" y="396125"/>
                </a:moveTo>
                <a:lnTo>
                  <a:pt x="2328291" y="396125"/>
                </a:lnTo>
                <a:lnTo>
                  <a:pt x="2328291" y="0"/>
                </a:lnTo>
                <a:lnTo>
                  <a:pt x="0" y="0"/>
                </a:lnTo>
                <a:lnTo>
                  <a:pt x="0" y="3961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875785" y="2933052"/>
            <a:ext cx="2328545" cy="396240"/>
          </a:xfrm>
          <a:custGeom>
            <a:avLst/>
            <a:gdLst/>
            <a:ahLst/>
            <a:cxnLst/>
            <a:rect l="l" t="t" r="r" b="b"/>
            <a:pathLst>
              <a:path w="2328545" h="396239">
                <a:moveTo>
                  <a:pt x="0" y="396125"/>
                </a:moveTo>
                <a:lnTo>
                  <a:pt x="2328291" y="396125"/>
                </a:lnTo>
                <a:lnTo>
                  <a:pt x="2328291" y="0"/>
                </a:lnTo>
                <a:lnTo>
                  <a:pt x="0" y="0"/>
                </a:lnTo>
                <a:lnTo>
                  <a:pt x="0" y="3961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3" name="object 33"/>
          <p:cNvGraphicFramePr>
            <a:graphicFrameLocks noGrp="1"/>
          </p:cNvGraphicFramePr>
          <p:nvPr/>
        </p:nvGraphicFramePr>
        <p:xfrm>
          <a:off x="1541144" y="1890522"/>
          <a:ext cx="6984999" cy="14323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28291"/>
                <a:gridCol w="2328290"/>
                <a:gridCol w="2328418"/>
              </a:tblGrid>
              <a:tr h="578992">
                <a:tc gridSpan="3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But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: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L’amélioration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 la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maîtrise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 la langue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française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Objectif 5 : </a:t>
                      </a:r>
                      <a:r>
                        <a:rPr sz="1400" b="1" spc="-1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Augmenter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le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taux de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réussite en lecture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de </a:t>
                      </a:r>
                      <a:r>
                        <a:rPr sz="1400" b="1" spc="1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5</a:t>
                      </a:r>
                      <a:r>
                        <a:rPr sz="1350" b="1" spc="22" baseline="2469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e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secondaire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au</a:t>
                      </a:r>
                      <a:r>
                        <a:rPr sz="1400" b="1" spc="-12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bilan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7073">
                <a:tc>
                  <a:txBody>
                    <a:bodyPr/>
                    <a:lstStyle/>
                    <a:p>
                      <a:pPr marL="757555" marR="459105" indent="-29273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 de</a:t>
                      </a:r>
                      <a:r>
                        <a:rPr sz="1200" b="1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départ  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2009)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58190" marR="611505" indent="-13906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</a:t>
                      </a:r>
                      <a:r>
                        <a:rPr sz="1200" b="1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visée 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2016)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58825" marR="573405" indent="-17526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Résultat</a:t>
                      </a:r>
                      <a:r>
                        <a:rPr sz="1200" b="1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obtenu 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2015)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  <a:tr h="396239">
                <a:tc>
                  <a:txBody>
                    <a:bodyPr/>
                    <a:lstStyle/>
                    <a:p>
                      <a:pPr marL="7620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82,2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63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85,0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9596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87,04</a:t>
                      </a:r>
                      <a:r>
                        <a:rPr sz="2000" b="1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</a:tbl>
          </a:graphicData>
        </a:graphic>
      </p:graphicFrame>
      <p:sp>
        <p:nvSpPr>
          <p:cNvPr id="34" name="object 34"/>
          <p:cNvSpPr/>
          <p:nvPr/>
        </p:nvSpPr>
        <p:spPr>
          <a:xfrm>
            <a:off x="1547494" y="4015740"/>
            <a:ext cx="2328545" cy="457200"/>
          </a:xfrm>
          <a:custGeom>
            <a:avLst/>
            <a:gdLst/>
            <a:ahLst/>
            <a:cxnLst/>
            <a:rect l="l" t="t" r="r" b="b"/>
            <a:pathLst>
              <a:path w="2328545" h="457200">
                <a:moveTo>
                  <a:pt x="0" y="457200"/>
                </a:moveTo>
                <a:lnTo>
                  <a:pt x="2328291" y="457200"/>
                </a:lnTo>
                <a:lnTo>
                  <a:pt x="2328291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875785" y="4015740"/>
            <a:ext cx="2328545" cy="457200"/>
          </a:xfrm>
          <a:custGeom>
            <a:avLst/>
            <a:gdLst/>
            <a:ahLst/>
            <a:cxnLst/>
            <a:rect l="l" t="t" r="r" b="b"/>
            <a:pathLst>
              <a:path w="2328545" h="457200">
                <a:moveTo>
                  <a:pt x="0" y="457200"/>
                </a:moveTo>
                <a:lnTo>
                  <a:pt x="2328291" y="457200"/>
                </a:lnTo>
                <a:lnTo>
                  <a:pt x="2328291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547494" y="4472940"/>
            <a:ext cx="2328545" cy="396240"/>
          </a:xfrm>
          <a:custGeom>
            <a:avLst/>
            <a:gdLst/>
            <a:ahLst/>
            <a:cxnLst/>
            <a:rect l="l" t="t" r="r" b="b"/>
            <a:pathLst>
              <a:path w="2328545" h="396239">
                <a:moveTo>
                  <a:pt x="0" y="396239"/>
                </a:moveTo>
                <a:lnTo>
                  <a:pt x="2328291" y="396239"/>
                </a:lnTo>
                <a:lnTo>
                  <a:pt x="2328291" y="0"/>
                </a:lnTo>
                <a:lnTo>
                  <a:pt x="0" y="0"/>
                </a:lnTo>
                <a:lnTo>
                  <a:pt x="0" y="39623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875785" y="4472940"/>
            <a:ext cx="2328545" cy="396240"/>
          </a:xfrm>
          <a:custGeom>
            <a:avLst/>
            <a:gdLst/>
            <a:ahLst/>
            <a:cxnLst/>
            <a:rect l="l" t="t" r="r" b="b"/>
            <a:pathLst>
              <a:path w="2328545" h="396239">
                <a:moveTo>
                  <a:pt x="0" y="396239"/>
                </a:moveTo>
                <a:lnTo>
                  <a:pt x="2328291" y="396239"/>
                </a:lnTo>
                <a:lnTo>
                  <a:pt x="2328291" y="0"/>
                </a:lnTo>
                <a:lnTo>
                  <a:pt x="0" y="0"/>
                </a:lnTo>
                <a:lnTo>
                  <a:pt x="0" y="39623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8" name="object 38"/>
          <p:cNvGraphicFramePr>
            <a:graphicFrameLocks noGrp="1"/>
          </p:cNvGraphicFramePr>
          <p:nvPr/>
        </p:nvGraphicFramePr>
        <p:xfrm>
          <a:off x="1541144" y="3491229"/>
          <a:ext cx="6984999" cy="1371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28291"/>
                <a:gridCol w="2328290"/>
                <a:gridCol w="2328418"/>
              </a:tblGrid>
              <a:tr h="518160">
                <a:tc gridSpan="3">
                  <a:txBody>
                    <a:bodyPr/>
                    <a:lstStyle/>
                    <a:p>
                      <a:pPr marL="1346200" marR="950594" indent="-38735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Objectif</a:t>
                      </a:r>
                      <a:r>
                        <a:rPr sz="1400" b="1" spc="-5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6</a:t>
                      </a:r>
                      <a:r>
                        <a:rPr sz="1400" b="1" spc="-2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:</a:t>
                      </a:r>
                      <a:r>
                        <a:rPr sz="1400" b="1" spc="-6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Augmenter</a:t>
                      </a:r>
                      <a:r>
                        <a:rPr sz="1400" b="1" spc="1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le</a:t>
                      </a:r>
                      <a:r>
                        <a:rPr sz="1400" b="1" spc="-2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taux</a:t>
                      </a:r>
                      <a:r>
                        <a:rPr sz="1400" b="1" spc="-2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de</a:t>
                      </a:r>
                      <a:r>
                        <a:rPr sz="1400" b="1" spc="-1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réussite</a:t>
                      </a:r>
                      <a:r>
                        <a:rPr sz="1400" b="1" spc="-5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en</a:t>
                      </a:r>
                      <a:r>
                        <a:rPr sz="1400" b="1" spc="-3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écriture</a:t>
                      </a:r>
                      <a:r>
                        <a:rPr sz="1400" b="1" spc="-3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à</a:t>
                      </a:r>
                      <a:r>
                        <a:rPr sz="1400" b="1" spc="-1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la</a:t>
                      </a:r>
                      <a:r>
                        <a:rPr sz="1400" b="1" spc="-2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fin 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du </a:t>
                      </a:r>
                      <a:r>
                        <a:rPr sz="1400" b="1" spc="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350" b="1" spc="7" baseline="2469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er  </a:t>
                      </a:r>
                      <a:r>
                        <a:rPr sz="1400" b="1" spc="-1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cycle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du secondaire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à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l’épreuve</a:t>
                      </a:r>
                      <a:r>
                        <a:rPr sz="1400" b="1" spc="-15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ministérielle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7200">
                <a:tc>
                  <a:txBody>
                    <a:bodyPr/>
                    <a:lstStyle/>
                    <a:p>
                      <a:pPr marL="757555" marR="459105" indent="-2927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 de</a:t>
                      </a:r>
                      <a:r>
                        <a:rPr sz="1200" b="1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départ  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2009)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58190" marR="611505" indent="-13906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</a:t>
                      </a:r>
                      <a:r>
                        <a:rPr sz="1200" b="1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visée 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2016)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58825" marR="573405" indent="-17526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Résultat</a:t>
                      </a:r>
                      <a:r>
                        <a:rPr sz="1200" b="1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obtenu 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2015)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  <a:tr h="396240">
                <a:tc>
                  <a:txBody>
                    <a:bodyPr/>
                    <a:lstStyle/>
                    <a:p>
                      <a:pPr marL="69215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73,97</a:t>
                      </a:r>
                      <a:r>
                        <a:rPr sz="2000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9278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80,00</a:t>
                      </a:r>
                      <a:r>
                        <a:rPr sz="20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9596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84,64</a:t>
                      </a:r>
                      <a:r>
                        <a:rPr sz="2000" b="1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</a:tbl>
          </a:graphicData>
        </a:graphic>
      </p:graphicFrame>
      <p:sp>
        <p:nvSpPr>
          <p:cNvPr id="39" name="object 3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77697" y="303910"/>
            <a:ext cx="5742940" cy="732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solidFill>
                  <a:srgbClr val="000000"/>
                </a:solidFill>
              </a:rPr>
              <a:t>PRÉSENTATION</a:t>
            </a:r>
          </a:p>
          <a:p>
            <a:pPr marL="927100">
              <a:lnSpc>
                <a:spcPct val="100000"/>
              </a:lnSpc>
              <a:spcBef>
                <a:spcPts val="400"/>
              </a:spcBef>
            </a:pPr>
            <a:r>
              <a:rPr sz="2000" dirty="0">
                <a:solidFill>
                  <a:srgbClr val="000000"/>
                </a:solidFill>
              </a:rPr>
              <a:t>La </a:t>
            </a:r>
            <a:r>
              <a:rPr sz="2000" spc="-5" dirty="0">
                <a:solidFill>
                  <a:srgbClr val="000000"/>
                </a:solidFill>
              </a:rPr>
              <a:t>Convention </a:t>
            </a:r>
            <a:r>
              <a:rPr sz="2000" dirty="0">
                <a:solidFill>
                  <a:srgbClr val="000000"/>
                </a:solidFill>
              </a:rPr>
              <a:t>de partenariat</a:t>
            </a:r>
            <a:r>
              <a:rPr sz="2000" spc="-60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2011-2016</a:t>
            </a:r>
            <a:endParaRPr sz="2000"/>
          </a:p>
        </p:txBody>
      </p:sp>
      <p:sp>
        <p:nvSpPr>
          <p:cNvPr id="6" name="object 6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1366" y="1974469"/>
            <a:ext cx="908050" cy="2503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 marR="224154">
              <a:lnSpc>
                <a:spcPct val="100000"/>
              </a:lnSpc>
              <a:spcBef>
                <a:spcPts val="509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Instances  politiques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000">
              <a:latin typeface="Times New Roman"/>
              <a:cs typeface="Times New Roman"/>
            </a:endParaRPr>
          </a:p>
          <a:p>
            <a:pPr marL="13335" marR="224154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312022" y="6107480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243316" y="6073140"/>
            <a:ext cx="731520" cy="23469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482597" y="6061862"/>
            <a:ext cx="4249420" cy="103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00" dirty="0">
                <a:latin typeface="Arial"/>
                <a:cs typeface="Arial"/>
              </a:rPr>
              <a:t>* Tous les </a:t>
            </a:r>
            <a:r>
              <a:rPr sz="600" spc="-5" dirty="0">
                <a:latin typeface="Arial"/>
                <a:cs typeface="Arial"/>
              </a:rPr>
              <a:t>objectifs </a:t>
            </a:r>
            <a:r>
              <a:rPr sz="600" dirty="0">
                <a:latin typeface="Arial"/>
                <a:cs typeface="Arial"/>
              </a:rPr>
              <a:t>de </a:t>
            </a:r>
            <a:r>
              <a:rPr sz="600" spc="5" dirty="0">
                <a:latin typeface="Arial"/>
                <a:cs typeface="Arial"/>
              </a:rPr>
              <a:t>la </a:t>
            </a:r>
            <a:r>
              <a:rPr sz="600" i="1" spc="-5" dirty="0">
                <a:latin typeface="Arial"/>
                <a:cs typeface="Arial"/>
              </a:rPr>
              <a:t>Convention </a:t>
            </a:r>
            <a:r>
              <a:rPr sz="600" i="1" dirty="0">
                <a:latin typeface="Arial"/>
                <a:cs typeface="Arial"/>
              </a:rPr>
              <a:t>de </a:t>
            </a:r>
            <a:r>
              <a:rPr sz="600" i="1" spc="-5" dirty="0">
                <a:latin typeface="Arial"/>
                <a:cs typeface="Arial"/>
              </a:rPr>
              <a:t>partenariat </a:t>
            </a:r>
            <a:r>
              <a:rPr sz="600" dirty="0">
                <a:latin typeface="Arial"/>
                <a:cs typeface="Arial"/>
              </a:rPr>
              <a:t>sont intégrés au </a:t>
            </a:r>
            <a:r>
              <a:rPr sz="600" i="1" spc="-5" dirty="0">
                <a:latin typeface="Arial"/>
                <a:cs typeface="Arial"/>
              </a:rPr>
              <a:t>Plan stratégique </a:t>
            </a:r>
            <a:r>
              <a:rPr sz="600" i="1" dirty="0">
                <a:latin typeface="Arial"/>
                <a:cs typeface="Arial"/>
              </a:rPr>
              <a:t>2011-2016 </a:t>
            </a:r>
            <a:r>
              <a:rPr sz="600" dirty="0">
                <a:latin typeface="Arial"/>
                <a:cs typeface="Arial"/>
              </a:rPr>
              <a:t>à titre de résultats</a:t>
            </a:r>
            <a:r>
              <a:rPr sz="600" spc="8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attendus.</a:t>
            </a:r>
            <a:endParaRPr sz="6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547622" y="4795088"/>
            <a:ext cx="2328545" cy="457834"/>
          </a:xfrm>
          <a:custGeom>
            <a:avLst/>
            <a:gdLst/>
            <a:ahLst/>
            <a:cxnLst/>
            <a:rect l="l" t="t" r="r" b="b"/>
            <a:pathLst>
              <a:path w="2328545" h="457835">
                <a:moveTo>
                  <a:pt x="0" y="457250"/>
                </a:moveTo>
                <a:lnTo>
                  <a:pt x="2328291" y="457250"/>
                </a:lnTo>
                <a:lnTo>
                  <a:pt x="2328291" y="0"/>
                </a:lnTo>
                <a:lnTo>
                  <a:pt x="0" y="0"/>
                </a:lnTo>
                <a:lnTo>
                  <a:pt x="0" y="4572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876040" y="4795088"/>
            <a:ext cx="2328545" cy="457834"/>
          </a:xfrm>
          <a:custGeom>
            <a:avLst/>
            <a:gdLst/>
            <a:ahLst/>
            <a:cxnLst/>
            <a:rect l="l" t="t" r="r" b="b"/>
            <a:pathLst>
              <a:path w="2328545" h="457835">
                <a:moveTo>
                  <a:pt x="0" y="457250"/>
                </a:moveTo>
                <a:lnTo>
                  <a:pt x="2328291" y="457250"/>
                </a:lnTo>
                <a:lnTo>
                  <a:pt x="2328291" y="0"/>
                </a:lnTo>
                <a:lnTo>
                  <a:pt x="0" y="0"/>
                </a:lnTo>
                <a:lnTo>
                  <a:pt x="0" y="45725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547622" y="5252377"/>
            <a:ext cx="2328545" cy="396875"/>
          </a:xfrm>
          <a:custGeom>
            <a:avLst/>
            <a:gdLst/>
            <a:ahLst/>
            <a:cxnLst/>
            <a:rect l="l" t="t" r="r" b="b"/>
            <a:pathLst>
              <a:path w="2328545" h="396875">
                <a:moveTo>
                  <a:pt x="0" y="396290"/>
                </a:moveTo>
                <a:lnTo>
                  <a:pt x="2328291" y="396290"/>
                </a:lnTo>
                <a:lnTo>
                  <a:pt x="2328291" y="0"/>
                </a:lnTo>
                <a:lnTo>
                  <a:pt x="0" y="0"/>
                </a:lnTo>
                <a:lnTo>
                  <a:pt x="0" y="3962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876040" y="5252377"/>
            <a:ext cx="2328545" cy="396875"/>
          </a:xfrm>
          <a:custGeom>
            <a:avLst/>
            <a:gdLst/>
            <a:ahLst/>
            <a:cxnLst/>
            <a:rect l="l" t="t" r="r" b="b"/>
            <a:pathLst>
              <a:path w="2328545" h="396875">
                <a:moveTo>
                  <a:pt x="0" y="396290"/>
                </a:moveTo>
                <a:lnTo>
                  <a:pt x="2328291" y="396290"/>
                </a:lnTo>
                <a:lnTo>
                  <a:pt x="2328291" y="0"/>
                </a:lnTo>
                <a:lnTo>
                  <a:pt x="0" y="0"/>
                </a:lnTo>
                <a:lnTo>
                  <a:pt x="0" y="3962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3" name="object 33"/>
          <p:cNvGraphicFramePr>
            <a:graphicFrameLocks noGrp="1"/>
          </p:cNvGraphicFramePr>
          <p:nvPr/>
        </p:nvGraphicFramePr>
        <p:xfrm>
          <a:off x="1541272" y="4270628"/>
          <a:ext cx="6984999" cy="13716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28417"/>
                <a:gridCol w="2328291"/>
                <a:gridCol w="2328291"/>
              </a:tblGrid>
              <a:tr h="518159">
                <a:tc gridSpan="3">
                  <a:txBody>
                    <a:bodyPr/>
                    <a:lstStyle/>
                    <a:p>
                      <a:pPr marL="2682875" marR="434975" indent="-2240915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Objectif 8 : </a:t>
                      </a:r>
                      <a:r>
                        <a:rPr sz="1400" b="1" spc="-1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Augmenter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le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taux de persévérance dans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le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parcours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axé</a:t>
                      </a:r>
                      <a:r>
                        <a:rPr sz="1400" b="1" spc="-18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sur  l’emploi, volet</a:t>
                      </a:r>
                      <a:r>
                        <a:rPr sz="1400" b="1" spc="-10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FMS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7200">
                <a:tc>
                  <a:txBody>
                    <a:bodyPr/>
                    <a:lstStyle/>
                    <a:p>
                      <a:pPr marL="757555" marR="459105" indent="-2927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 de</a:t>
                      </a:r>
                      <a:r>
                        <a:rPr sz="1200" b="1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départ  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2010)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57555" marR="612140" indent="-13906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</a:t>
                      </a:r>
                      <a:r>
                        <a:rPr sz="1200" b="1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visée 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2016)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58190" marR="574040" indent="-17526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Résultat</a:t>
                      </a:r>
                      <a:r>
                        <a:rPr sz="1200" b="1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obtenu 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2015)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  <a:tr h="396328">
                <a:tc>
                  <a:txBody>
                    <a:bodyPr/>
                    <a:lstStyle/>
                    <a:p>
                      <a:pPr marL="76200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65,0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63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75,0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5810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93,0</a:t>
                      </a:r>
                      <a:r>
                        <a:rPr sz="2000" b="1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</a:tbl>
          </a:graphicData>
        </a:graphic>
      </p:graphicFrame>
      <p:sp>
        <p:nvSpPr>
          <p:cNvPr id="34" name="object 34"/>
          <p:cNvSpPr/>
          <p:nvPr/>
        </p:nvSpPr>
        <p:spPr>
          <a:xfrm>
            <a:off x="1547622" y="3257854"/>
            <a:ext cx="2328545" cy="457200"/>
          </a:xfrm>
          <a:custGeom>
            <a:avLst/>
            <a:gdLst/>
            <a:ahLst/>
            <a:cxnLst/>
            <a:rect l="l" t="t" r="r" b="b"/>
            <a:pathLst>
              <a:path w="2328545" h="457200">
                <a:moveTo>
                  <a:pt x="0" y="457149"/>
                </a:moveTo>
                <a:lnTo>
                  <a:pt x="2328291" y="457149"/>
                </a:lnTo>
                <a:lnTo>
                  <a:pt x="2328291" y="0"/>
                </a:lnTo>
                <a:lnTo>
                  <a:pt x="0" y="0"/>
                </a:lnTo>
                <a:lnTo>
                  <a:pt x="0" y="4571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3876040" y="3257854"/>
            <a:ext cx="2328545" cy="457200"/>
          </a:xfrm>
          <a:custGeom>
            <a:avLst/>
            <a:gdLst/>
            <a:ahLst/>
            <a:cxnLst/>
            <a:rect l="l" t="t" r="r" b="b"/>
            <a:pathLst>
              <a:path w="2328545" h="457200">
                <a:moveTo>
                  <a:pt x="0" y="457149"/>
                </a:moveTo>
                <a:lnTo>
                  <a:pt x="2328291" y="457149"/>
                </a:lnTo>
                <a:lnTo>
                  <a:pt x="2328291" y="0"/>
                </a:lnTo>
                <a:lnTo>
                  <a:pt x="0" y="0"/>
                </a:lnTo>
                <a:lnTo>
                  <a:pt x="0" y="4571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547622" y="3715054"/>
            <a:ext cx="2328545" cy="396240"/>
          </a:xfrm>
          <a:custGeom>
            <a:avLst/>
            <a:gdLst/>
            <a:ahLst/>
            <a:cxnLst/>
            <a:rect l="l" t="t" r="r" b="b"/>
            <a:pathLst>
              <a:path w="2328545" h="396239">
                <a:moveTo>
                  <a:pt x="0" y="396189"/>
                </a:moveTo>
                <a:lnTo>
                  <a:pt x="2328291" y="396189"/>
                </a:lnTo>
                <a:lnTo>
                  <a:pt x="2328291" y="0"/>
                </a:lnTo>
                <a:lnTo>
                  <a:pt x="0" y="0"/>
                </a:lnTo>
                <a:lnTo>
                  <a:pt x="0" y="3961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876040" y="3715054"/>
            <a:ext cx="2328545" cy="396240"/>
          </a:xfrm>
          <a:custGeom>
            <a:avLst/>
            <a:gdLst/>
            <a:ahLst/>
            <a:cxnLst/>
            <a:rect l="l" t="t" r="r" b="b"/>
            <a:pathLst>
              <a:path w="2328545" h="396239">
                <a:moveTo>
                  <a:pt x="0" y="396189"/>
                </a:moveTo>
                <a:lnTo>
                  <a:pt x="2328291" y="396189"/>
                </a:lnTo>
                <a:lnTo>
                  <a:pt x="2328291" y="0"/>
                </a:lnTo>
                <a:lnTo>
                  <a:pt x="0" y="0"/>
                </a:lnTo>
                <a:lnTo>
                  <a:pt x="0" y="3961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8" name="object 38"/>
          <p:cNvGraphicFramePr>
            <a:graphicFrameLocks noGrp="1"/>
          </p:cNvGraphicFramePr>
          <p:nvPr/>
        </p:nvGraphicFramePr>
        <p:xfrm>
          <a:off x="1541272" y="1910460"/>
          <a:ext cx="6984999" cy="219443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28417"/>
                <a:gridCol w="2328291"/>
                <a:gridCol w="2328291"/>
              </a:tblGrid>
              <a:tr h="1341119">
                <a:tc gridSpan="3">
                  <a:txBody>
                    <a:bodyPr/>
                    <a:lstStyle/>
                    <a:p>
                      <a:pPr marL="375285" marR="367030"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But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3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: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L’amélioration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 la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persévérance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scolaire et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 la 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réussite scolaire chez certains groupes ciblés,  particulièrement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les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élèves</a:t>
                      </a:r>
                      <a:r>
                        <a:rPr sz="1800" b="1" spc="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HDAA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287020" marR="283210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Objectif 7 : </a:t>
                      </a:r>
                      <a:r>
                        <a:rPr sz="1400" b="1" spc="-1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Augmenter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le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taux de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réussite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dans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le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parcours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axé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sur</a:t>
                      </a:r>
                      <a:r>
                        <a:rPr sz="1400" b="1" spc="-19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l’emploi,  volet</a:t>
                      </a:r>
                      <a:r>
                        <a:rPr sz="1400" b="1" spc="-10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FMS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7073">
                <a:tc>
                  <a:txBody>
                    <a:bodyPr/>
                    <a:lstStyle/>
                    <a:p>
                      <a:pPr marL="757555" marR="459105" indent="-2927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 de</a:t>
                      </a:r>
                      <a:r>
                        <a:rPr sz="1200" b="1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départ  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2009)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57555" marR="612140" indent="-13906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</a:t>
                      </a:r>
                      <a:r>
                        <a:rPr sz="1200" b="1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visée 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2016)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58190" marR="574040" indent="-17526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Résultat</a:t>
                      </a:r>
                      <a:r>
                        <a:rPr sz="1200" b="1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obtenu 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2015)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  <a:tr h="396239">
                <a:tc>
                  <a:txBody>
                    <a:bodyPr/>
                    <a:lstStyle/>
                    <a:p>
                      <a:pPr marL="76200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55,0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635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65,0</a:t>
                      </a:r>
                      <a:r>
                        <a:rPr sz="20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5810">
                        <a:lnSpc>
                          <a:spcPct val="100000"/>
                        </a:lnSpc>
                        <a:spcBef>
                          <a:spcPts val="259"/>
                        </a:spcBef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69,0</a:t>
                      </a:r>
                      <a:r>
                        <a:rPr sz="2000" b="1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</a:tbl>
          </a:graphicData>
        </a:graphic>
      </p:graphicFrame>
      <p:sp>
        <p:nvSpPr>
          <p:cNvPr id="39" name="object 3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77697" y="303910"/>
            <a:ext cx="5742940" cy="732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solidFill>
                  <a:srgbClr val="000000"/>
                </a:solidFill>
              </a:rPr>
              <a:t>PRÉSENTATION</a:t>
            </a:r>
          </a:p>
          <a:p>
            <a:pPr marL="927100">
              <a:lnSpc>
                <a:spcPct val="100000"/>
              </a:lnSpc>
              <a:spcBef>
                <a:spcPts val="400"/>
              </a:spcBef>
            </a:pPr>
            <a:r>
              <a:rPr sz="2000" dirty="0">
                <a:solidFill>
                  <a:srgbClr val="000000"/>
                </a:solidFill>
              </a:rPr>
              <a:t>La </a:t>
            </a:r>
            <a:r>
              <a:rPr sz="2000" spc="-5" dirty="0">
                <a:solidFill>
                  <a:srgbClr val="000000"/>
                </a:solidFill>
              </a:rPr>
              <a:t>Convention </a:t>
            </a:r>
            <a:r>
              <a:rPr sz="2000" dirty="0">
                <a:solidFill>
                  <a:srgbClr val="000000"/>
                </a:solidFill>
              </a:rPr>
              <a:t>de partenariat</a:t>
            </a:r>
            <a:r>
              <a:rPr sz="2000" spc="-60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2011-2016</a:t>
            </a:r>
            <a:endParaRPr sz="2000"/>
          </a:p>
        </p:txBody>
      </p:sp>
      <p:sp>
        <p:nvSpPr>
          <p:cNvPr id="6" name="object 6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78891" y="3585971"/>
            <a:ext cx="388620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1974469"/>
            <a:ext cx="908050" cy="2503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 marR="224154">
              <a:lnSpc>
                <a:spcPct val="100000"/>
              </a:lnSpc>
              <a:spcBef>
                <a:spcPts val="509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Instances  politiques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000">
              <a:latin typeface="Times New Roman"/>
              <a:cs typeface="Times New Roman"/>
            </a:endParaRPr>
          </a:p>
          <a:p>
            <a:pPr marL="13335" marR="224154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312022" y="6107480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8243316" y="6073140"/>
            <a:ext cx="731520" cy="234695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482597" y="6061862"/>
            <a:ext cx="4249420" cy="103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00" dirty="0">
                <a:latin typeface="Arial"/>
                <a:cs typeface="Arial"/>
              </a:rPr>
              <a:t>* Tous les </a:t>
            </a:r>
            <a:r>
              <a:rPr sz="600" spc="-5" dirty="0">
                <a:latin typeface="Arial"/>
                <a:cs typeface="Arial"/>
              </a:rPr>
              <a:t>objectifs </a:t>
            </a:r>
            <a:r>
              <a:rPr sz="600" dirty="0">
                <a:latin typeface="Arial"/>
                <a:cs typeface="Arial"/>
              </a:rPr>
              <a:t>de </a:t>
            </a:r>
            <a:r>
              <a:rPr sz="600" spc="5" dirty="0">
                <a:latin typeface="Arial"/>
                <a:cs typeface="Arial"/>
              </a:rPr>
              <a:t>la </a:t>
            </a:r>
            <a:r>
              <a:rPr sz="600" i="1" spc="-5" dirty="0">
                <a:latin typeface="Arial"/>
                <a:cs typeface="Arial"/>
              </a:rPr>
              <a:t>Convention </a:t>
            </a:r>
            <a:r>
              <a:rPr sz="600" i="1" dirty="0">
                <a:latin typeface="Arial"/>
                <a:cs typeface="Arial"/>
              </a:rPr>
              <a:t>de </a:t>
            </a:r>
            <a:r>
              <a:rPr sz="600" i="1" spc="-5" dirty="0">
                <a:latin typeface="Arial"/>
                <a:cs typeface="Arial"/>
              </a:rPr>
              <a:t>partenariat </a:t>
            </a:r>
            <a:r>
              <a:rPr sz="600" dirty="0">
                <a:latin typeface="Arial"/>
                <a:cs typeface="Arial"/>
              </a:rPr>
              <a:t>sont intégrés au </a:t>
            </a:r>
            <a:r>
              <a:rPr sz="600" i="1" spc="-5" dirty="0">
                <a:latin typeface="Arial"/>
                <a:cs typeface="Arial"/>
              </a:rPr>
              <a:t>Plan stratégique </a:t>
            </a:r>
            <a:r>
              <a:rPr sz="600" i="1" dirty="0">
                <a:latin typeface="Arial"/>
                <a:cs typeface="Arial"/>
              </a:rPr>
              <a:t>2011-2016 </a:t>
            </a:r>
            <a:r>
              <a:rPr sz="600" dirty="0">
                <a:latin typeface="Arial"/>
                <a:cs typeface="Arial"/>
              </a:rPr>
              <a:t>à titre de résultats</a:t>
            </a:r>
            <a:r>
              <a:rPr sz="600" spc="8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attendus.</a:t>
            </a:r>
            <a:endParaRPr sz="6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547622" y="3806685"/>
            <a:ext cx="3528695" cy="762635"/>
          </a:xfrm>
          <a:custGeom>
            <a:avLst/>
            <a:gdLst/>
            <a:ahLst/>
            <a:cxnLst/>
            <a:rect l="l" t="t" r="r" b="b"/>
            <a:pathLst>
              <a:path w="3528695" h="762635">
                <a:moveTo>
                  <a:pt x="0" y="762012"/>
                </a:moveTo>
                <a:lnTo>
                  <a:pt x="3528187" y="762012"/>
                </a:lnTo>
                <a:lnTo>
                  <a:pt x="3528187" y="0"/>
                </a:lnTo>
                <a:lnTo>
                  <a:pt x="0" y="0"/>
                </a:lnTo>
                <a:lnTo>
                  <a:pt x="0" y="7620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075935" y="3806685"/>
            <a:ext cx="3528695" cy="762635"/>
          </a:xfrm>
          <a:custGeom>
            <a:avLst/>
            <a:gdLst/>
            <a:ahLst/>
            <a:cxnLst/>
            <a:rect l="l" t="t" r="r" b="b"/>
            <a:pathLst>
              <a:path w="3528695" h="762635">
                <a:moveTo>
                  <a:pt x="0" y="762012"/>
                </a:moveTo>
                <a:lnTo>
                  <a:pt x="3528187" y="762012"/>
                </a:lnTo>
                <a:lnTo>
                  <a:pt x="3528187" y="0"/>
                </a:lnTo>
                <a:lnTo>
                  <a:pt x="0" y="0"/>
                </a:lnTo>
                <a:lnTo>
                  <a:pt x="0" y="76201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0" name="object 30"/>
          <p:cNvGraphicFramePr>
            <a:graphicFrameLocks noGrp="1"/>
          </p:cNvGraphicFramePr>
          <p:nvPr/>
        </p:nvGraphicFramePr>
        <p:xfrm>
          <a:off x="1541272" y="1910460"/>
          <a:ext cx="7056501" cy="265188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28314"/>
                <a:gridCol w="3528187"/>
              </a:tblGrid>
              <a:tr h="143256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But 4 :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L’amélioration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l’environnement sain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et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sécuritaire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339090" marR="334645"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Objectif 9 :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Que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100 %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des établissements aient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mis en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œuvre une</a:t>
                      </a:r>
                      <a:r>
                        <a:rPr sz="1400" b="1" spc="-15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stratégie 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en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prévention ou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en traitement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de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la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violence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selon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leur portrait des  manifestations ou des actions,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à partir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de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mesures </a:t>
                      </a:r>
                      <a:r>
                        <a:rPr sz="1400" b="1" spc="-1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dont</a:t>
                      </a:r>
                      <a:r>
                        <a:rPr sz="1400" b="1" spc="-10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l’efficacité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661670" marR="657225" algn="ctr">
                        <a:lnSpc>
                          <a:spcPct val="100000"/>
                        </a:lnSpc>
                      </a:pP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est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reconnue d’ici juin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2013 et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que chaque établissement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en</a:t>
                      </a:r>
                      <a:r>
                        <a:rPr sz="1400" b="1" spc="-18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mesure  les impacts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d’ici juin</a:t>
                      </a:r>
                      <a:r>
                        <a:rPr sz="1400" b="1" spc="-15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2016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73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</a:t>
                      </a:r>
                      <a:r>
                        <a:rPr sz="1200" b="1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visée</a:t>
                      </a:r>
                      <a:endParaRPr sz="1200">
                        <a:latin typeface="Arial"/>
                        <a:cs typeface="Arial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2016)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Juin</a:t>
                      </a:r>
                      <a:r>
                        <a:rPr sz="1200" b="1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2015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6350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100</a:t>
                      </a:r>
                      <a:r>
                        <a:rPr sz="2000" b="1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95885" marR="90805"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200" spc="-5" dirty="0">
                          <a:latin typeface="Arial"/>
                          <a:cs typeface="Arial"/>
                        </a:rPr>
                        <a:t>(devraient avoir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mis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en œuvre une stratégie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et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en 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mesurer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les </a:t>
                      </a:r>
                      <a:r>
                        <a:rPr sz="1200" dirty="0">
                          <a:latin typeface="Arial"/>
                          <a:cs typeface="Arial"/>
                        </a:rPr>
                        <a:t>impacts</a:t>
                      </a:r>
                      <a:r>
                        <a:rPr sz="1200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spc="-5" dirty="0">
                          <a:latin typeface="Arial"/>
                          <a:cs typeface="Arial"/>
                        </a:rPr>
                        <a:t>annuellement)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98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100</a:t>
                      </a:r>
                      <a:r>
                        <a:rPr sz="2000" b="1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dirty="0">
                          <a:latin typeface="Arial"/>
                          <a:cs typeface="Arial"/>
                        </a:rPr>
                        <a:t>%</a:t>
                      </a:r>
                      <a:endParaRPr sz="2000">
                        <a:latin typeface="Arial"/>
                        <a:cs typeface="Arial"/>
                      </a:endParaRPr>
                    </a:p>
                    <a:p>
                      <a:pPr marL="308610" marR="300990" algn="ctr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200" b="1" spc="-5" dirty="0">
                          <a:latin typeface="Arial"/>
                          <a:cs typeface="Arial"/>
                        </a:rPr>
                        <a:t>(ont cette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cible dans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leur Convention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de  gestion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et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de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réussite</a:t>
                      </a:r>
                      <a:r>
                        <a:rPr sz="1200" b="1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éducative)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1" name="object 3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A7D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77697" y="303910"/>
            <a:ext cx="3778885" cy="732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solidFill>
                  <a:srgbClr val="000000"/>
                </a:solidFill>
              </a:rPr>
              <a:t>PRÉSENTATION</a:t>
            </a:r>
          </a:p>
          <a:p>
            <a:pPr marL="927100">
              <a:lnSpc>
                <a:spcPct val="100000"/>
              </a:lnSpc>
              <a:spcBef>
                <a:spcPts val="400"/>
              </a:spcBef>
            </a:pPr>
            <a:r>
              <a:rPr sz="2000" dirty="0">
                <a:solidFill>
                  <a:srgbClr val="000000"/>
                </a:solidFill>
              </a:rPr>
              <a:t>Le mot de la</a:t>
            </a:r>
            <a:r>
              <a:rPr sz="2000" spc="-110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présidente</a:t>
            </a:r>
            <a:endParaRPr sz="2000"/>
          </a:p>
        </p:txBody>
      </p:sp>
      <p:sp>
        <p:nvSpPr>
          <p:cNvPr id="6" name="object 6"/>
          <p:cNvSpPr txBox="1"/>
          <p:nvPr/>
        </p:nvSpPr>
        <p:spPr>
          <a:xfrm>
            <a:off x="3138677" y="1460880"/>
            <a:ext cx="5349875" cy="423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L’année scolaire 2014-2015 a </a:t>
            </a:r>
            <a:r>
              <a:rPr sz="900" dirty="0">
                <a:latin typeface="Arial"/>
                <a:cs typeface="Arial"/>
              </a:rPr>
              <a:t>été </a:t>
            </a:r>
            <a:r>
              <a:rPr sz="900" spc="-5" dirty="0">
                <a:latin typeface="Arial"/>
                <a:cs typeface="Arial"/>
              </a:rPr>
              <a:t>marquée par une nouvelle gouvernance au sein </a:t>
            </a:r>
            <a:r>
              <a:rPr sz="900" spc="-10" dirty="0">
                <a:latin typeface="Arial"/>
                <a:cs typeface="Arial"/>
              </a:rPr>
              <a:t>du </a:t>
            </a:r>
            <a:r>
              <a:rPr sz="900" spc="-5" dirty="0">
                <a:latin typeface="Arial"/>
                <a:cs typeface="Arial"/>
              </a:rPr>
              <a:t>conseil des  commissaires. Depuis l’élection </a:t>
            </a:r>
            <a:r>
              <a:rPr sz="900" spc="-10" dirty="0">
                <a:latin typeface="Arial"/>
                <a:cs typeface="Arial"/>
              </a:rPr>
              <a:t>du </a:t>
            </a:r>
            <a:r>
              <a:rPr sz="900" spc="-5" dirty="0">
                <a:latin typeface="Arial"/>
                <a:cs typeface="Arial"/>
              </a:rPr>
              <a:t>2 novembre, il </a:t>
            </a:r>
            <a:r>
              <a:rPr sz="900" dirty="0">
                <a:latin typeface="Arial"/>
                <a:cs typeface="Arial"/>
              </a:rPr>
              <a:t>est </a:t>
            </a:r>
            <a:r>
              <a:rPr sz="900" spc="-5" dirty="0">
                <a:latin typeface="Arial"/>
                <a:cs typeface="Arial"/>
              </a:rPr>
              <a:t>formé de 12 commissaires représentant la  </a:t>
            </a:r>
            <a:r>
              <a:rPr sz="900" dirty="0">
                <a:latin typeface="Arial"/>
                <a:cs typeface="Arial"/>
              </a:rPr>
              <a:t>population et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quatre commissaires</a:t>
            </a:r>
            <a:r>
              <a:rPr sz="900" spc="-1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parents.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138677" y="1960753"/>
            <a:ext cx="5349875" cy="4413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7620" algn="just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Ce nouveau conseil a rapidement pris </a:t>
            </a:r>
            <a:r>
              <a:rPr sz="900" spc="-10" dirty="0">
                <a:latin typeface="Arial"/>
                <a:cs typeface="Arial"/>
              </a:rPr>
              <a:t>en </a:t>
            </a:r>
            <a:r>
              <a:rPr sz="900" spc="-5" dirty="0">
                <a:latin typeface="Arial"/>
                <a:cs typeface="Arial"/>
              </a:rPr>
              <a:t>charge les dossiers qui relèvent de sa juridiction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c’est avec  dévouement que nous avons poursuivi le travail </a:t>
            </a:r>
            <a:r>
              <a:rPr sz="900" dirty="0">
                <a:latin typeface="Arial"/>
                <a:cs typeface="Arial"/>
              </a:rPr>
              <a:t>amorcé </a:t>
            </a:r>
            <a:r>
              <a:rPr sz="900" spc="-5" dirty="0">
                <a:latin typeface="Arial"/>
                <a:cs typeface="Arial"/>
              </a:rPr>
              <a:t>pour la </a:t>
            </a:r>
            <a:r>
              <a:rPr sz="900" dirty="0">
                <a:latin typeface="Arial"/>
                <a:cs typeface="Arial"/>
              </a:rPr>
              <a:t>réussite des</a:t>
            </a:r>
            <a:r>
              <a:rPr sz="900" spc="3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élèves.</a:t>
            </a:r>
            <a:endParaRPr sz="900">
              <a:latin typeface="Arial"/>
              <a:cs typeface="Arial"/>
            </a:endParaRPr>
          </a:p>
          <a:p>
            <a:pPr marL="12700" marR="5715" algn="just">
              <a:lnSpc>
                <a:spcPct val="100000"/>
              </a:lnSpc>
              <a:spcBef>
                <a:spcPts val="705"/>
              </a:spcBef>
            </a:pPr>
            <a:r>
              <a:rPr sz="900" dirty="0">
                <a:latin typeface="Arial"/>
                <a:cs typeface="Arial"/>
              </a:rPr>
              <a:t>Je </a:t>
            </a:r>
            <a:r>
              <a:rPr sz="900" spc="-5" dirty="0">
                <a:latin typeface="Arial"/>
                <a:cs typeface="Arial"/>
              </a:rPr>
              <a:t>souhaite rappeler les événements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les annonces ministérielles qui ont teinté l’image </a:t>
            </a:r>
            <a:r>
              <a:rPr sz="900" dirty="0">
                <a:latin typeface="Arial"/>
                <a:cs typeface="Arial"/>
              </a:rPr>
              <a:t>des  </a:t>
            </a:r>
            <a:r>
              <a:rPr sz="900" spc="-5" dirty="0">
                <a:latin typeface="Arial"/>
                <a:cs typeface="Arial"/>
              </a:rPr>
              <a:t>commissions scolaires et de l’éducation </a:t>
            </a:r>
            <a:r>
              <a:rPr sz="900" spc="-10" dirty="0">
                <a:latin typeface="Arial"/>
                <a:cs typeface="Arial"/>
              </a:rPr>
              <a:t>au </a:t>
            </a:r>
            <a:r>
              <a:rPr sz="900" spc="-5" dirty="0">
                <a:latin typeface="Arial"/>
                <a:cs typeface="Arial"/>
              </a:rPr>
              <a:t>Québec presque toute l’année. Que ce soit les coupes  budgétaires, les fusions, </a:t>
            </a:r>
            <a:r>
              <a:rPr sz="900" spc="-10" dirty="0">
                <a:latin typeface="Arial"/>
                <a:cs typeface="Arial"/>
              </a:rPr>
              <a:t>la </a:t>
            </a:r>
            <a:r>
              <a:rPr sz="900" spc="-5" dirty="0">
                <a:latin typeface="Arial"/>
                <a:cs typeface="Arial"/>
              </a:rPr>
              <a:t>démocratie scolaire, les négociations nationales, tous </a:t>
            </a:r>
            <a:r>
              <a:rPr sz="900" dirty="0">
                <a:latin typeface="Arial"/>
                <a:cs typeface="Arial"/>
              </a:rPr>
              <a:t>ces </a:t>
            </a:r>
            <a:r>
              <a:rPr sz="900" spc="-5" dirty="0">
                <a:latin typeface="Arial"/>
                <a:cs typeface="Arial"/>
              </a:rPr>
              <a:t>éléments </a:t>
            </a:r>
            <a:r>
              <a:rPr sz="900" dirty="0">
                <a:latin typeface="Arial"/>
                <a:cs typeface="Arial"/>
              </a:rPr>
              <a:t>ont </a:t>
            </a:r>
            <a:r>
              <a:rPr sz="900" spc="-5" dirty="0">
                <a:latin typeface="Arial"/>
                <a:cs typeface="Arial"/>
              </a:rPr>
              <a:t>fait  l’objet de nombreuses discussions </a:t>
            </a:r>
            <a:r>
              <a:rPr sz="900" dirty="0">
                <a:latin typeface="Arial"/>
                <a:cs typeface="Arial"/>
              </a:rPr>
              <a:t>sur </a:t>
            </a:r>
            <a:r>
              <a:rPr sz="900" spc="-5" dirty="0">
                <a:latin typeface="Arial"/>
                <a:cs typeface="Arial"/>
              </a:rPr>
              <a:t>la place publique, mais les vraies questions </a:t>
            </a:r>
            <a:r>
              <a:rPr sz="900" dirty="0">
                <a:latin typeface="Arial"/>
                <a:cs typeface="Arial"/>
              </a:rPr>
              <a:t>sur </a:t>
            </a:r>
            <a:r>
              <a:rPr sz="900" spc="-5" dirty="0">
                <a:latin typeface="Arial"/>
                <a:cs typeface="Arial"/>
              </a:rPr>
              <a:t>la réussite des  élèves </a:t>
            </a:r>
            <a:r>
              <a:rPr sz="900" dirty="0">
                <a:latin typeface="Arial"/>
                <a:cs typeface="Arial"/>
              </a:rPr>
              <a:t>ont été </a:t>
            </a:r>
            <a:r>
              <a:rPr sz="900" spc="-5" dirty="0">
                <a:latin typeface="Arial"/>
                <a:cs typeface="Arial"/>
              </a:rPr>
              <a:t>reléguées au </a:t>
            </a:r>
            <a:r>
              <a:rPr sz="900" dirty="0">
                <a:latin typeface="Arial"/>
                <a:cs typeface="Arial"/>
              </a:rPr>
              <a:t>second rang des priorités, ce </a:t>
            </a:r>
            <a:r>
              <a:rPr sz="900" spc="-5" dirty="0">
                <a:latin typeface="Arial"/>
                <a:cs typeface="Arial"/>
              </a:rPr>
              <a:t>que nous</a:t>
            </a:r>
            <a:r>
              <a:rPr sz="900" spc="-10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déplorons.</a:t>
            </a:r>
            <a:endParaRPr sz="9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695"/>
              </a:spcBef>
            </a:pPr>
            <a:r>
              <a:rPr sz="900" dirty="0">
                <a:latin typeface="Arial"/>
                <a:cs typeface="Arial"/>
              </a:rPr>
              <a:t>Et, </a:t>
            </a:r>
            <a:r>
              <a:rPr sz="900" spc="-5" dirty="0">
                <a:latin typeface="Arial"/>
                <a:cs typeface="Arial"/>
              </a:rPr>
              <a:t>malgré les trois études demandées </a:t>
            </a:r>
            <a:r>
              <a:rPr sz="900" dirty="0">
                <a:latin typeface="Arial"/>
                <a:cs typeface="Arial"/>
              </a:rPr>
              <a:t>par </a:t>
            </a:r>
            <a:r>
              <a:rPr sz="900" spc="-5" dirty="0">
                <a:latin typeface="Arial"/>
                <a:cs typeface="Arial"/>
              </a:rPr>
              <a:t>le ministère de l’Éducation, de l’Enseignement supérieur et de  la Recherche (MEESR), qui confirment hors de tout doute le </a:t>
            </a:r>
            <a:r>
              <a:rPr sz="900" dirty="0">
                <a:latin typeface="Arial"/>
                <a:cs typeface="Arial"/>
              </a:rPr>
              <a:t>haut </a:t>
            </a:r>
            <a:r>
              <a:rPr sz="900" spc="-5" dirty="0">
                <a:latin typeface="Arial"/>
                <a:cs typeface="Arial"/>
              </a:rPr>
              <a:t>niveau de rendement </a:t>
            </a:r>
            <a:r>
              <a:rPr sz="900" dirty="0">
                <a:latin typeface="Arial"/>
                <a:cs typeface="Arial"/>
              </a:rPr>
              <a:t>des </a:t>
            </a:r>
            <a:r>
              <a:rPr sz="900" spc="-5" dirty="0">
                <a:latin typeface="Arial"/>
                <a:cs typeface="Arial"/>
              </a:rPr>
              <a:t>commissions  </a:t>
            </a:r>
            <a:r>
              <a:rPr sz="900" dirty="0">
                <a:latin typeface="Arial"/>
                <a:cs typeface="Arial"/>
              </a:rPr>
              <a:t>scolaires, celles-ci continuent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faire les frais </a:t>
            </a:r>
            <a:r>
              <a:rPr sz="900" spc="-5" dirty="0">
                <a:latin typeface="Arial"/>
                <a:cs typeface="Arial"/>
              </a:rPr>
              <a:t>d’une </a:t>
            </a:r>
            <a:r>
              <a:rPr sz="900" dirty="0">
                <a:latin typeface="Arial"/>
                <a:cs typeface="Arial"/>
              </a:rPr>
              <a:t>mauvaise </a:t>
            </a:r>
            <a:r>
              <a:rPr sz="900" spc="-5" dirty="0">
                <a:latin typeface="Arial"/>
                <a:cs typeface="Arial"/>
              </a:rPr>
              <a:t>opinion</a:t>
            </a:r>
            <a:r>
              <a:rPr sz="900" spc="-14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publique.</a:t>
            </a:r>
            <a:endParaRPr sz="900">
              <a:latin typeface="Arial"/>
              <a:cs typeface="Arial"/>
            </a:endParaRPr>
          </a:p>
          <a:p>
            <a:pPr marL="12700" marR="6350" algn="just">
              <a:lnSpc>
                <a:spcPct val="100000"/>
              </a:lnSpc>
              <a:spcBef>
                <a:spcPts val="695"/>
              </a:spcBef>
            </a:pPr>
            <a:r>
              <a:rPr sz="900" spc="-5" dirty="0">
                <a:latin typeface="Arial"/>
                <a:cs typeface="Arial"/>
              </a:rPr>
              <a:t>La CSSMI ne </a:t>
            </a:r>
            <a:r>
              <a:rPr sz="900" dirty="0">
                <a:latin typeface="Arial"/>
                <a:cs typeface="Arial"/>
              </a:rPr>
              <a:t>fait </a:t>
            </a:r>
            <a:r>
              <a:rPr sz="900" spc="-5" dirty="0">
                <a:latin typeface="Arial"/>
                <a:cs typeface="Arial"/>
              </a:rPr>
              <a:t>pas exception. Bien que la performance de </a:t>
            </a:r>
            <a:r>
              <a:rPr sz="900" dirty="0">
                <a:latin typeface="Arial"/>
                <a:cs typeface="Arial"/>
              </a:rPr>
              <a:t>notre </a:t>
            </a:r>
            <a:r>
              <a:rPr sz="900" spc="-5" dirty="0">
                <a:latin typeface="Arial"/>
                <a:cs typeface="Arial"/>
              </a:rPr>
              <a:t>commission scolaire </a:t>
            </a:r>
            <a:r>
              <a:rPr sz="900" dirty="0">
                <a:latin typeface="Arial"/>
                <a:cs typeface="Arial"/>
              </a:rPr>
              <a:t>soit </a:t>
            </a:r>
            <a:r>
              <a:rPr sz="900" spc="-5" dirty="0">
                <a:latin typeface="Arial"/>
                <a:cs typeface="Arial"/>
              </a:rPr>
              <a:t>reconnue,  autant </a:t>
            </a:r>
            <a:r>
              <a:rPr sz="900" dirty="0">
                <a:latin typeface="Arial"/>
                <a:cs typeface="Arial"/>
              </a:rPr>
              <a:t>pour </a:t>
            </a:r>
            <a:r>
              <a:rPr sz="900" spc="-5" dirty="0">
                <a:latin typeface="Arial"/>
                <a:cs typeface="Arial"/>
              </a:rPr>
              <a:t>la qualité de </a:t>
            </a:r>
            <a:r>
              <a:rPr sz="900" dirty="0">
                <a:latin typeface="Arial"/>
                <a:cs typeface="Arial"/>
              </a:rPr>
              <a:t>la </a:t>
            </a:r>
            <a:r>
              <a:rPr sz="900" spc="-5" dirty="0">
                <a:latin typeface="Arial"/>
                <a:cs typeface="Arial"/>
              </a:rPr>
              <a:t>gestion que </a:t>
            </a:r>
            <a:r>
              <a:rPr sz="900" dirty="0">
                <a:latin typeface="Arial"/>
                <a:cs typeface="Arial"/>
              </a:rPr>
              <a:t>pour </a:t>
            </a:r>
            <a:r>
              <a:rPr sz="900" spc="-5" dirty="0">
                <a:latin typeface="Arial"/>
                <a:cs typeface="Arial"/>
              </a:rPr>
              <a:t>les résultats </a:t>
            </a:r>
            <a:r>
              <a:rPr sz="900" dirty="0">
                <a:latin typeface="Arial"/>
                <a:cs typeface="Arial"/>
              </a:rPr>
              <a:t>des </a:t>
            </a:r>
            <a:r>
              <a:rPr sz="900" spc="-5" dirty="0">
                <a:latin typeface="Arial"/>
                <a:cs typeface="Arial"/>
              </a:rPr>
              <a:t>élèves, le climat d’incertitude affecte </a:t>
            </a:r>
            <a:r>
              <a:rPr sz="900" dirty="0">
                <a:latin typeface="Arial"/>
                <a:cs typeface="Arial"/>
              </a:rPr>
              <a:t>le  quotidien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tout </a:t>
            </a:r>
            <a:r>
              <a:rPr sz="900" spc="-5" dirty="0">
                <a:latin typeface="Arial"/>
                <a:cs typeface="Arial"/>
              </a:rPr>
              <a:t>un</a:t>
            </a:r>
            <a:r>
              <a:rPr sz="900" spc="-114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chacun.</a:t>
            </a:r>
            <a:endParaRPr sz="9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705"/>
              </a:spcBef>
            </a:pPr>
            <a:r>
              <a:rPr sz="900" spc="-5" dirty="0">
                <a:latin typeface="Arial"/>
                <a:cs typeface="Arial"/>
              </a:rPr>
              <a:t>Le conseil des commissaires a multiplié les démarches pour se faire entendre </a:t>
            </a:r>
            <a:r>
              <a:rPr sz="900" dirty="0">
                <a:latin typeface="Arial"/>
                <a:cs typeface="Arial"/>
              </a:rPr>
              <a:t>par </a:t>
            </a:r>
            <a:r>
              <a:rPr sz="900" spc="-10" dirty="0">
                <a:latin typeface="Arial"/>
                <a:cs typeface="Arial"/>
              </a:rPr>
              <a:t>le </a:t>
            </a:r>
            <a:r>
              <a:rPr sz="900" spc="-5" dirty="0">
                <a:latin typeface="Arial"/>
                <a:cs typeface="Arial"/>
              </a:rPr>
              <a:t>gouvernement.  Nous avons obtenu des rencontres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nous avons participé à de nombreuses discussions. </a:t>
            </a:r>
            <a:r>
              <a:rPr sz="900" dirty="0">
                <a:latin typeface="Arial"/>
                <a:cs typeface="Arial"/>
              </a:rPr>
              <a:t>Afin </a:t>
            </a:r>
            <a:r>
              <a:rPr sz="900" spc="-5" dirty="0">
                <a:latin typeface="Arial"/>
                <a:cs typeface="Arial"/>
              </a:rPr>
              <a:t>d’informer 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sensibiliser la population, nous avons adopté des résolutions qui ont </a:t>
            </a:r>
            <a:r>
              <a:rPr sz="900" dirty="0">
                <a:latin typeface="Arial"/>
                <a:cs typeface="Arial"/>
              </a:rPr>
              <a:t>été </a:t>
            </a:r>
            <a:r>
              <a:rPr sz="900" spc="-5" dirty="0">
                <a:latin typeface="Arial"/>
                <a:cs typeface="Arial"/>
              </a:rPr>
              <a:t>diffusées dans notre  </a:t>
            </a:r>
            <a:r>
              <a:rPr sz="900" dirty="0">
                <a:latin typeface="Arial"/>
                <a:cs typeface="Arial"/>
              </a:rPr>
              <a:t>communauté.</a:t>
            </a:r>
            <a:endParaRPr sz="9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695"/>
              </a:spcBef>
            </a:pPr>
            <a:r>
              <a:rPr sz="900" spc="-5" dirty="0">
                <a:latin typeface="Arial"/>
                <a:cs typeface="Arial"/>
              </a:rPr>
              <a:t>Nous avons la </a:t>
            </a:r>
            <a:r>
              <a:rPr sz="900" dirty="0">
                <a:latin typeface="Arial"/>
                <a:cs typeface="Arial"/>
              </a:rPr>
              <a:t>chance </a:t>
            </a:r>
            <a:r>
              <a:rPr sz="900" spc="-5" dirty="0">
                <a:latin typeface="Arial"/>
                <a:cs typeface="Arial"/>
              </a:rPr>
              <a:t>de vivre dans une société démocratique qui permet à la population d’élire ses  représentants de l’éducation. Le conseil des commissaires d’une commission scolaire </a:t>
            </a:r>
            <a:r>
              <a:rPr sz="900" dirty="0">
                <a:latin typeface="Arial"/>
                <a:cs typeface="Arial"/>
              </a:rPr>
              <a:t>est </a:t>
            </a:r>
            <a:r>
              <a:rPr sz="900" spc="-15" dirty="0">
                <a:latin typeface="Arial"/>
                <a:cs typeface="Arial"/>
              </a:rPr>
              <a:t>un  </a:t>
            </a:r>
            <a:r>
              <a:rPr sz="900" spc="-5" dirty="0">
                <a:latin typeface="Arial"/>
                <a:cs typeface="Arial"/>
              </a:rPr>
              <a:t>gouvernement local qui donne à la population </a:t>
            </a:r>
            <a:r>
              <a:rPr sz="900" spc="-10" dirty="0">
                <a:latin typeface="Arial"/>
                <a:cs typeface="Arial"/>
              </a:rPr>
              <a:t>un </a:t>
            </a:r>
            <a:r>
              <a:rPr sz="900" spc="-5" dirty="0">
                <a:latin typeface="Arial"/>
                <a:cs typeface="Arial"/>
              </a:rPr>
              <a:t>droit de parole ainsi que des pouvoirs décisionnels pour  l’éducation </a:t>
            </a:r>
            <a:r>
              <a:rPr sz="900" dirty="0">
                <a:latin typeface="Arial"/>
                <a:cs typeface="Arial"/>
              </a:rPr>
              <a:t>des </a:t>
            </a:r>
            <a:r>
              <a:rPr sz="900" spc="-5" dirty="0">
                <a:latin typeface="Arial"/>
                <a:cs typeface="Arial"/>
              </a:rPr>
              <a:t>élèves </a:t>
            </a:r>
            <a:r>
              <a:rPr sz="90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son territoire. </a:t>
            </a:r>
            <a:r>
              <a:rPr sz="900" dirty="0">
                <a:latin typeface="Arial"/>
                <a:cs typeface="Arial"/>
              </a:rPr>
              <a:t>La </a:t>
            </a:r>
            <a:r>
              <a:rPr sz="900" spc="-5" dirty="0">
                <a:latin typeface="Arial"/>
                <a:cs typeface="Arial"/>
              </a:rPr>
              <a:t>proposition de le remplacer </a:t>
            </a:r>
            <a:r>
              <a:rPr sz="900" dirty="0">
                <a:latin typeface="Arial"/>
                <a:cs typeface="Arial"/>
              </a:rPr>
              <a:t>par </a:t>
            </a:r>
            <a:r>
              <a:rPr sz="900" spc="-5" dirty="0">
                <a:latin typeface="Arial"/>
                <a:cs typeface="Arial"/>
              </a:rPr>
              <a:t>des gens nommés qui  représenteraient </a:t>
            </a:r>
            <a:r>
              <a:rPr sz="900" dirty="0">
                <a:latin typeface="Arial"/>
                <a:cs typeface="Arial"/>
              </a:rPr>
              <a:t>des groupes d’intérêts </a:t>
            </a:r>
            <a:r>
              <a:rPr sz="900" spc="-5" dirty="0">
                <a:latin typeface="Arial"/>
                <a:cs typeface="Arial"/>
              </a:rPr>
              <a:t>lui enlèverait </a:t>
            </a:r>
            <a:r>
              <a:rPr sz="900" dirty="0">
                <a:latin typeface="Arial"/>
                <a:cs typeface="Arial"/>
              </a:rPr>
              <a:t>assurément sa neutralité et son</a:t>
            </a:r>
            <a:r>
              <a:rPr sz="900" spc="-8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indépendance.</a:t>
            </a:r>
            <a:endParaRPr sz="900">
              <a:latin typeface="Arial"/>
              <a:cs typeface="Arial"/>
            </a:endParaRPr>
          </a:p>
          <a:p>
            <a:pPr marL="12700" marR="6985" algn="just">
              <a:lnSpc>
                <a:spcPct val="100000"/>
              </a:lnSpc>
              <a:spcBef>
                <a:spcPts val="695"/>
              </a:spcBef>
            </a:pPr>
            <a:r>
              <a:rPr sz="900" spc="-5" dirty="0">
                <a:latin typeface="Arial"/>
                <a:cs typeface="Arial"/>
              </a:rPr>
              <a:t>Nous souhaitons que le gouvernement prenne les décisions appropriées pour que l’éducation demeure  une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priorité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que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les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élèves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aient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meilleures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conditions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d’apprentissage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possible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partout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au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Québec.</a:t>
            </a:r>
            <a:endParaRPr sz="900">
              <a:latin typeface="Arial"/>
              <a:cs typeface="Arial"/>
            </a:endParaRPr>
          </a:p>
          <a:p>
            <a:pPr marL="12700" marR="6985" algn="just">
              <a:lnSpc>
                <a:spcPct val="100000"/>
              </a:lnSpc>
              <a:spcBef>
                <a:spcPts val="705"/>
              </a:spcBef>
            </a:pPr>
            <a:r>
              <a:rPr sz="900" dirty="0">
                <a:latin typeface="Arial"/>
                <a:cs typeface="Arial"/>
              </a:rPr>
              <a:t>Vous </a:t>
            </a:r>
            <a:r>
              <a:rPr sz="900" spc="-5" dirty="0">
                <a:latin typeface="Arial"/>
                <a:cs typeface="Arial"/>
              </a:rPr>
              <a:t>constaterez en feuilletant le rapport annuel de notre organisation à quel point la </a:t>
            </a:r>
            <a:r>
              <a:rPr sz="900" spc="-10" dirty="0">
                <a:latin typeface="Arial"/>
                <a:cs typeface="Arial"/>
              </a:rPr>
              <a:t>CSSMI </a:t>
            </a:r>
            <a:r>
              <a:rPr sz="900" spc="-5" dirty="0">
                <a:latin typeface="Arial"/>
                <a:cs typeface="Arial"/>
              </a:rPr>
              <a:t>a </a:t>
            </a:r>
            <a:r>
              <a:rPr sz="900" i="1" dirty="0">
                <a:latin typeface="Arial"/>
                <a:cs typeface="Arial"/>
              </a:rPr>
              <a:t>l’Élève </a:t>
            </a:r>
            <a:r>
              <a:rPr sz="900" i="1" spc="-5" dirty="0">
                <a:latin typeface="Arial"/>
                <a:cs typeface="Arial"/>
              </a:rPr>
              <a:t>en  </a:t>
            </a:r>
            <a:r>
              <a:rPr sz="900" i="1" dirty="0">
                <a:latin typeface="Arial"/>
                <a:cs typeface="Arial"/>
              </a:rPr>
              <a:t>tête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garde le </a:t>
            </a:r>
            <a:r>
              <a:rPr sz="900" dirty="0">
                <a:latin typeface="Arial"/>
                <a:cs typeface="Arial"/>
              </a:rPr>
              <a:t>cap sur </a:t>
            </a:r>
            <a:r>
              <a:rPr sz="900" spc="-5" dirty="0">
                <a:latin typeface="Arial"/>
                <a:cs typeface="Arial"/>
              </a:rPr>
              <a:t>la </a:t>
            </a:r>
            <a:r>
              <a:rPr sz="900" dirty="0">
                <a:latin typeface="Arial"/>
                <a:cs typeface="Arial"/>
              </a:rPr>
              <a:t>réussite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ses </a:t>
            </a:r>
            <a:r>
              <a:rPr sz="900" spc="-5" dirty="0">
                <a:latin typeface="Arial"/>
                <a:cs typeface="Arial"/>
              </a:rPr>
              <a:t>élèves jeunes </a:t>
            </a:r>
            <a:r>
              <a:rPr sz="900" dirty="0">
                <a:latin typeface="Arial"/>
                <a:cs typeface="Arial"/>
              </a:rPr>
              <a:t>et</a:t>
            </a:r>
            <a:r>
              <a:rPr sz="900" spc="-8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adultes!</a:t>
            </a:r>
            <a:endParaRPr sz="90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700"/>
              </a:spcBef>
            </a:pPr>
            <a:r>
              <a:rPr sz="800" b="1" spc="-10" dirty="0">
                <a:latin typeface="Arial"/>
                <a:cs typeface="Arial"/>
              </a:rPr>
              <a:t>PAULE </a:t>
            </a:r>
            <a:r>
              <a:rPr sz="800" b="1" spc="-5" dirty="0">
                <a:latin typeface="Arial"/>
                <a:cs typeface="Arial"/>
              </a:rPr>
              <a:t>FORTIER,</a:t>
            </a:r>
            <a:r>
              <a:rPr sz="800" b="1" spc="-1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PRÉSIDENTE</a:t>
            </a:r>
            <a:endParaRPr sz="8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665223" y="3427095"/>
            <a:ext cx="1183005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i="1" dirty="0">
                <a:latin typeface="Arial"/>
                <a:cs typeface="Arial"/>
              </a:rPr>
              <a:t>Paule Fortier,</a:t>
            </a:r>
            <a:r>
              <a:rPr sz="800" b="1" i="1" spc="-90" dirty="0">
                <a:latin typeface="Arial"/>
                <a:cs typeface="Arial"/>
              </a:rPr>
              <a:t> </a:t>
            </a:r>
            <a:r>
              <a:rPr sz="800" i="1" dirty="0">
                <a:latin typeface="Arial"/>
                <a:cs typeface="Arial"/>
              </a:rPr>
              <a:t>présidente</a:t>
            </a:r>
            <a:endParaRPr sz="8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7176516" y="118871"/>
            <a:ext cx="1967483" cy="5273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7797165" y="186181"/>
            <a:ext cx="1211580" cy="3479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5765">
              <a:lnSpc>
                <a:spcPct val="100000"/>
              </a:lnSpc>
            </a:pP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P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ÉSE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N</a:t>
            </a:r>
            <a:r>
              <a:rPr sz="800" b="1" spc="-15" dirty="0">
                <a:solidFill>
                  <a:srgbClr val="E6F554"/>
                </a:solidFill>
                <a:latin typeface="Arial"/>
                <a:cs typeface="Arial"/>
              </a:rPr>
              <a:t>T</a:t>
            </a:r>
            <a:r>
              <a:rPr sz="800" b="1" spc="-45" dirty="0">
                <a:solidFill>
                  <a:srgbClr val="E6F554"/>
                </a:solidFill>
                <a:latin typeface="Arial"/>
                <a:cs typeface="Arial"/>
              </a:rPr>
              <a:t>A</a:t>
            </a:r>
            <a:r>
              <a:rPr sz="800" b="1" spc="-15" dirty="0">
                <a:solidFill>
                  <a:srgbClr val="E6F554"/>
                </a:solidFill>
                <a:latin typeface="Arial"/>
                <a:cs typeface="Arial"/>
              </a:rPr>
              <a:t>T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ION</a:t>
            </a:r>
            <a:endParaRPr sz="800">
              <a:latin typeface="Arial"/>
              <a:cs typeface="Arial"/>
            </a:endParaRPr>
          </a:p>
          <a:p>
            <a:pPr marL="12700" marR="5080" indent="328930">
              <a:lnSpc>
                <a:spcPct val="100000"/>
              </a:lnSpc>
              <a:spcBef>
                <a:spcPts val="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Mot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présidente 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Mot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la Direction</a:t>
            </a:r>
            <a:r>
              <a:rPr sz="700" b="1" spc="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générale</a:t>
            </a:r>
            <a:endParaRPr sz="7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1336547" y="1289303"/>
            <a:ext cx="2040636" cy="242773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531619" y="1484375"/>
            <a:ext cx="1452371" cy="1839468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77697" y="303910"/>
            <a:ext cx="5742940" cy="732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solidFill>
                  <a:srgbClr val="000000"/>
                </a:solidFill>
              </a:rPr>
              <a:t>PRÉSENTATION</a:t>
            </a:r>
          </a:p>
          <a:p>
            <a:pPr marL="927100">
              <a:lnSpc>
                <a:spcPct val="100000"/>
              </a:lnSpc>
              <a:spcBef>
                <a:spcPts val="400"/>
              </a:spcBef>
            </a:pPr>
            <a:r>
              <a:rPr sz="2000" dirty="0">
                <a:solidFill>
                  <a:srgbClr val="000000"/>
                </a:solidFill>
              </a:rPr>
              <a:t>La </a:t>
            </a:r>
            <a:r>
              <a:rPr sz="2000" spc="-5" dirty="0">
                <a:solidFill>
                  <a:srgbClr val="000000"/>
                </a:solidFill>
              </a:rPr>
              <a:t>Convention </a:t>
            </a:r>
            <a:r>
              <a:rPr sz="2000" dirty="0">
                <a:solidFill>
                  <a:srgbClr val="000000"/>
                </a:solidFill>
              </a:rPr>
              <a:t>de partenariat</a:t>
            </a:r>
            <a:r>
              <a:rPr sz="2000" spc="-60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2011-2016</a:t>
            </a:r>
            <a:endParaRPr sz="2000"/>
          </a:p>
        </p:txBody>
      </p:sp>
      <p:sp>
        <p:nvSpPr>
          <p:cNvPr id="6" name="object 6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1366" y="1974469"/>
            <a:ext cx="908050" cy="2503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 marR="224154">
              <a:lnSpc>
                <a:spcPct val="100000"/>
              </a:lnSpc>
              <a:spcBef>
                <a:spcPts val="509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Instances  politiques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000">
              <a:latin typeface="Times New Roman"/>
              <a:cs typeface="Times New Roman"/>
            </a:endParaRPr>
          </a:p>
          <a:p>
            <a:pPr marL="13335" marR="224154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312022" y="6107480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243316" y="6073140"/>
            <a:ext cx="731520" cy="23469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482597" y="6061862"/>
            <a:ext cx="4249420" cy="103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600" dirty="0">
                <a:latin typeface="Arial"/>
                <a:cs typeface="Arial"/>
              </a:rPr>
              <a:t>* Tous les </a:t>
            </a:r>
            <a:r>
              <a:rPr sz="600" spc="-5" dirty="0">
                <a:latin typeface="Arial"/>
                <a:cs typeface="Arial"/>
              </a:rPr>
              <a:t>objectifs </a:t>
            </a:r>
            <a:r>
              <a:rPr sz="600" dirty="0">
                <a:latin typeface="Arial"/>
                <a:cs typeface="Arial"/>
              </a:rPr>
              <a:t>de </a:t>
            </a:r>
            <a:r>
              <a:rPr sz="600" spc="5" dirty="0">
                <a:latin typeface="Arial"/>
                <a:cs typeface="Arial"/>
              </a:rPr>
              <a:t>la </a:t>
            </a:r>
            <a:r>
              <a:rPr sz="600" i="1" spc="-5" dirty="0">
                <a:latin typeface="Arial"/>
                <a:cs typeface="Arial"/>
              </a:rPr>
              <a:t>Convention </a:t>
            </a:r>
            <a:r>
              <a:rPr sz="600" i="1" dirty="0">
                <a:latin typeface="Arial"/>
                <a:cs typeface="Arial"/>
              </a:rPr>
              <a:t>de </a:t>
            </a:r>
            <a:r>
              <a:rPr sz="600" i="1" spc="-5" dirty="0">
                <a:latin typeface="Arial"/>
                <a:cs typeface="Arial"/>
              </a:rPr>
              <a:t>partenariat </a:t>
            </a:r>
            <a:r>
              <a:rPr sz="600" dirty="0">
                <a:latin typeface="Arial"/>
                <a:cs typeface="Arial"/>
              </a:rPr>
              <a:t>sont intégrés au </a:t>
            </a:r>
            <a:r>
              <a:rPr sz="600" i="1" spc="-5" dirty="0">
                <a:latin typeface="Arial"/>
                <a:cs typeface="Arial"/>
              </a:rPr>
              <a:t>Plan stratégique </a:t>
            </a:r>
            <a:r>
              <a:rPr sz="600" i="1" dirty="0">
                <a:latin typeface="Arial"/>
                <a:cs typeface="Arial"/>
              </a:rPr>
              <a:t>2011-2016 </a:t>
            </a:r>
            <a:r>
              <a:rPr sz="600" dirty="0">
                <a:latin typeface="Arial"/>
                <a:cs typeface="Arial"/>
              </a:rPr>
              <a:t>à titre de résultats</a:t>
            </a:r>
            <a:r>
              <a:rPr sz="600" spc="8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attendus.</a:t>
            </a:r>
            <a:endParaRPr sz="6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547622" y="2770174"/>
            <a:ext cx="2328545" cy="457200"/>
          </a:xfrm>
          <a:custGeom>
            <a:avLst/>
            <a:gdLst/>
            <a:ahLst/>
            <a:cxnLst/>
            <a:rect l="l" t="t" r="r" b="b"/>
            <a:pathLst>
              <a:path w="2328545" h="457200">
                <a:moveTo>
                  <a:pt x="0" y="457149"/>
                </a:moveTo>
                <a:lnTo>
                  <a:pt x="2328291" y="457149"/>
                </a:lnTo>
                <a:lnTo>
                  <a:pt x="2328291" y="0"/>
                </a:lnTo>
                <a:lnTo>
                  <a:pt x="0" y="0"/>
                </a:lnTo>
                <a:lnTo>
                  <a:pt x="0" y="4571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876040" y="2770174"/>
            <a:ext cx="2328545" cy="457200"/>
          </a:xfrm>
          <a:custGeom>
            <a:avLst/>
            <a:gdLst/>
            <a:ahLst/>
            <a:cxnLst/>
            <a:rect l="l" t="t" r="r" b="b"/>
            <a:pathLst>
              <a:path w="2328545" h="457200">
                <a:moveTo>
                  <a:pt x="0" y="457149"/>
                </a:moveTo>
                <a:lnTo>
                  <a:pt x="2328291" y="457149"/>
                </a:lnTo>
                <a:lnTo>
                  <a:pt x="2328291" y="0"/>
                </a:lnTo>
                <a:lnTo>
                  <a:pt x="0" y="0"/>
                </a:lnTo>
                <a:lnTo>
                  <a:pt x="0" y="45714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547622" y="3227374"/>
            <a:ext cx="2328545" cy="396240"/>
          </a:xfrm>
          <a:custGeom>
            <a:avLst/>
            <a:gdLst/>
            <a:ahLst/>
            <a:cxnLst/>
            <a:rect l="l" t="t" r="r" b="b"/>
            <a:pathLst>
              <a:path w="2328545" h="396239">
                <a:moveTo>
                  <a:pt x="0" y="396189"/>
                </a:moveTo>
                <a:lnTo>
                  <a:pt x="2328291" y="396189"/>
                </a:lnTo>
                <a:lnTo>
                  <a:pt x="2328291" y="0"/>
                </a:lnTo>
                <a:lnTo>
                  <a:pt x="0" y="0"/>
                </a:lnTo>
                <a:lnTo>
                  <a:pt x="0" y="3961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876040" y="3227374"/>
            <a:ext cx="2328545" cy="396240"/>
          </a:xfrm>
          <a:custGeom>
            <a:avLst/>
            <a:gdLst/>
            <a:ahLst/>
            <a:cxnLst/>
            <a:rect l="l" t="t" r="r" b="b"/>
            <a:pathLst>
              <a:path w="2328545" h="396239">
                <a:moveTo>
                  <a:pt x="0" y="396189"/>
                </a:moveTo>
                <a:lnTo>
                  <a:pt x="2328291" y="396189"/>
                </a:lnTo>
                <a:lnTo>
                  <a:pt x="2328291" y="0"/>
                </a:lnTo>
                <a:lnTo>
                  <a:pt x="0" y="0"/>
                </a:lnTo>
                <a:lnTo>
                  <a:pt x="0" y="39618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3" name="object 33"/>
          <p:cNvGraphicFramePr>
            <a:graphicFrameLocks noGrp="1"/>
          </p:cNvGraphicFramePr>
          <p:nvPr/>
        </p:nvGraphicFramePr>
        <p:xfrm>
          <a:off x="1541272" y="1910460"/>
          <a:ext cx="6984999" cy="170675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28417"/>
                <a:gridCol w="2328291"/>
                <a:gridCol w="2328291"/>
              </a:tblGrid>
              <a:tr h="853439"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But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5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: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L’augmentation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du nombre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d’élèves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</a:t>
                      </a:r>
                      <a:r>
                        <a:rPr sz="18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moins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de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 </a:t>
                      </a:r>
                      <a:r>
                        <a:rPr sz="18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ans en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formation</a:t>
                      </a:r>
                      <a:r>
                        <a:rPr sz="1800" b="1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professionnelle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Objectif 10 : </a:t>
                      </a:r>
                      <a:r>
                        <a:rPr sz="1400" b="1" spc="-10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Augmenter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le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nombre d’élèves de moins de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20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ans </a:t>
                      </a:r>
                      <a:r>
                        <a:rPr sz="1400" b="1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en</a:t>
                      </a:r>
                      <a:r>
                        <a:rPr sz="1400" b="1" spc="-19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spc="-5" dirty="0">
                          <a:solidFill>
                            <a:srgbClr val="D2FF00"/>
                          </a:solidFill>
                          <a:latin typeface="Arial"/>
                          <a:cs typeface="Arial"/>
                        </a:rPr>
                        <a:t>FP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7073">
                <a:tc>
                  <a:txBody>
                    <a:bodyPr/>
                    <a:lstStyle/>
                    <a:p>
                      <a:pPr marL="757555" marR="459105" indent="-2927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 de</a:t>
                      </a:r>
                      <a:r>
                        <a:rPr sz="1200" b="1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départ  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2009)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57555" marR="612140" indent="-13906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Situation</a:t>
                      </a:r>
                      <a:r>
                        <a:rPr sz="1200" b="1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visée 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2016)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58190" marR="574040" indent="-17526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latin typeface="Arial"/>
                          <a:cs typeface="Arial"/>
                        </a:rPr>
                        <a:t>Résultat</a:t>
                      </a:r>
                      <a:r>
                        <a:rPr sz="1200" b="1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obtenu  </a:t>
                      </a:r>
                      <a:r>
                        <a:rPr sz="1200" b="1" dirty="0">
                          <a:latin typeface="Arial"/>
                          <a:cs typeface="Arial"/>
                        </a:rPr>
                        <a:t>(Juin</a:t>
                      </a:r>
                      <a:r>
                        <a:rPr sz="1200" b="1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200" b="1" spc="-5" dirty="0">
                          <a:latin typeface="Arial"/>
                          <a:cs typeface="Arial"/>
                        </a:rPr>
                        <a:t>2014)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  <a:tr h="396239">
                <a:tc>
                  <a:txBody>
                    <a:bodyPr/>
                    <a:lstStyle/>
                    <a:p>
                      <a:pPr marL="54292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252</a:t>
                      </a:r>
                      <a:r>
                        <a:rPr sz="2000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élèves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292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dirty="0">
                          <a:latin typeface="Arial"/>
                          <a:cs typeface="Arial"/>
                        </a:rPr>
                        <a:t>290</a:t>
                      </a:r>
                      <a:r>
                        <a:rPr sz="2000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dirty="0">
                          <a:latin typeface="Arial"/>
                          <a:cs typeface="Arial"/>
                        </a:rPr>
                        <a:t>élèves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2387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2000" b="1" dirty="0">
                          <a:latin typeface="Arial"/>
                          <a:cs typeface="Arial"/>
                        </a:rPr>
                        <a:t>233</a:t>
                      </a:r>
                      <a:r>
                        <a:rPr sz="2000" b="1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2000" b="1" spc="-5" dirty="0">
                          <a:latin typeface="Arial"/>
                          <a:cs typeface="Arial"/>
                        </a:rPr>
                        <a:t>élèves</a:t>
                      </a:r>
                      <a:endParaRPr sz="2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A6DDEA"/>
                    </a:solidFill>
                  </a:tcPr>
                </a:tc>
              </a:tr>
            </a:tbl>
          </a:graphicData>
        </a:graphic>
      </p:graphicFrame>
      <p:sp>
        <p:nvSpPr>
          <p:cNvPr id="34" name="object 34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77697" y="303910"/>
            <a:ext cx="4570730" cy="732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solidFill>
                  <a:srgbClr val="000000"/>
                </a:solidFill>
              </a:rPr>
              <a:t>PRÉSENTATION</a:t>
            </a:r>
          </a:p>
          <a:p>
            <a:pPr marL="927100">
              <a:lnSpc>
                <a:spcPct val="100000"/>
              </a:lnSpc>
              <a:spcBef>
                <a:spcPts val="400"/>
              </a:spcBef>
            </a:pPr>
            <a:r>
              <a:rPr sz="2000" dirty="0">
                <a:solidFill>
                  <a:srgbClr val="000000"/>
                </a:solidFill>
              </a:rPr>
              <a:t>Le </a:t>
            </a:r>
            <a:r>
              <a:rPr sz="2000" spc="-5" dirty="0">
                <a:solidFill>
                  <a:srgbClr val="000000"/>
                </a:solidFill>
              </a:rPr>
              <a:t>Plan </a:t>
            </a:r>
            <a:r>
              <a:rPr sz="2000" dirty="0">
                <a:solidFill>
                  <a:srgbClr val="000000"/>
                </a:solidFill>
              </a:rPr>
              <a:t>stratégique</a:t>
            </a:r>
            <a:r>
              <a:rPr sz="2000" spc="-95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2011-2016</a:t>
            </a:r>
            <a:endParaRPr sz="2000"/>
          </a:p>
        </p:txBody>
      </p:sp>
      <p:sp>
        <p:nvSpPr>
          <p:cNvPr id="6" name="object 6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312022" y="6107480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8243316" y="6073140"/>
            <a:ext cx="731520" cy="23469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475232" y="3733800"/>
            <a:ext cx="7272655" cy="774700"/>
          </a:xfrm>
          <a:custGeom>
            <a:avLst/>
            <a:gdLst/>
            <a:ahLst/>
            <a:cxnLst/>
            <a:rect l="l" t="t" r="r" b="b"/>
            <a:pathLst>
              <a:path w="7272655" h="774700">
                <a:moveTo>
                  <a:pt x="0" y="774192"/>
                </a:moveTo>
                <a:lnTo>
                  <a:pt x="7272528" y="774192"/>
                </a:lnTo>
                <a:lnTo>
                  <a:pt x="7272528" y="0"/>
                </a:lnTo>
                <a:lnTo>
                  <a:pt x="0" y="0"/>
                </a:lnTo>
                <a:lnTo>
                  <a:pt x="0" y="774192"/>
                </a:lnTo>
                <a:close/>
              </a:path>
            </a:pathLst>
          </a:custGeom>
          <a:solidFill>
            <a:srgbClr val="E6F37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1537842" y="1597405"/>
            <a:ext cx="7080884" cy="12128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Les </a:t>
            </a:r>
            <a:r>
              <a:rPr sz="900" spc="-5" dirty="0">
                <a:latin typeface="Arial"/>
                <a:cs typeface="Arial"/>
              </a:rPr>
              <a:t>équipes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projet du </a:t>
            </a:r>
            <a:r>
              <a:rPr sz="900" i="1" spc="-5" dirty="0">
                <a:latin typeface="Arial"/>
                <a:cs typeface="Arial"/>
              </a:rPr>
              <a:t>Plan stratégique 2011-2016 </a:t>
            </a:r>
            <a:r>
              <a:rPr sz="900" spc="-5" dirty="0">
                <a:latin typeface="Arial"/>
                <a:cs typeface="Arial"/>
              </a:rPr>
              <a:t>ont mis </a:t>
            </a:r>
            <a:r>
              <a:rPr sz="900" spc="-10" dirty="0">
                <a:latin typeface="Arial"/>
                <a:cs typeface="Arial"/>
              </a:rPr>
              <a:t>en </a:t>
            </a:r>
            <a:r>
              <a:rPr sz="900" spc="-5" dirty="0">
                <a:latin typeface="Arial"/>
                <a:cs typeface="Arial"/>
              </a:rPr>
              <a:t>œuvre la quatrième année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leurs plans d’action afin d’accroître le taux  de réussite et </a:t>
            </a:r>
            <a:r>
              <a:rPr sz="900" spc="-10" dirty="0">
                <a:latin typeface="Arial"/>
                <a:cs typeface="Arial"/>
              </a:rPr>
              <a:t>le </a:t>
            </a:r>
            <a:r>
              <a:rPr sz="900" spc="-5" dirty="0">
                <a:latin typeface="Arial"/>
                <a:cs typeface="Arial"/>
              </a:rPr>
              <a:t>niveau de persévérance </a:t>
            </a:r>
            <a:r>
              <a:rPr sz="900" dirty="0">
                <a:latin typeface="Arial"/>
                <a:cs typeface="Arial"/>
              </a:rPr>
              <a:t>des </a:t>
            </a:r>
            <a:r>
              <a:rPr sz="900" spc="-5" dirty="0">
                <a:latin typeface="Arial"/>
                <a:cs typeface="Arial"/>
              </a:rPr>
              <a:t>élèves. Voici quelques projets qui ont </a:t>
            </a:r>
            <a:r>
              <a:rPr sz="900" dirty="0">
                <a:latin typeface="Arial"/>
                <a:cs typeface="Arial"/>
              </a:rPr>
              <a:t>été </a:t>
            </a:r>
            <a:r>
              <a:rPr sz="900" spc="-5" dirty="0">
                <a:latin typeface="Arial"/>
                <a:cs typeface="Arial"/>
              </a:rPr>
              <a:t>réalisés en 2014-2015 pour chacune des  </a:t>
            </a:r>
            <a:r>
              <a:rPr sz="900" dirty="0">
                <a:latin typeface="Arial"/>
                <a:cs typeface="Arial"/>
              </a:rPr>
              <a:t>orientations</a:t>
            </a:r>
            <a:r>
              <a:rPr sz="900" spc="-1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  <a:p>
            <a:pPr marL="12700" marR="5080" algn="just">
              <a:lnSpc>
                <a:spcPts val="1730"/>
              </a:lnSpc>
              <a:spcBef>
                <a:spcPts val="610"/>
              </a:spcBef>
            </a:pPr>
            <a:r>
              <a:rPr sz="1600" spc="-30" dirty="0">
                <a:solidFill>
                  <a:srgbClr val="808080"/>
                </a:solidFill>
                <a:latin typeface="Arial"/>
                <a:cs typeface="Arial"/>
              </a:rPr>
              <a:t>ORIENTATION </a:t>
            </a:r>
            <a:r>
              <a:rPr sz="1600" spc="-5" dirty="0">
                <a:solidFill>
                  <a:srgbClr val="808080"/>
                </a:solidFill>
                <a:latin typeface="Arial"/>
                <a:cs typeface="Arial"/>
              </a:rPr>
              <a:t>1 : Poursuivre </a:t>
            </a:r>
            <a:r>
              <a:rPr sz="1600" dirty="0">
                <a:solidFill>
                  <a:srgbClr val="808080"/>
                </a:solidFill>
                <a:latin typeface="Arial"/>
                <a:cs typeface="Arial"/>
              </a:rPr>
              <a:t>le </a:t>
            </a:r>
            <a:r>
              <a:rPr sz="1600" spc="-5" dirty="0">
                <a:solidFill>
                  <a:srgbClr val="808080"/>
                </a:solidFill>
                <a:latin typeface="Arial"/>
                <a:cs typeface="Arial"/>
              </a:rPr>
              <a:t>développement d’un environnement éducatif  favorisant </a:t>
            </a:r>
            <a:r>
              <a:rPr sz="1600" dirty="0">
                <a:solidFill>
                  <a:srgbClr val="808080"/>
                </a:solidFill>
                <a:latin typeface="Arial"/>
                <a:cs typeface="Arial"/>
              </a:rPr>
              <a:t>la </a:t>
            </a:r>
            <a:r>
              <a:rPr sz="1600" spc="-5" dirty="0">
                <a:solidFill>
                  <a:srgbClr val="808080"/>
                </a:solidFill>
                <a:latin typeface="Arial"/>
                <a:cs typeface="Arial"/>
              </a:rPr>
              <a:t>persévérance et </a:t>
            </a:r>
            <a:r>
              <a:rPr sz="1600" dirty="0">
                <a:solidFill>
                  <a:srgbClr val="808080"/>
                </a:solidFill>
                <a:latin typeface="Arial"/>
                <a:cs typeface="Arial"/>
              </a:rPr>
              <a:t>la </a:t>
            </a:r>
            <a:r>
              <a:rPr sz="1600" spc="-5" dirty="0">
                <a:solidFill>
                  <a:srgbClr val="808080"/>
                </a:solidFill>
                <a:latin typeface="Arial"/>
                <a:cs typeface="Arial"/>
              </a:rPr>
              <a:t>réussite de tous les</a:t>
            </a:r>
            <a:r>
              <a:rPr sz="1600" spc="120" dirty="0">
                <a:solidFill>
                  <a:srgbClr val="808080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808080"/>
                </a:solidFill>
                <a:latin typeface="Arial"/>
                <a:cs typeface="Arial"/>
              </a:rPr>
              <a:t>élèves</a:t>
            </a:r>
            <a:endParaRPr sz="1600">
              <a:latin typeface="Arial"/>
              <a:cs typeface="Arial"/>
            </a:endParaRPr>
          </a:p>
          <a:p>
            <a:pPr marL="12700" marR="2496185">
              <a:lnSpc>
                <a:spcPts val="1080"/>
              </a:lnSpc>
              <a:spcBef>
                <a:spcPts val="25"/>
              </a:spcBef>
            </a:pPr>
            <a:r>
              <a:rPr sz="900" b="1" dirty="0">
                <a:latin typeface="Arial"/>
                <a:cs typeface="Arial"/>
              </a:rPr>
              <a:t>Chefs</a:t>
            </a:r>
            <a:r>
              <a:rPr sz="900" b="1" spc="-1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de</a:t>
            </a:r>
            <a:r>
              <a:rPr sz="900" b="1" spc="-2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projet</a:t>
            </a:r>
            <a:r>
              <a:rPr sz="900" b="1" spc="-1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:</a:t>
            </a:r>
            <a:r>
              <a:rPr sz="900" b="1" spc="-2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Marie</a:t>
            </a:r>
            <a:r>
              <a:rPr sz="900" b="1" spc="-1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Desgagné</a:t>
            </a:r>
            <a:r>
              <a:rPr sz="900" b="1" spc="-3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et</a:t>
            </a:r>
            <a:r>
              <a:rPr sz="900" b="1" spc="-1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Suzie</a:t>
            </a:r>
            <a:r>
              <a:rPr sz="900" b="1" spc="-1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Lafontaine,</a:t>
            </a:r>
            <a:r>
              <a:rPr sz="900" b="1" spc="-3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directrices</a:t>
            </a:r>
            <a:r>
              <a:rPr sz="900" b="1" spc="-2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accompagnatrices  Responsable </a:t>
            </a:r>
            <a:r>
              <a:rPr sz="900" b="1" spc="-5" dirty="0">
                <a:latin typeface="Arial"/>
                <a:cs typeface="Arial"/>
              </a:rPr>
              <a:t>à </a:t>
            </a:r>
            <a:r>
              <a:rPr sz="900" b="1" dirty="0">
                <a:latin typeface="Arial"/>
                <a:cs typeface="Arial"/>
              </a:rPr>
              <a:t>la Direction générale : </a:t>
            </a:r>
            <a:r>
              <a:rPr sz="900" b="1" spc="-5" dirty="0">
                <a:latin typeface="Arial"/>
                <a:cs typeface="Arial"/>
              </a:rPr>
              <a:t>Georges </a:t>
            </a:r>
            <a:r>
              <a:rPr sz="900" b="1" dirty="0">
                <a:latin typeface="Arial"/>
                <a:cs typeface="Arial"/>
              </a:rPr>
              <a:t>Brissette, directeur général</a:t>
            </a:r>
            <a:r>
              <a:rPr sz="900" b="1" spc="-16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adjoint</a:t>
            </a:r>
            <a:endParaRPr sz="900">
              <a:latin typeface="Arial"/>
              <a:cs typeface="Arial"/>
            </a:endParaRPr>
          </a:p>
        </p:txBody>
      </p:sp>
      <p:sp>
        <p:nvSpPr>
          <p:cNvPr id="41" name="object 4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36" name="object 36"/>
          <p:cNvSpPr txBox="1"/>
          <p:nvPr/>
        </p:nvSpPr>
        <p:spPr>
          <a:xfrm>
            <a:off x="1475232" y="2781300"/>
            <a:ext cx="7272655" cy="774700"/>
          </a:xfrm>
          <a:prstGeom prst="rect">
            <a:avLst/>
          </a:prstGeom>
          <a:solidFill>
            <a:srgbClr val="C0ECFD"/>
          </a:solidFill>
        </p:spPr>
        <p:txBody>
          <a:bodyPr vert="horz" wrap="square" lIns="0" tIns="121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"/>
              </a:spcBef>
            </a:pPr>
            <a:endParaRPr sz="1050">
              <a:latin typeface="Times New Roman"/>
              <a:cs typeface="Times New Roman"/>
            </a:endParaRPr>
          </a:p>
          <a:p>
            <a:pPr marL="74930">
              <a:lnSpc>
                <a:spcPct val="100000"/>
              </a:lnSpc>
            </a:pPr>
            <a:r>
              <a:rPr sz="900" b="1" spc="-5" dirty="0">
                <a:latin typeface="Arial"/>
                <a:cs typeface="Arial"/>
              </a:rPr>
              <a:t>Objectif </a:t>
            </a:r>
            <a:r>
              <a:rPr sz="900" b="1" dirty="0">
                <a:latin typeface="Arial"/>
                <a:cs typeface="Arial"/>
              </a:rPr>
              <a:t>1.1</a:t>
            </a:r>
            <a:r>
              <a:rPr sz="900" b="1" spc="-8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  <a:p>
            <a:pPr marL="7493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Augmenter </a:t>
            </a:r>
            <a:r>
              <a:rPr sz="900" spc="-5" dirty="0">
                <a:latin typeface="Arial"/>
                <a:cs typeface="Arial"/>
              </a:rPr>
              <a:t>le </a:t>
            </a:r>
            <a:r>
              <a:rPr sz="900" dirty="0">
                <a:latin typeface="Arial"/>
                <a:cs typeface="Arial"/>
              </a:rPr>
              <a:t>taux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réussite des</a:t>
            </a:r>
            <a:r>
              <a:rPr sz="900" spc="-12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élèves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00">
              <a:latin typeface="Times New Roman"/>
              <a:cs typeface="Times New Roman"/>
            </a:endParaRPr>
          </a:p>
          <a:p>
            <a:pPr marL="74930">
              <a:lnSpc>
                <a:spcPct val="100000"/>
              </a:lnSpc>
            </a:pPr>
            <a:r>
              <a:rPr sz="900" b="1" spc="-5" dirty="0">
                <a:latin typeface="Arial"/>
                <a:cs typeface="Arial"/>
              </a:rPr>
              <a:t>Objectif </a:t>
            </a:r>
            <a:r>
              <a:rPr sz="900" b="1" dirty="0">
                <a:latin typeface="Arial"/>
                <a:cs typeface="Arial"/>
              </a:rPr>
              <a:t>1.2</a:t>
            </a:r>
            <a:r>
              <a:rPr sz="900" b="1" spc="-8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537842" y="3484753"/>
            <a:ext cx="3227070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Augmenter </a:t>
            </a:r>
            <a:r>
              <a:rPr sz="900" spc="-5" dirty="0">
                <a:latin typeface="Arial"/>
                <a:cs typeface="Arial"/>
              </a:rPr>
              <a:t>le </a:t>
            </a:r>
            <a:r>
              <a:rPr sz="900" dirty="0">
                <a:latin typeface="Arial"/>
                <a:cs typeface="Arial"/>
              </a:rPr>
              <a:t>taux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diplomation et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qualification des</a:t>
            </a:r>
            <a:r>
              <a:rPr sz="900" spc="-15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élèves</a:t>
            </a:r>
            <a:endParaRPr sz="9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537842" y="3896232"/>
            <a:ext cx="3545840" cy="697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b="1" spc="-5" dirty="0">
                <a:latin typeface="Arial"/>
                <a:cs typeface="Arial"/>
              </a:rPr>
              <a:t>Axes d’intervention</a:t>
            </a:r>
            <a:r>
              <a:rPr sz="900" b="1" spc="-3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  <a:p>
            <a:pPr marL="641985" indent="-172085">
              <a:lnSpc>
                <a:spcPct val="100000"/>
              </a:lnSpc>
              <a:buAutoNum type="alphaUcPeriod"/>
              <a:tabLst>
                <a:tab pos="642620" algn="l"/>
              </a:tabLst>
            </a:pPr>
            <a:r>
              <a:rPr sz="900" dirty="0">
                <a:latin typeface="Arial"/>
                <a:cs typeface="Arial"/>
              </a:rPr>
              <a:t>Les programmes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formation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l’école</a:t>
            </a:r>
            <a:r>
              <a:rPr sz="900" spc="-1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québécoise</a:t>
            </a:r>
            <a:endParaRPr sz="900">
              <a:latin typeface="Arial"/>
              <a:cs typeface="Arial"/>
            </a:endParaRPr>
          </a:p>
          <a:p>
            <a:pPr marL="641985" indent="-172085">
              <a:lnSpc>
                <a:spcPct val="100000"/>
              </a:lnSpc>
              <a:buAutoNum type="alphaUcPeriod"/>
              <a:tabLst>
                <a:tab pos="642620" algn="l"/>
              </a:tabLst>
            </a:pPr>
            <a:r>
              <a:rPr sz="900" spc="-5" dirty="0">
                <a:latin typeface="Arial"/>
                <a:cs typeface="Arial"/>
              </a:rPr>
              <a:t>L’accompagnement </a:t>
            </a:r>
            <a:r>
              <a:rPr sz="900" dirty="0">
                <a:latin typeface="Arial"/>
                <a:cs typeface="Arial"/>
              </a:rPr>
              <a:t>et l’encadrement des</a:t>
            </a:r>
            <a:r>
              <a:rPr sz="900" spc="-8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élèves</a:t>
            </a:r>
            <a:endParaRPr sz="900">
              <a:latin typeface="Arial"/>
              <a:cs typeface="Arial"/>
            </a:endParaRPr>
          </a:p>
          <a:p>
            <a:pPr marL="641985" indent="-172085">
              <a:lnSpc>
                <a:spcPct val="100000"/>
              </a:lnSpc>
              <a:buAutoNum type="alphaUcPeriod"/>
              <a:tabLst>
                <a:tab pos="642620" algn="l"/>
              </a:tabLst>
            </a:pPr>
            <a:r>
              <a:rPr sz="900" dirty="0">
                <a:latin typeface="Arial"/>
                <a:cs typeface="Arial"/>
              </a:rPr>
              <a:t>Des pratiques éducatives et </a:t>
            </a:r>
            <a:r>
              <a:rPr sz="900" spc="-5" dirty="0">
                <a:latin typeface="Arial"/>
                <a:cs typeface="Arial"/>
              </a:rPr>
              <a:t>pédagogiques</a:t>
            </a:r>
            <a:r>
              <a:rPr sz="900" spc="-1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reconnues</a:t>
            </a:r>
            <a:endParaRPr sz="900">
              <a:latin typeface="Arial"/>
              <a:cs typeface="Arial"/>
            </a:endParaRPr>
          </a:p>
          <a:p>
            <a:pPr marL="641985" indent="-172085">
              <a:lnSpc>
                <a:spcPct val="100000"/>
              </a:lnSpc>
              <a:buAutoNum type="alphaUcPeriod"/>
              <a:tabLst>
                <a:tab pos="642620" algn="l"/>
              </a:tabLst>
            </a:pPr>
            <a:r>
              <a:rPr sz="900" spc="-5" dirty="0">
                <a:latin typeface="Arial"/>
                <a:cs typeface="Arial"/>
              </a:rPr>
              <a:t>Une </a:t>
            </a:r>
            <a:r>
              <a:rPr sz="900" dirty="0">
                <a:latin typeface="Arial"/>
                <a:cs typeface="Arial"/>
              </a:rPr>
              <a:t>offre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services </a:t>
            </a:r>
            <a:r>
              <a:rPr sz="900" spc="-5" dirty="0">
                <a:latin typeface="Arial"/>
                <a:cs typeface="Arial"/>
              </a:rPr>
              <a:t>en </a:t>
            </a:r>
            <a:r>
              <a:rPr sz="900" dirty="0">
                <a:latin typeface="Arial"/>
                <a:cs typeface="Arial"/>
              </a:rPr>
              <a:t>fonction des besoins des</a:t>
            </a:r>
            <a:r>
              <a:rPr sz="900" spc="-13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élèves</a:t>
            </a:r>
            <a:endParaRPr sz="9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537842" y="4719192"/>
            <a:ext cx="5430520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Parmi les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principales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réalisations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de l’année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2014-2015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de</a:t>
            </a:r>
            <a:r>
              <a:rPr sz="900" spc="1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l’équipe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projet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l’orientation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1,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soulignons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031619" y="4856353"/>
            <a:ext cx="6068695" cy="16586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6685" indent="-133985">
              <a:lnSpc>
                <a:spcPct val="100000"/>
              </a:lnSpc>
              <a:buChar char="•"/>
              <a:tabLst>
                <a:tab pos="147320" algn="l"/>
              </a:tabLst>
            </a:pPr>
            <a:r>
              <a:rPr sz="900" dirty="0">
                <a:latin typeface="Arial"/>
                <a:cs typeface="Arial"/>
              </a:rPr>
              <a:t>L’atelier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formation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Déclic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pour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enseignants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et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rappel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aux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gestionnaires</a:t>
            </a:r>
            <a:endParaRPr sz="900">
              <a:latin typeface="Arial"/>
              <a:cs typeface="Arial"/>
            </a:endParaRPr>
          </a:p>
          <a:p>
            <a:pPr marL="146685" indent="-133985">
              <a:lnSpc>
                <a:spcPct val="100000"/>
              </a:lnSpc>
              <a:buChar char="•"/>
              <a:tabLst>
                <a:tab pos="147320" algn="l"/>
              </a:tabLst>
            </a:pPr>
            <a:r>
              <a:rPr sz="900" dirty="0">
                <a:latin typeface="Arial"/>
                <a:cs typeface="Arial"/>
              </a:rPr>
              <a:t>L’atelier </a:t>
            </a:r>
            <a:r>
              <a:rPr sz="900" spc="-5" dirty="0">
                <a:latin typeface="Arial"/>
                <a:cs typeface="Arial"/>
              </a:rPr>
              <a:t>de réflexion </a:t>
            </a:r>
            <a:r>
              <a:rPr sz="900" dirty="0">
                <a:latin typeface="Arial"/>
                <a:cs typeface="Arial"/>
              </a:rPr>
              <a:t>sur </a:t>
            </a:r>
            <a:r>
              <a:rPr sz="900" spc="-5" dirty="0">
                <a:latin typeface="Arial"/>
                <a:cs typeface="Arial"/>
              </a:rPr>
              <a:t>le redoublement </a:t>
            </a:r>
            <a:r>
              <a:rPr sz="900" dirty="0">
                <a:latin typeface="Arial"/>
                <a:cs typeface="Arial"/>
              </a:rPr>
              <a:t>offert aux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gestionnaires</a:t>
            </a:r>
            <a:endParaRPr sz="900">
              <a:latin typeface="Arial"/>
              <a:cs typeface="Arial"/>
            </a:endParaRPr>
          </a:p>
          <a:p>
            <a:pPr marL="146685" indent="-133985">
              <a:lnSpc>
                <a:spcPct val="100000"/>
              </a:lnSpc>
              <a:buFont typeface="Arial"/>
              <a:buChar char="•"/>
              <a:tabLst>
                <a:tab pos="147320" algn="l"/>
              </a:tabLst>
            </a:pPr>
            <a:r>
              <a:rPr sz="900" spc="-5" dirty="0">
                <a:latin typeface="Arial"/>
                <a:cs typeface="Arial"/>
              </a:rPr>
              <a:t>La </a:t>
            </a:r>
            <a:r>
              <a:rPr sz="900" dirty="0">
                <a:latin typeface="Arial"/>
                <a:cs typeface="Arial"/>
              </a:rPr>
              <a:t>première </a:t>
            </a:r>
            <a:r>
              <a:rPr sz="900" spc="-5" dirty="0">
                <a:latin typeface="Arial"/>
                <a:cs typeface="Arial"/>
              </a:rPr>
              <a:t>année d’application de la </a:t>
            </a:r>
            <a:r>
              <a:rPr sz="900" dirty="0">
                <a:latin typeface="Arial"/>
                <a:cs typeface="Arial"/>
              </a:rPr>
              <a:t>démarche commune </a:t>
            </a:r>
            <a:r>
              <a:rPr sz="900" spc="-5" dirty="0">
                <a:latin typeface="Arial"/>
                <a:cs typeface="Arial"/>
              </a:rPr>
              <a:t>pour la </a:t>
            </a:r>
            <a:r>
              <a:rPr sz="900" dirty="0">
                <a:latin typeface="Arial"/>
                <a:cs typeface="Arial"/>
              </a:rPr>
              <a:t>transition</a:t>
            </a:r>
            <a:r>
              <a:rPr sz="900" spc="-7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primaire-secondaire</a:t>
            </a:r>
            <a:endParaRPr sz="900">
              <a:latin typeface="Arial"/>
              <a:cs typeface="Arial"/>
            </a:endParaRPr>
          </a:p>
          <a:p>
            <a:pPr marL="146685" indent="-133985">
              <a:lnSpc>
                <a:spcPct val="100000"/>
              </a:lnSpc>
              <a:buChar char="•"/>
              <a:tabLst>
                <a:tab pos="147320" algn="l"/>
              </a:tabLst>
            </a:pPr>
            <a:r>
              <a:rPr sz="900" dirty="0">
                <a:latin typeface="Arial"/>
                <a:cs typeface="Arial"/>
              </a:rPr>
              <a:t>L’utilisation </a:t>
            </a:r>
            <a:r>
              <a:rPr sz="900" spc="-5" dirty="0">
                <a:latin typeface="Arial"/>
                <a:cs typeface="Arial"/>
              </a:rPr>
              <a:t>du </a:t>
            </a:r>
            <a:r>
              <a:rPr sz="900" dirty="0">
                <a:latin typeface="Arial"/>
                <a:cs typeface="Arial"/>
              </a:rPr>
              <a:t>portrait sommaire </a:t>
            </a:r>
            <a:r>
              <a:rPr sz="900" spc="-5" dirty="0">
                <a:latin typeface="Arial"/>
                <a:cs typeface="Arial"/>
              </a:rPr>
              <a:t>de l’élève </a:t>
            </a:r>
            <a:r>
              <a:rPr sz="900" dirty="0">
                <a:latin typeface="Arial"/>
                <a:cs typeface="Arial"/>
              </a:rPr>
              <a:t>afin </a:t>
            </a:r>
            <a:r>
              <a:rPr sz="900" spc="-5" dirty="0">
                <a:latin typeface="Arial"/>
                <a:cs typeface="Arial"/>
              </a:rPr>
              <a:t>de favoriser une </a:t>
            </a:r>
            <a:r>
              <a:rPr sz="900" dirty="0">
                <a:latin typeface="Arial"/>
                <a:cs typeface="Arial"/>
              </a:rPr>
              <a:t>transition </a:t>
            </a:r>
            <a:r>
              <a:rPr sz="900" spc="-5" dirty="0">
                <a:latin typeface="Arial"/>
                <a:cs typeface="Arial"/>
              </a:rPr>
              <a:t>de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qualité</a:t>
            </a:r>
            <a:endParaRPr sz="900">
              <a:latin typeface="Arial"/>
              <a:cs typeface="Arial"/>
            </a:endParaRPr>
          </a:p>
          <a:p>
            <a:pPr marL="146685" marR="64135" indent="-133985">
              <a:lnSpc>
                <a:spcPct val="100000"/>
              </a:lnSpc>
              <a:buChar char="•"/>
              <a:tabLst>
                <a:tab pos="147320" algn="l"/>
              </a:tabLst>
            </a:pPr>
            <a:r>
              <a:rPr sz="900" dirty="0">
                <a:latin typeface="Arial"/>
                <a:cs typeface="Arial"/>
              </a:rPr>
              <a:t>L’atelier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discussion,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avec la</a:t>
            </a:r>
            <a:r>
              <a:rPr sz="900" dirty="0">
                <a:latin typeface="Arial"/>
                <a:cs typeface="Arial"/>
              </a:rPr>
              <a:t> participation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la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DSFGJ,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directions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des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écoles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primaires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secondaires,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sur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la  transférabilité </a:t>
            </a:r>
            <a:r>
              <a:rPr sz="900" dirty="0">
                <a:latin typeface="Arial"/>
                <a:cs typeface="Arial"/>
              </a:rPr>
              <a:t>des mesures </a:t>
            </a:r>
            <a:r>
              <a:rPr sz="900" spc="-5" dirty="0">
                <a:latin typeface="Arial"/>
                <a:cs typeface="Arial"/>
              </a:rPr>
              <a:t>adaptatives </a:t>
            </a:r>
            <a:r>
              <a:rPr sz="900" dirty="0">
                <a:latin typeface="Arial"/>
                <a:cs typeface="Arial"/>
              </a:rPr>
              <a:t>inscrites </a:t>
            </a:r>
            <a:r>
              <a:rPr sz="900" spc="-5" dirty="0">
                <a:latin typeface="Arial"/>
                <a:cs typeface="Arial"/>
              </a:rPr>
              <a:t>au plan</a:t>
            </a:r>
            <a:r>
              <a:rPr sz="900" spc="3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d’intervention</a:t>
            </a:r>
            <a:endParaRPr sz="900">
              <a:latin typeface="Arial"/>
              <a:cs typeface="Arial"/>
            </a:endParaRPr>
          </a:p>
          <a:p>
            <a:pPr marL="146685" indent="-133985">
              <a:lnSpc>
                <a:spcPct val="100000"/>
              </a:lnSpc>
              <a:buChar char="•"/>
              <a:tabLst>
                <a:tab pos="147320" algn="l"/>
              </a:tabLst>
            </a:pPr>
            <a:r>
              <a:rPr sz="900" spc="-5" dirty="0">
                <a:latin typeface="Arial"/>
                <a:cs typeface="Arial"/>
              </a:rPr>
              <a:t>L’application de </a:t>
            </a:r>
            <a:r>
              <a:rPr sz="900" dirty="0">
                <a:latin typeface="Arial"/>
                <a:cs typeface="Arial"/>
              </a:rPr>
              <a:t>l’outil commun </a:t>
            </a:r>
            <a:r>
              <a:rPr sz="900" spc="-5" dirty="0">
                <a:latin typeface="Arial"/>
                <a:cs typeface="Arial"/>
              </a:rPr>
              <a:t>de suivi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relance des </a:t>
            </a:r>
            <a:r>
              <a:rPr sz="900" spc="-5" dirty="0">
                <a:latin typeface="Arial"/>
                <a:cs typeface="Arial"/>
              </a:rPr>
              <a:t>élèves avec </a:t>
            </a:r>
            <a:r>
              <a:rPr sz="900" dirty="0">
                <a:latin typeface="Arial"/>
                <a:cs typeface="Arial"/>
              </a:rPr>
              <a:t>sans diplôme </a:t>
            </a:r>
            <a:r>
              <a:rPr sz="900" spc="-5" dirty="0">
                <a:latin typeface="Arial"/>
                <a:cs typeface="Arial"/>
              </a:rPr>
              <a:t>ni</a:t>
            </a:r>
            <a:r>
              <a:rPr sz="900" spc="-8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qualification</a:t>
            </a:r>
            <a:endParaRPr sz="900">
              <a:latin typeface="Arial"/>
              <a:cs typeface="Arial"/>
            </a:endParaRPr>
          </a:p>
          <a:p>
            <a:pPr marL="146685" marR="5080" indent="-133985">
              <a:lnSpc>
                <a:spcPct val="100000"/>
              </a:lnSpc>
              <a:buFont typeface="Arial"/>
              <a:buChar char="•"/>
              <a:tabLst>
                <a:tab pos="147320" algn="l"/>
              </a:tabLst>
            </a:pPr>
            <a:r>
              <a:rPr sz="900" spc="-5" dirty="0">
                <a:latin typeface="Arial"/>
                <a:cs typeface="Arial"/>
              </a:rPr>
              <a:t>La </a:t>
            </a:r>
            <a:r>
              <a:rPr sz="900" dirty="0">
                <a:latin typeface="Arial"/>
                <a:cs typeface="Arial"/>
              </a:rPr>
              <a:t>présentation des résultats des </a:t>
            </a:r>
            <a:r>
              <a:rPr sz="900" spc="-5" dirty="0">
                <a:latin typeface="Arial"/>
                <a:cs typeface="Arial"/>
              </a:rPr>
              <a:t>élèves de 6</a:t>
            </a:r>
            <a:r>
              <a:rPr sz="900" spc="-7" baseline="27777" dirty="0">
                <a:latin typeface="Arial"/>
                <a:cs typeface="Arial"/>
              </a:rPr>
              <a:t>e </a:t>
            </a:r>
            <a:r>
              <a:rPr sz="900" spc="-5" dirty="0">
                <a:latin typeface="Arial"/>
                <a:cs typeface="Arial"/>
              </a:rPr>
              <a:t>année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de l'analyse </a:t>
            </a:r>
            <a:r>
              <a:rPr sz="900" dirty="0">
                <a:latin typeface="Arial"/>
                <a:cs typeface="Arial"/>
              </a:rPr>
              <a:t>des </a:t>
            </a:r>
            <a:r>
              <a:rPr sz="900" spc="-5" dirty="0">
                <a:latin typeface="Arial"/>
                <a:cs typeface="Arial"/>
              </a:rPr>
              <a:t>épreuves </a:t>
            </a:r>
            <a:r>
              <a:rPr sz="900" dirty="0">
                <a:latin typeface="Arial"/>
                <a:cs typeface="Arial"/>
              </a:rPr>
              <a:t>aux enseignants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français et </a:t>
            </a:r>
            <a:r>
              <a:rPr sz="900" spc="-5" dirty="0">
                <a:latin typeface="Arial"/>
                <a:cs typeface="Arial"/>
              </a:rPr>
              <a:t>de  </a:t>
            </a:r>
            <a:r>
              <a:rPr sz="900" dirty="0">
                <a:latin typeface="Arial"/>
                <a:cs typeface="Arial"/>
              </a:rPr>
              <a:t>mathématique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1</a:t>
            </a:r>
            <a:r>
              <a:rPr sz="900" baseline="27777" dirty="0">
                <a:latin typeface="Arial"/>
                <a:cs typeface="Arial"/>
              </a:rPr>
              <a:t>ère </a:t>
            </a:r>
            <a:r>
              <a:rPr sz="900" dirty="0">
                <a:latin typeface="Arial"/>
                <a:cs typeface="Arial"/>
              </a:rPr>
              <a:t>secondaire lors des blocs </a:t>
            </a:r>
            <a:r>
              <a:rPr sz="900" spc="-5" dirty="0">
                <a:latin typeface="Arial"/>
                <a:cs typeface="Arial"/>
              </a:rPr>
              <a:t>de</a:t>
            </a:r>
            <a:r>
              <a:rPr sz="900" spc="-9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formation</a:t>
            </a:r>
            <a:endParaRPr sz="900">
              <a:latin typeface="Arial"/>
              <a:cs typeface="Arial"/>
            </a:endParaRPr>
          </a:p>
          <a:p>
            <a:pPr marL="146685" indent="-133985">
              <a:lnSpc>
                <a:spcPct val="100000"/>
              </a:lnSpc>
              <a:buFont typeface="Arial"/>
              <a:buChar char="•"/>
              <a:tabLst>
                <a:tab pos="147320" algn="l"/>
              </a:tabLst>
            </a:pPr>
            <a:r>
              <a:rPr sz="900" spc="-5" dirty="0">
                <a:latin typeface="Arial"/>
                <a:cs typeface="Arial"/>
              </a:rPr>
              <a:t>Le suivi </a:t>
            </a:r>
            <a:r>
              <a:rPr sz="900" dirty="0">
                <a:latin typeface="Arial"/>
                <a:cs typeface="Arial"/>
              </a:rPr>
              <a:t>rigoureux des </a:t>
            </a:r>
            <a:r>
              <a:rPr sz="900" spc="-5" dirty="0">
                <a:latin typeface="Arial"/>
                <a:cs typeface="Arial"/>
              </a:rPr>
              <a:t>élèves </a:t>
            </a:r>
            <a:r>
              <a:rPr sz="900" dirty="0">
                <a:latin typeface="Arial"/>
                <a:cs typeface="Arial"/>
              </a:rPr>
              <a:t>ciblés par les services </a:t>
            </a:r>
            <a:r>
              <a:rPr sz="900" spc="-5" dirty="0">
                <a:latin typeface="Arial"/>
                <a:cs typeface="Arial"/>
              </a:rPr>
              <a:t>d’appui en </a:t>
            </a:r>
            <a:r>
              <a:rPr sz="900" dirty="0">
                <a:latin typeface="Arial"/>
                <a:cs typeface="Arial"/>
              </a:rPr>
              <a:t>1</a:t>
            </a:r>
            <a:r>
              <a:rPr sz="900" baseline="27777" dirty="0">
                <a:latin typeface="Arial"/>
                <a:cs typeface="Arial"/>
              </a:rPr>
              <a:t>ère</a:t>
            </a:r>
            <a:r>
              <a:rPr sz="900" spc="-37" baseline="27777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secondaire</a:t>
            </a:r>
            <a:endParaRPr sz="900">
              <a:latin typeface="Arial"/>
              <a:cs typeface="Arial"/>
            </a:endParaRPr>
          </a:p>
          <a:p>
            <a:pPr marL="146685" indent="-133985">
              <a:lnSpc>
                <a:spcPct val="100000"/>
              </a:lnSpc>
              <a:buChar char="•"/>
              <a:tabLst>
                <a:tab pos="147320" algn="l"/>
              </a:tabLst>
            </a:pPr>
            <a:r>
              <a:rPr sz="900" spc="-5" dirty="0">
                <a:latin typeface="Arial"/>
                <a:cs typeface="Arial"/>
              </a:rPr>
              <a:t>L’autorisation de nouveaux </a:t>
            </a:r>
            <a:r>
              <a:rPr sz="900" dirty="0">
                <a:latin typeface="Arial"/>
                <a:cs typeface="Arial"/>
              </a:rPr>
              <a:t>programmes </a:t>
            </a:r>
            <a:r>
              <a:rPr sz="900" spc="-5" dirty="0">
                <a:latin typeface="Arial"/>
                <a:cs typeface="Arial"/>
              </a:rPr>
              <a:t>en </a:t>
            </a:r>
            <a:r>
              <a:rPr sz="900" dirty="0">
                <a:latin typeface="Arial"/>
                <a:cs typeface="Arial"/>
              </a:rPr>
              <a:t>formation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professionnelle</a:t>
            </a:r>
            <a:endParaRPr sz="900">
              <a:latin typeface="Arial"/>
              <a:cs typeface="Arial"/>
            </a:endParaRPr>
          </a:p>
          <a:p>
            <a:pPr marL="146685" indent="-133985">
              <a:lnSpc>
                <a:spcPct val="100000"/>
              </a:lnSpc>
              <a:buChar char="•"/>
              <a:tabLst>
                <a:tab pos="147320" algn="l"/>
              </a:tabLst>
            </a:pPr>
            <a:r>
              <a:rPr sz="900" spc="-5" dirty="0">
                <a:latin typeface="Arial"/>
                <a:cs typeface="Arial"/>
              </a:rPr>
              <a:t>L’application du </a:t>
            </a:r>
            <a:r>
              <a:rPr sz="900" i="1" dirty="0">
                <a:latin typeface="Arial"/>
                <a:cs typeface="Arial"/>
              </a:rPr>
              <a:t>Plan </a:t>
            </a:r>
            <a:r>
              <a:rPr sz="900" i="1" spc="-5" dirty="0">
                <a:latin typeface="Arial"/>
                <a:cs typeface="Arial"/>
              </a:rPr>
              <a:t>d’action de </a:t>
            </a:r>
            <a:r>
              <a:rPr sz="900" i="1" dirty="0">
                <a:latin typeface="Arial"/>
                <a:cs typeface="Arial"/>
              </a:rPr>
              <a:t>valorisation </a:t>
            </a:r>
            <a:r>
              <a:rPr sz="900" i="1" spc="-5" dirty="0">
                <a:latin typeface="Arial"/>
                <a:cs typeface="Arial"/>
              </a:rPr>
              <a:t>en formation</a:t>
            </a:r>
            <a:r>
              <a:rPr sz="900" i="1" spc="45" dirty="0">
                <a:latin typeface="Arial"/>
                <a:cs typeface="Arial"/>
              </a:rPr>
              <a:t> </a:t>
            </a:r>
            <a:r>
              <a:rPr sz="900" i="1" spc="-5" dirty="0">
                <a:latin typeface="Arial"/>
                <a:cs typeface="Arial"/>
              </a:rPr>
              <a:t>professionnelle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61366" y="2285619"/>
            <a:ext cx="908050" cy="2192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224154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Instances  politiques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000">
              <a:latin typeface="Times New Roman"/>
              <a:cs typeface="Times New Roman"/>
            </a:endParaRPr>
          </a:p>
          <a:p>
            <a:pPr marL="13335" marR="224154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312022" y="6107480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243316" y="6073140"/>
            <a:ext cx="731520" cy="23469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577721" y="3412616"/>
            <a:ext cx="873125" cy="304800"/>
          </a:xfrm>
          <a:custGeom>
            <a:avLst/>
            <a:gdLst/>
            <a:ahLst/>
            <a:cxnLst/>
            <a:rect l="l" t="t" r="r" b="b"/>
            <a:pathLst>
              <a:path w="873125" h="304800">
                <a:moveTo>
                  <a:pt x="0" y="304673"/>
                </a:moveTo>
                <a:lnTo>
                  <a:pt x="873125" y="304673"/>
                </a:lnTo>
                <a:lnTo>
                  <a:pt x="873125" y="0"/>
                </a:lnTo>
                <a:lnTo>
                  <a:pt x="0" y="0"/>
                </a:lnTo>
                <a:lnTo>
                  <a:pt x="0" y="3046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450845" y="3412616"/>
            <a:ext cx="873125" cy="304800"/>
          </a:xfrm>
          <a:custGeom>
            <a:avLst/>
            <a:gdLst/>
            <a:ahLst/>
            <a:cxnLst/>
            <a:rect l="l" t="t" r="r" b="b"/>
            <a:pathLst>
              <a:path w="873125" h="304800">
                <a:moveTo>
                  <a:pt x="0" y="304673"/>
                </a:moveTo>
                <a:lnTo>
                  <a:pt x="873125" y="304673"/>
                </a:lnTo>
                <a:lnTo>
                  <a:pt x="873125" y="0"/>
                </a:lnTo>
                <a:lnTo>
                  <a:pt x="0" y="0"/>
                </a:lnTo>
                <a:lnTo>
                  <a:pt x="0" y="3046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323971" y="3412616"/>
            <a:ext cx="873125" cy="304800"/>
          </a:xfrm>
          <a:custGeom>
            <a:avLst/>
            <a:gdLst/>
            <a:ahLst/>
            <a:cxnLst/>
            <a:rect l="l" t="t" r="r" b="b"/>
            <a:pathLst>
              <a:path w="873125" h="304800">
                <a:moveTo>
                  <a:pt x="0" y="304673"/>
                </a:moveTo>
                <a:lnTo>
                  <a:pt x="873125" y="304673"/>
                </a:lnTo>
                <a:lnTo>
                  <a:pt x="873125" y="0"/>
                </a:lnTo>
                <a:lnTo>
                  <a:pt x="0" y="0"/>
                </a:lnTo>
                <a:lnTo>
                  <a:pt x="0" y="3046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197096" y="3412616"/>
            <a:ext cx="873125" cy="304800"/>
          </a:xfrm>
          <a:custGeom>
            <a:avLst/>
            <a:gdLst/>
            <a:ahLst/>
            <a:cxnLst/>
            <a:rect l="l" t="t" r="r" b="b"/>
            <a:pathLst>
              <a:path w="873125" h="304800">
                <a:moveTo>
                  <a:pt x="0" y="304673"/>
                </a:moveTo>
                <a:lnTo>
                  <a:pt x="873125" y="304673"/>
                </a:lnTo>
                <a:lnTo>
                  <a:pt x="873125" y="0"/>
                </a:lnTo>
                <a:lnTo>
                  <a:pt x="0" y="0"/>
                </a:lnTo>
                <a:lnTo>
                  <a:pt x="0" y="3046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070221" y="3412616"/>
            <a:ext cx="873125" cy="304800"/>
          </a:xfrm>
          <a:custGeom>
            <a:avLst/>
            <a:gdLst/>
            <a:ahLst/>
            <a:cxnLst/>
            <a:rect l="l" t="t" r="r" b="b"/>
            <a:pathLst>
              <a:path w="873125" h="304800">
                <a:moveTo>
                  <a:pt x="0" y="304673"/>
                </a:moveTo>
                <a:lnTo>
                  <a:pt x="873125" y="304673"/>
                </a:lnTo>
                <a:lnTo>
                  <a:pt x="873125" y="0"/>
                </a:lnTo>
                <a:lnTo>
                  <a:pt x="0" y="0"/>
                </a:lnTo>
                <a:lnTo>
                  <a:pt x="0" y="3046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5943346" y="3412616"/>
            <a:ext cx="873125" cy="304800"/>
          </a:xfrm>
          <a:custGeom>
            <a:avLst/>
            <a:gdLst/>
            <a:ahLst/>
            <a:cxnLst/>
            <a:rect l="l" t="t" r="r" b="b"/>
            <a:pathLst>
              <a:path w="873125" h="304800">
                <a:moveTo>
                  <a:pt x="0" y="304673"/>
                </a:moveTo>
                <a:lnTo>
                  <a:pt x="873125" y="304673"/>
                </a:lnTo>
                <a:lnTo>
                  <a:pt x="873125" y="0"/>
                </a:lnTo>
                <a:lnTo>
                  <a:pt x="0" y="0"/>
                </a:lnTo>
                <a:lnTo>
                  <a:pt x="0" y="3046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816470" y="3412616"/>
            <a:ext cx="873125" cy="304800"/>
          </a:xfrm>
          <a:custGeom>
            <a:avLst/>
            <a:gdLst/>
            <a:ahLst/>
            <a:cxnLst/>
            <a:rect l="l" t="t" r="r" b="b"/>
            <a:pathLst>
              <a:path w="873125" h="304800">
                <a:moveTo>
                  <a:pt x="0" y="304673"/>
                </a:moveTo>
                <a:lnTo>
                  <a:pt x="873125" y="304673"/>
                </a:lnTo>
                <a:lnTo>
                  <a:pt x="873125" y="0"/>
                </a:lnTo>
                <a:lnTo>
                  <a:pt x="0" y="0"/>
                </a:lnTo>
                <a:lnTo>
                  <a:pt x="0" y="3046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689595" y="3412616"/>
            <a:ext cx="873125" cy="304800"/>
          </a:xfrm>
          <a:custGeom>
            <a:avLst/>
            <a:gdLst/>
            <a:ahLst/>
            <a:cxnLst/>
            <a:rect l="l" t="t" r="r" b="b"/>
            <a:pathLst>
              <a:path w="873125" h="304800">
                <a:moveTo>
                  <a:pt x="0" y="304673"/>
                </a:moveTo>
                <a:lnTo>
                  <a:pt x="873125" y="304673"/>
                </a:lnTo>
                <a:lnTo>
                  <a:pt x="873125" y="0"/>
                </a:lnTo>
                <a:lnTo>
                  <a:pt x="0" y="0"/>
                </a:lnTo>
                <a:lnTo>
                  <a:pt x="0" y="3046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6" name="object 36"/>
          <p:cNvGraphicFramePr>
            <a:graphicFrameLocks noGrp="1"/>
          </p:cNvGraphicFramePr>
          <p:nvPr/>
        </p:nvGraphicFramePr>
        <p:xfrm>
          <a:off x="1571371" y="2278760"/>
          <a:ext cx="6984999" cy="14321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73124"/>
                <a:gridCol w="873125"/>
                <a:gridCol w="873125"/>
                <a:gridCol w="873125"/>
                <a:gridCol w="873125"/>
                <a:gridCol w="873125"/>
                <a:gridCol w="873125"/>
                <a:gridCol w="873125"/>
              </a:tblGrid>
              <a:tr h="670433">
                <a:tc gridSpan="8"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Résultat attendu # 1 –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 Indicateur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85090" marR="111696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Tendre vers un taux de réussite de 100 % en lecture à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l’épreuve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à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la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fin du </a:t>
                      </a:r>
                      <a:r>
                        <a:rPr sz="1000" spc="5" dirty="0">
                          <a:latin typeface="Arial"/>
                          <a:cs typeface="Arial"/>
                        </a:rPr>
                        <a:t>1</a:t>
                      </a:r>
                      <a:r>
                        <a:rPr sz="975" spc="7" baseline="25641" dirty="0">
                          <a:latin typeface="Arial"/>
                          <a:cs typeface="Arial"/>
                        </a:rPr>
                        <a:t>er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cycle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en classe ordinaire  (cible 2016 :</a:t>
                      </a:r>
                      <a:r>
                        <a:rPr sz="1000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100%)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7072">
                <a:tc>
                  <a:txBody>
                    <a:bodyPr/>
                    <a:lstStyle/>
                    <a:p>
                      <a:pPr marL="259715" marR="251460" indent="133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2009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74955" marR="266700" indent="28575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Juin  2010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74955" marR="267335" indent="28575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Juin  2011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74955" marR="266065" indent="29209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Juin  2012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75590" marR="266065" indent="28575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Juin  2013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75590" marR="266700" indent="28575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Juin  2014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75590" marR="265430" indent="28575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Juin  2015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75590" marR="265430" indent="28575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Juin  2016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</a:tr>
              <a:tr h="304673"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87,30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4224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91,14</a:t>
                      </a:r>
                      <a:r>
                        <a:rPr sz="14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%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4224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94,27</a:t>
                      </a:r>
                      <a:r>
                        <a:rPr sz="14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%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4287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96,50</a:t>
                      </a:r>
                      <a:r>
                        <a:rPr sz="14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%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4287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96,07</a:t>
                      </a:r>
                      <a:r>
                        <a:rPr sz="14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%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4287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96,49</a:t>
                      </a:r>
                      <a:r>
                        <a:rPr sz="14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%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4160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97,00</a:t>
                      </a:r>
                      <a:r>
                        <a:rPr sz="1400" b="1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%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7" name="object 37"/>
          <p:cNvSpPr/>
          <p:nvPr/>
        </p:nvSpPr>
        <p:spPr>
          <a:xfrm>
            <a:off x="1577721" y="4996548"/>
            <a:ext cx="873125" cy="304800"/>
          </a:xfrm>
          <a:custGeom>
            <a:avLst/>
            <a:gdLst/>
            <a:ahLst/>
            <a:cxnLst/>
            <a:rect l="l" t="t" r="r" b="b"/>
            <a:pathLst>
              <a:path w="873125" h="304800">
                <a:moveTo>
                  <a:pt x="0" y="304685"/>
                </a:moveTo>
                <a:lnTo>
                  <a:pt x="873125" y="304685"/>
                </a:lnTo>
                <a:lnTo>
                  <a:pt x="873125" y="0"/>
                </a:lnTo>
                <a:lnTo>
                  <a:pt x="0" y="0"/>
                </a:lnTo>
                <a:lnTo>
                  <a:pt x="0" y="3046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450845" y="4996548"/>
            <a:ext cx="873125" cy="304800"/>
          </a:xfrm>
          <a:custGeom>
            <a:avLst/>
            <a:gdLst/>
            <a:ahLst/>
            <a:cxnLst/>
            <a:rect l="l" t="t" r="r" b="b"/>
            <a:pathLst>
              <a:path w="873125" h="304800">
                <a:moveTo>
                  <a:pt x="0" y="304685"/>
                </a:moveTo>
                <a:lnTo>
                  <a:pt x="873125" y="304685"/>
                </a:lnTo>
                <a:lnTo>
                  <a:pt x="873125" y="0"/>
                </a:lnTo>
                <a:lnTo>
                  <a:pt x="0" y="0"/>
                </a:lnTo>
                <a:lnTo>
                  <a:pt x="0" y="3046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323971" y="4996548"/>
            <a:ext cx="873125" cy="304800"/>
          </a:xfrm>
          <a:custGeom>
            <a:avLst/>
            <a:gdLst/>
            <a:ahLst/>
            <a:cxnLst/>
            <a:rect l="l" t="t" r="r" b="b"/>
            <a:pathLst>
              <a:path w="873125" h="304800">
                <a:moveTo>
                  <a:pt x="0" y="304685"/>
                </a:moveTo>
                <a:lnTo>
                  <a:pt x="873125" y="304685"/>
                </a:lnTo>
                <a:lnTo>
                  <a:pt x="873125" y="0"/>
                </a:lnTo>
                <a:lnTo>
                  <a:pt x="0" y="0"/>
                </a:lnTo>
                <a:lnTo>
                  <a:pt x="0" y="3046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4197096" y="4996548"/>
            <a:ext cx="873125" cy="304800"/>
          </a:xfrm>
          <a:custGeom>
            <a:avLst/>
            <a:gdLst/>
            <a:ahLst/>
            <a:cxnLst/>
            <a:rect l="l" t="t" r="r" b="b"/>
            <a:pathLst>
              <a:path w="873125" h="304800">
                <a:moveTo>
                  <a:pt x="0" y="304685"/>
                </a:moveTo>
                <a:lnTo>
                  <a:pt x="873125" y="304685"/>
                </a:lnTo>
                <a:lnTo>
                  <a:pt x="873125" y="0"/>
                </a:lnTo>
                <a:lnTo>
                  <a:pt x="0" y="0"/>
                </a:lnTo>
                <a:lnTo>
                  <a:pt x="0" y="3046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070221" y="4996548"/>
            <a:ext cx="873125" cy="304800"/>
          </a:xfrm>
          <a:custGeom>
            <a:avLst/>
            <a:gdLst/>
            <a:ahLst/>
            <a:cxnLst/>
            <a:rect l="l" t="t" r="r" b="b"/>
            <a:pathLst>
              <a:path w="873125" h="304800">
                <a:moveTo>
                  <a:pt x="0" y="304685"/>
                </a:moveTo>
                <a:lnTo>
                  <a:pt x="873125" y="304685"/>
                </a:lnTo>
                <a:lnTo>
                  <a:pt x="873125" y="0"/>
                </a:lnTo>
                <a:lnTo>
                  <a:pt x="0" y="0"/>
                </a:lnTo>
                <a:lnTo>
                  <a:pt x="0" y="3046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5943346" y="4996548"/>
            <a:ext cx="873125" cy="304800"/>
          </a:xfrm>
          <a:custGeom>
            <a:avLst/>
            <a:gdLst/>
            <a:ahLst/>
            <a:cxnLst/>
            <a:rect l="l" t="t" r="r" b="b"/>
            <a:pathLst>
              <a:path w="873125" h="304800">
                <a:moveTo>
                  <a:pt x="0" y="304685"/>
                </a:moveTo>
                <a:lnTo>
                  <a:pt x="873125" y="304685"/>
                </a:lnTo>
                <a:lnTo>
                  <a:pt x="873125" y="0"/>
                </a:lnTo>
                <a:lnTo>
                  <a:pt x="0" y="0"/>
                </a:lnTo>
                <a:lnTo>
                  <a:pt x="0" y="3046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816470" y="4996548"/>
            <a:ext cx="873125" cy="304800"/>
          </a:xfrm>
          <a:custGeom>
            <a:avLst/>
            <a:gdLst/>
            <a:ahLst/>
            <a:cxnLst/>
            <a:rect l="l" t="t" r="r" b="b"/>
            <a:pathLst>
              <a:path w="873125" h="304800">
                <a:moveTo>
                  <a:pt x="0" y="304685"/>
                </a:moveTo>
                <a:lnTo>
                  <a:pt x="873125" y="304685"/>
                </a:lnTo>
                <a:lnTo>
                  <a:pt x="873125" y="0"/>
                </a:lnTo>
                <a:lnTo>
                  <a:pt x="0" y="0"/>
                </a:lnTo>
                <a:lnTo>
                  <a:pt x="0" y="3046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7689595" y="4996548"/>
            <a:ext cx="873125" cy="304800"/>
          </a:xfrm>
          <a:custGeom>
            <a:avLst/>
            <a:gdLst/>
            <a:ahLst/>
            <a:cxnLst/>
            <a:rect l="l" t="t" r="r" b="b"/>
            <a:pathLst>
              <a:path w="873125" h="304800">
                <a:moveTo>
                  <a:pt x="0" y="304685"/>
                </a:moveTo>
                <a:lnTo>
                  <a:pt x="873125" y="304685"/>
                </a:lnTo>
                <a:lnTo>
                  <a:pt x="873125" y="0"/>
                </a:lnTo>
                <a:lnTo>
                  <a:pt x="0" y="0"/>
                </a:lnTo>
                <a:lnTo>
                  <a:pt x="0" y="3046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5" name="object 45"/>
          <p:cNvGraphicFramePr>
            <a:graphicFrameLocks noGrp="1"/>
          </p:cNvGraphicFramePr>
          <p:nvPr/>
        </p:nvGraphicFramePr>
        <p:xfrm>
          <a:off x="1571371" y="3862704"/>
          <a:ext cx="6984999" cy="14321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73124"/>
                <a:gridCol w="873125"/>
                <a:gridCol w="873125"/>
                <a:gridCol w="873125"/>
                <a:gridCol w="873125"/>
                <a:gridCol w="873125"/>
                <a:gridCol w="873125"/>
                <a:gridCol w="873125"/>
              </a:tblGrid>
              <a:tr h="670432">
                <a:tc gridSpan="8"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Résultat attendu # 3 –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 Indicateur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85090" marR="16192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Assurer, au secondaire, la continuité des services d’appui auprès des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élèves </a:t>
                      </a:r>
                      <a:r>
                        <a:rPr sz="1000" spc="-15" dirty="0">
                          <a:latin typeface="Arial"/>
                          <a:cs typeface="Arial"/>
                        </a:rPr>
                        <a:t>ayant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bénéficié de ces services au 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3</a:t>
                      </a:r>
                      <a:r>
                        <a:rPr sz="975" spc="30" baseline="25641" dirty="0">
                          <a:latin typeface="Arial"/>
                          <a:cs typeface="Arial"/>
                        </a:rPr>
                        <a:t>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cycle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du primaire pour atteindre un taux de 17,1 % (cible 2016 : 17,10</a:t>
                      </a:r>
                      <a:r>
                        <a:rPr sz="10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%)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70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Juin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2009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Juin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2010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Juin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2011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Juin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2012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Juin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2013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Juin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2014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Juin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1905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2015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Juin</a:t>
                      </a:r>
                      <a:endParaRPr sz="1200">
                        <a:latin typeface="Calibri"/>
                        <a:cs typeface="Calibri"/>
                      </a:endParaRPr>
                    </a:p>
                    <a:p>
                      <a:pPr marL="2540" algn="ctr">
                        <a:lnSpc>
                          <a:spcPct val="100000"/>
                        </a:lnSpc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2016</a:t>
                      </a:r>
                      <a:endParaRPr sz="12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</a:tr>
              <a:tr h="304672">
                <a:tc>
                  <a:txBody>
                    <a:bodyPr/>
                    <a:lstStyle/>
                    <a:p>
                      <a:pPr marL="14224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28,60</a:t>
                      </a:r>
                      <a:r>
                        <a:rPr sz="14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%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4224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20,54</a:t>
                      </a:r>
                      <a:r>
                        <a:rPr sz="14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%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42240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20,00</a:t>
                      </a:r>
                      <a:r>
                        <a:rPr sz="14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%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4287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21,00</a:t>
                      </a:r>
                      <a:r>
                        <a:rPr sz="14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%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4287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27,00</a:t>
                      </a:r>
                      <a:r>
                        <a:rPr sz="14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%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4287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spc="-5" dirty="0">
                          <a:latin typeface="Calibri"/>
                          <a:cs typeface="Calibri"/>
                        </a:rPr>
                        <a:t>21,00</a:t>
                      </a:r>
                      <a:r>
                        <a:rPr sz="1400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dirty="0">
                          <a:latin typeface="Calibri"/>
                          <a:cs typeface="Calibri"/>
                        </a:rPr>
                        <a:t>%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41605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400" b="1" spc="-5" dirty="0">
                          <a:latin typeface="Calibri"/>
                          <a:cs typeface="Calibri"/>
                        </a:rPr>
                        <a:t>21,50</a:t>
                      </a:r>
                      <a:r>
                        <a:rPr sz="1400" b="1" spc="-7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400" b="1" dirty="0">
                          <a:latin typeface="Calibri"/>
                          <a:cs typeface="Calibri"/>
                        </a:rPr>
                        <a:t>%</a:t>
                      </a:r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9" name="object 4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46" name="object 46"/>
          <p:cNvSpPr txBox="1"/>
          <p:nvPr/>
        </p:nvSpPr>
        <p:spPr>
          <a:xfrm>
            <a:off x="1555241" y="1815338"/>
            <a:ext cx="7113270" cy="286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Les </a:t>
            </a:r>
            <a:r>
              <a:rPr sz="900" spc="-5" dirty="0">
                <a:latin typeface="Arial"/>
                <a:cs typeface="Arial"/>
              </a:rPr>
              <a:t>travaux de </a:t>
            </a:r>
            <a:r>
              <a:rPr sz="900" dirty="0">
                <a:latin typeface="Arial"/>
                <a:cs typeface="Arial"/>
              </a:rPr>
              <a:t>l’orientation </a:t>
            </a:r>
            <a:r>
              <a:rPr sz="900" spc="-5" dirty="0">
                <a:latin typeface="Arial"/>
                <a:cs typeface="Arial"/>
              </a:rPr>
              <a:t>1 </a:t>
            </a:r>
            <a:r>
              <a:rPr sz="900" dirty="0">
                <a:latin typeface="Arial"/>
                <a:cs typeface="Arial"/>
              </a:rPr>
              <a:t>sont encadrés par nos </a:t>
            </a:r>
            <a:r>
              <a:rPr sz="900" spc="-5" dirty="0">
                <a:latin typeface="Arial"/>
                <a:cs typeface="Arial"/>
              </a:rPr>
              <a:t>devoirs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obligations au </a:t>
            </a:r>
            <a:r>
              <a:rPr sz="900" dirty="0">
                <a:latin typeface="Arial"/>
                <a:cs typeface="Arial"/>
              </a:rPr>
              <a:t>regard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la </a:t>
            </a:r>
            <a:r>
              <a:rPr sz="900" i="1" dirty="0">
                <a:latin typeface="Arial"/>
                <a:cs typeface="Arial"/>
              </a:rPr>
              <a:t>Convention </a:t>
            </a:r>
            <a:r>
              <a:rPr sz="900" i="1" spc="-5" dirty="0">
                <a:latin typeface="Arial"/>
                <a:cs typeface="Arial"/>
              </a:rPr>
              <a:t>de </a:t>
            </a:r>
            <a:r>
              <a:rPr sz="900" i="1" dirty="0">
                <a:latin typeface="Arial"/>
                <a:cs typeface="Arial"/>
              </a:rPr>
              <a:t>partenariat 2011-2016</a:t>
            </a:r>
            <a:r>
              <a:rPr sz="900" dirty="0">
                <a:latin typeface="Arial"/>
                <a:cs typeface="Arial"/>
              </a:rPr>
              <a:t>. Bien </a:t>
            </a:r>
            <a:r>
              <a:rPr sz="900" spc="-5" dirty="0">
                <a:latin typeface="Arial"/>
                <a:cs typeface="Arial"/>
              </a:rPr>
              <a:t>que</a:t>
            </a:r>
            <a:r>
              <a:rPr sz="900" spc="-16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le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900" i="1" dirty="0">
                <a:latin typeface="Arial"/>
                <a:cs typeface="Arial"/>
              </a:rPr>
              <a:t>Plan</a:t>
            </a:r>
            <a:r>
              <a:rPr sz="900" i="1" spc="-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stratégique</a:t>
            </a:r>
            <a:r>
              <a:rPr sz="900" i="1" spc="-4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2011-2016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contienne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l’ensemble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dix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objectifs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de</a:t>
            </a:r>
            <a:r>
              <a:rPr sz="900" spc="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la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convention,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l’orientation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1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vise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cinq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autres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résultats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</p:txBody>
      </p: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0"/>
              </a:lnSpc>
            </a:pPr>
            <a:r>
              <a:rPr spc="-5" dirty="0">
                <a:solidFill>
                  <a:srgbClr val="000000"/>
                </a:solidFill>
              </a:rPr>
              <a:t>P</a:t>
            </a:r>
            <a:r>
              <a:rPr spc="-15" dirty="0">
                <a:solidFill>
                  <a:srgbClr val="000000"/>
                </a:solidFill>
              </a:rPr>
              <a:t>R</a:t>
            </a:r>
            <a:r>
              <a:rPr dirty="0">
                <a:solidFill>
                  <a:srgbClr val="000000"/>
                </a:solidFill>
              </a:rPr>
              <a:t>É</a:t>
            </a:r>
            <a:r>
              <a:rPr spc="-10" dirty="0">
                <a:solidFill>
                  <a:srgbClr val="000000"/>
                </a:solidFill>
              </a:rPr>
              <a:t>S</a:t>
            </a:r>
            <a:r>
              <a:rPr spc="-5" dirty="0">
                <a:solidFill>
                  <a:srgbClr val="000000"/>
                </a:solidFill>
              </a:rPr>
              <a:t>E</a:t>
            </a:r>
            <a:r>
              <a:rPr spc="-15" dirty="0">
                <a:solidFill>
                  <a:srgbClr val="000000"/>
                </a:solidFill>
              </a:rPr>
              <a:t>N</a:t>
            </a:r>
            <a:r>
              <a:rPr spc="-185" dirty="0">
                <a:solidFill>
                  <a:srgbClr val="000000"/>
                </a:solidFill>
              </a:rPr>
              <a:t>T</a:t>
            </a:r>
            <a:r>
              <a:rPr spc="-190" dirty="0">
                <a:solidFill>
                  <a:srgbClr val="000000"/>
                </a:solidFill>
              </a:rPr>
              <a:t>A</a:t>
            </a:r>
            <a:r>
              <a:rPr spc="-5" dirty="0">
                <a:solidFill>
                  <a:srgbClr val="000000"/>
                </a:solidFill>
              </a:rPr>
              <a:t>TION</a:t>
            </a:r>
          </a:p>
        </p:txBody>
      </p:sp>
      <p:sp>
        <p:nvSpPr>
          <p:cNvPr id="48" name="object 48"/>
          <p:cNvSpPr txBox="1"/>
          <p:nvPr/>
        </p:nvSpPr>
        <p:spPr>
          <a:xfrm>
            <a:off x="1492377" y="446278"/>
            <a:ext cx="5509260" cy="538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10"/>
              </a:lnSpc>
            </a:pPr>
            <a:r>
              <a:rPr sz="2000" b="1" dirty="0">
                <a:latin typeface="Arial"/>
                <a:cs typeface="Arial"/>
              </a:rPr>
              <a:t>Le </a:t>
            </a:r>
            <a:r>
              <a:rPr sz="2000" b="1" spc="-5" dirty="0">
                <a:latin typeface="Arial"/>
                <a:cs typeface="Arial"/>
              </a:rPr>
              <a:t>Plan </a:t>
            </a:r>
            <a:r>
              <a:rPr sz="2000" b="1" dirty="0">
                <a:latin typeface="Arial"/>
                <a:cs typeface="Arial"/>
              </a:rPr>
              <a:t>stratégique</a:t>
            </a:r>
            <a:r>
              <a:rPr sz="2000" b="1" spc="-110" dirty="0">
                <a:latin typeface="Arial"/>
                <a:cs typeface="Arial"/>
              </a:rPr>
              <a:t> </a:t>
            </a:r>
            <a:r>
              <a:rPr sz="2000" b="1" spc="-10" dirty="0">
                <a:latin typeface="Arial"/>
                <a:cs typeface="Arial"/>
              </a:rPr>
              <a:t>2011-2016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latin typeface="Arial"/>
                <a:cs typeface="Arial"/>
              </a:rPr>
              <a:t>État d’avancement des résultats attendus – </a:t>
            </a:r>
            <a:r>
              <a:rPr sz="1600" spc="-30" dirty="0">
                <a:latin typeface="Arial"/>
                <a:cs typeface="Arial"/>
              </a:rPr>
              <a:t>ORIENTATION</a:t>
            </a:r>
            <a:r>
              <a:rPr sz="1600" spc="18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1</a:t>
            </a:r>
            <a:endParaRPr sz="1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1974469"/>
            <a:ext cx="908050" cy="2503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 marR="224154">
              <a:lnSpc>
                <a:spcPct val="100000"/>
              </a:lnSpc>
              <a:spcBef>
                <a:spcPts val="509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Instances  politiques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000">
              <a:latin typeface="Times New Roman"/>
              <a:cs typeface="Times New Roman"/>
            </a:endParaRPr>
          </a:p>
          <a:p>
            <a:pPr marL="13335" marR="224154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312022" y="6107480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8243316" y="6073140"/>
            <a:ext cx="731520" cy="23469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0"/>
              </a:lnSpc>
            </a:pPr>
            <a:r>
              <a:rPr spc="-5" dirty="0">
                <a:solidFill>
                  <a:srgbClr val="000000"/>
                </a:solidFill>
              </a:rPr>
              <a:t>P</a:t>
            </a:r>
            <a:r>
              <a:rPr spc="-15" dirty="0">
                <a:solidFill>
                  <a:srgbClr val="000000"/>
                </a:solidFill>
              </a:rPr>
              <a:t>R</a:t>
            </a:r>
            <a:r>
              <a:rPr dirty="0">
                <a:solidFill>
                  <a:srgbClr val="000000"/>
                </a:solidFill>
              </a:rPr>
              <a:t>É</a:t>
            </a:r>
            <a:r>
              <a:rPr spc="-10" dirty="0">
                <a:solidFill>
                  <a:srgbClr val="000000"/>
                </a:solidFill>
              </a:rPr>
              <a:t>S</a:t>
            </a:r>
            <a:r>
              <a:rPr spc="-5" dirty="0">
                <a:solidFill>
                  <a:srgbClr val="000000"/>
                </a:solidFill>
              </a:rPr>
              <a:t>E</a:t>
            </a:r>
            <a:r>
              <a:rPr spc="-15" dirty="0">
                <a:solidFill>
                  <a:srgbClr val="000000"/>
                </a:solidFill>
              </a:rPr>
              <a:t>N</a:t>
            </a:r>
            <a:r>
              <a:rPr spc="-185" dirty="0">
                <a:solidFill>
                  <a:srgbClr val="000000"/>
                </a:solidFill>
              </a:rPr>
              <a:t>T</a:t>
            </a:r>
            <a:r>
              <a:rPr spc="-190" dirty="0">
                <a:solidFill>
                  <a:srgbClr val="000000"/>
                </a:solidFill>
              </a:rPr>
              <a:t>A</a:t>
            </a:r>
            <a:r>
              <a:rPr spc="-5" dirty="0">
                <a:solidFill>
                  <a:srgbClr val="000000"/>
                </a:solidFill>
              </a:rPr>
              <a:t>TION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1492377" y="446278"/>
            <a:ext cx="5509260" cy="538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10"/>
              </a:lnSpc>
            </a:pPr>
            <a:r>
              <a:rPr sz="2000" b="1" dirty="0">
                <a:latin typeface="Arial"/>
                <a:cs typeface="Arial"/>
              </a:rPr>
              <a:t>Le </a:t>
            </a:r>
            <a:r>
              <a:rPr sz="2000" b="1" spc="-5" dirty="0">
                <a:latin typeface="Arial"/>
                <a:cs typeface="Arial"/>
              </a:rPr>
              <a:t>Plan </a:t>
            </a:r>
            <a:r>
              <a:rPr sz="2000" b="1" dirty="0">
                <a:latin typeface="Arial"/>
                <a:cs typeface="Arial"/>
              </a:rPr>
              <a:t>stratégique</a:t>
            </a:r>
            <a:r>
              <a:rPr sz="2000" b="1" spc="-110" dirty="0">
                <a:latin typeface="Arial"/>
                <a:cs typeface="Arial"/>
              </a:rPr>
              <a:t> </a:t>
            </a:r>
            <a:r>
              <a:rPr sz="2000" b="1" spc="-10" dirty="0">
                <a:latin typeface="Arial"/>
                <a:cs typeface="Arial"/>
              </a:rPr>
              <a:t>2011-2016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latin typeface="Arial"/>
                <a:cs typeface="Arial"/>
              </a:rPr>
              <a:t>État d’avancement des résultats attendus – </a:t>
            </a:r>
            <a:r>
              <a:rPr sz="1600" spc="-30" dirty="0">
                <a:latin typeface="Arial"/>
                <a:cs typeface="Arial"/>
              </a:rPr>
              <a:t>ORIENTATION</a:t>
            </a:r>
            <a:r>
              <a:rPr sz="1600" spc="18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1</a:t>
            </a:r>
            <a:endParaRPr sz="16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619630" y="2972307"/>
            <a:ext cx="1164590" cy="304800"/>
          </a:xfrm>
          <a:custGeom>
            <a:avLst/>
            <a:gdLst/>
            <a:ahLst/>
            <a:cxnLst/>
            <a:rect l="l" t="t" r="r" b="b"/>
            <a:pathLst>
              <a:path w="1164589" h="304800">
                <a:moveTo>
                  <a:pt x="0" y="304673"/>
                </a:moveTo>
                <a:lnTo>
                  <a:pt x="1164132" y="304673"/>
                </a:lnTo>
                <a:lnTo>
                  <a:pt x="1164132" y="0"/>
                </a:lnTo>
                <a:lnTo>
                  <a:pt x="0" y="0"/>
                </a:lnTo>
                <a:lnTo>
                  <a:pt x="0" y="3046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783839" y="2972307"/>
            <a:ext cx="1164590" cy="304800"/>
          </a:xfrm>
          <a:custGeom>
            <a:avLst/>
            <a:gdLst/>
            <a:ahLst/>
            <a:cxnLst/>
            <a:rect l="l" t="t" r="r" b="b"/>
            <a:pathLst>
              <a:path w="1164589" h="304800">
                <a:moveTo>
                  <a:pt x="0" y="304673"/>
                </a:moveTo>
                <a:lnTo>
                  <a:pt x="1164132" y="304673"/>
                </a:lnTo>
                <a:lnTo>
                  <a:pt x="1164132" y="0"/>
                </a:lnTo>
                <a:lnTo>
                  <a:pt x="0" y="0"/>
                </a:lnTo>
                <a:lnTo>
                  <a:pt x="0" y="3046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947921" y="2972307"/>
            <a:ext cx="1164590" cy="304800"/>
          </a:xfrm>
          <a:custGeom>
            <a:avLst/>
            <a:gdLst/>
            <a:ahLst/>
            <a:cxnLst/>
            <a:rect l="l" t="t" r="r" b="b"/>
            <a:pathLst>
              <a:path w="1164589" h="304800">
                <a:moveTo>
                  <a:pt x="0" y="304673"/>
                </a:moveTo>
                <a:lnTo>
                  <a:pt x="1164132" y="304673"/>
                </a:lnTo>
                <a:lnTo>
                  <a:pt x="1164132" y="0"/>
                </a:lnTo>
                <a:lnTo>
                  <a:pt x="0" y="0"/>
                </a:lnTo>
                <a:lnTo>
                  <a:pt x="0" y="3046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112003" y="2972307"/>
            <a:ext cx="1164590" cy="304800"/>
          </a:xfrm>
          <a:custGeom>
            <a:avLst/>
            <a:gdLst/>
            <a:ahLst/>
            <a:cxnLst/>
            <a:rect l="l" t="t" r="r" b="b"/>
            <a:pathLst>
              <a:path w="1164589" h="304800">
                <a:moveTo>
                  <a:pt x="0" y="304673"/>
                </a:moveTo>
                <a:lnTo>
                  <a:pt x="1164132" y="304673"/>
                </a:lnTo>
                <a:lnTo>
                  <a:pt x="1164132" y="0"/>
                </a:lnTo>
                <a:lnTo>
                  <a:pt x="0" y="0"/>
                </a:lnTo>
                <a:lnTo>
                  <a:pt x="0" y="3046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276213" y="2972307"/>
            <a:ext cx="1164590" cy="304800"/>
          </a:xfrm>
          <a:custGeom>
            <a:avLst/>
            <a:gdLst/>
            <a:ahLst/>
            <a:cxnLst/>
            <a:rect l="l" t="t" r="r" b="b"/>
            <a:pathLst>
              <a:path w="1164590" h="304800">
                <a:moveTo>
                  <a:pt x="0" y="304673"/>
                </a:moveTo>
                <a:lnTo>
                  <a:pt x="1164132" y="304673"/>
                </a:lnTo>
                <a:lnTo>
                  <a:pt x="1164132" y="0"/>
                </a:lnTo>
                <a:lnTo>
                  <a:pt x="0" y="0"/>
                </a:lnTo>
                <a:lnTo>
                  <a:pt x="0" y="3046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440294" y="2972307"/>
            <a:ext cx="1164590" cy="304800"/>
          </a:xfrm>
          <a:custGeom>
            <a:avLst/>
            <a:gdLst/>
            <a:ahLst/>
            <a:cxnLst/>
            <a:rect l="l" t="t" r="r" b="b"/>
            <a:pathLst>
              <a:path w="1164590" h="304800">
                <a:moveTo>
                  <a:pt x="0" y="304673"/>
                </a:moveTo>
                <a:lnTo>
                  <a:pt x="1164132" y="304673"/>
                </a:lnTo>
                <a:lnTo>
                  <a:pt x="1164132" y="0"/>
                </a:lnTo>
                <a:lnTo>
                  <a:pt x="0" y="0"/>
                </a:lnTo>
                <a:lnTo>
                  <a:pt x="0" y="3046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5" name="object 35"/>
          <p:cNvGraphicFramePr>
            <a:graphicFrameLocks noGrp="1"/>
          </p:cNvGraphicFramePr>
          <p:nvPr/>
        </p:nvGraphicFramePr>
        <p:xfrm>
          <a:off x="1613280" y="1838451"/>
          <a:ext cx="6984871" cy="143217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64208"/>
                <a:gridCol w="1164082"/>
                <a:gridCol w="1164082"/>
                <a:gridCol w="1164209"/>
                <a:gridCol w="1164082"/>
                <a:gridCol w="1164208"/>
              </a:tblGrid>
              <a:tr h="670433">
                <a:tc gridSpan="6"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Résultat attendu # 9 –</a:t>
                      </a:r>
                      <a:r>
                        <a:rPr sz="1800" b="1" spc="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Indicateur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85090" marR="40767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Une augmentation de 15 % du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nombre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d’élèves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qui réussissent leur profil de formation en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formation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générale adulte  (cible 2016 : 75</a:t>
                      </a:r>
                      <a:r>
                        <a:rPr sz="1000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%)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7073">
                <a:tc>
                  <a:txBody>
                    <a:bodyPr/>
                    <a:lstStyle/>
                    <a:p>
                      <a:pPr marL="409575" marR="400685" indent="-127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</a:t>
                      </a:r>
                      <a:r>
                        <a:rPr sz="1200" b="1" spc="-6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405130" marR="396240" indent="-63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405765" marR="396240" indent="-63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405765" marR="396240" indent="-63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405765" marR="395605" indent="-63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406400" marR="395605" indent="-63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2016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</a:tr>
              <a:tr h="304672">
                <a:tc>
                  <a:txBody>
                    <a:bodyPr/>
                    <a:lstStyle/>
                    <a:p>
                      <a:pPr marL="249554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60,00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5019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71,00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5019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69,00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5019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66,00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5527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b="1" dirty="0">
                          <a:latin typeface="Arial"/>
                          <a:cs typeface="Arial"/>
                        </a:rPr>
                        <a:t>70,00</a:t>
                      </a:r>
                      <a:r>
                        <a:rPr sz="1400" b="1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6" name="object 36"/>
          <p:cNvSpPr/>
          <p:nvPr/>
        </p:nvSpPr>
        <p:spPr>
          <a:xfrm>
            <a:off x="1619630" y="4348124"/>
            <a:ext cx="873125" cy="305435"/>
          </a:xfrm>
          <a:custGeom>
            <a:avLst/>
            <a:gdLst/>
            <a:ahLst/>
            <a:cxnLst/>
            <a:rect l="l" t="t" r="r" b="b"/>
            <a:pathLst>
              <a:path w="873125" h="305435">
                <a:moveTo>
                  <a:pt x="0" y="305028"/>
                </a:moveTo>
                <a:lnTo>
                  <a:pt x="873125" y="305028"/>
                </a:lnTo>
                <a:lnTo>
                  <a:pt x="873125" y="0"/>
                </a:lnTo>
                <a:lnTo>
                  <a:pt x="0" y="0"/>
                </a:lnTo>
                <a:lnTo>
                  <a:pt x="0" y="30502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492755" y="4348124"/>
            <a:ext cx="873125" cy="305435"/>
          </a:xfrm>
          <a:custGeom>
            <a:avLst/>
            <a:gdLst/>
            <a:ahLst/>
            <a:cxnLst/>
            <a:rect l="l" t="t" r="r" b="b"/>
            <a:pathLst>
              <a:path w="873125" h="305435">
                <a:moveTo>
                  <a:pt x="0" y="305028"/>
                </a:moveTo>
                <a:lnTo>
                  <a:pt x="873124" y="305028"/>
                </a:lnTo>
                <a:lnTo>
                  <a:pt x="873124" y="0"/>
                </a:lnTo>
                <a:lnTo>
                  <a:pt x="0" y="0"/>
                </a:lnTo>
                <a:lnTo>
                  <a:pt x="0" y="30502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3365880" y="4348124"/>
            <a:ext cx="873125" cy="305435"/>
          </a:xfrm>
          <a:custGeom>
            <a:avLst/>
            <a:gdLst/>
            <a:ahLst/>
            <a:cxnLst/>
            <a:rect l="l" t="t" r="r" b="b"/>
            <a:pathLst>
              <a:path w="873125" h="305435">
                <a:moveTo>
                  <a:pt x="0" y="305028"/>
                </a:moveTo>
                <a:lnTo>
                  <a:pt x="873125" y="305028"/>
                </a:lnTo>
                <a:lnTo>
                  <a:pt x="873125" y="0"/>
                </a:lnTo>
                <a:lnTo>
                  <a:pt x="0" y="0"/>
                </a:lnTo>
                <a:lnTo>
                  <a:pt x="0" y="30502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239005" y="4348124"/>
            <a:ext cx="873125" cy="305435"/>
          </a:xfrm>
          <a:custGeom>
            <a:avLst/>
            <a:gdLst/>
            <a:ahLst/>
            <a:cxnLst/>
            <a:rect l="l" t="t" r="r" b="b"/>
            <a:pathLst>
              <a:path w="873125" h="305435">
                <a:moveTo>
                  <a:pt x="0" y="305028"/>
                </a:moveTo>
                <a:lnTo>
                  <a:pt x="873125" y="305028"/>
                </a:lnTo>
                <a:lnTo>
                  <a:pt x="873125" y="0"/>
                </a:lnTo>
                <a:lnTo>
                  <a:pt x="0" y="0"/>
                </a:lnTo>
                <a:lnTo>
                  <a:pt x="0" y="30502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112130" y="4348124"/>
            <a:ext cx="873125" cy="305435"/>
          </a:xfrm>
          <a:custGeom>
            <a:avLst/>
            <a:gdLst/>
            <a:ahLst/>
            <a:cxnLst/>
            <a:rect l="l" t="t" r="r" b="b"/>
            <a:pathLst>
              <a:path w="873125" h="305435">
                <a:moveTo>
                  <a:pt x="0" y="305028"/>
                </a:moveTo>
                <a:lnTo>
                  <a:pt x="873125" y="305028"/>
                </a:lnTo>
                <a:lnTo>
                  <a:pt x="873125" y="0"/>
                </a:lnTo>
                <a:lnTo>
                  <a:pt x="0" y="0"/>
                </a:lnTo>
                <a:lnTo>
                  <a:pt x="0" y="30502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985255" y="4348124"/>
            <a:ext cx="873125" cy="305435"/>
          </a:xfrm>
          <a:custGeom>
            <a:avLst/>
            <a:gdLst/>
            <a:ahLst/>
            <a:cxnLst/>
            <a:rect l="l" t="t" r="r" b="b"/>
            <a:pathLst>
              <a:path w="873125" h="305435">
                <a:moveTo>
                  <a:pt x="0" y="305028"/>
                </a:moveTo>
                <a:lnTo>
                  <a:pt x="873125" y="305028"/>
                </a:lnTo>
                <a:lnTo>
                  <a:pt x="873125" y="0"/>
                </a:lnTo>
                <a:lnTo>
                  <a:pt x="0" y="0"/>
                </a:lnTo>
                <a:lnTo>
                  <a:pt x="0" y="30502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858381" y="4348124"/>
            <a:ext cx="873125" cy="305435"/>
          </a:xfrm>
          <a:custGeom>
            <a:avLst/>
            <a:gdLst/>
            <a:ahLst/>
            <a:cxnLst/>
            <a:rect l="l" t="t" r="r" b="b"/>
            <a:pathLst>
              <a:path w="873125" h="305435">
                <a:moveTo>
                  <a:pt x="0" y="305028"/>
                </a:moveTo>
                <a:lnTo>
                  <a:pt x="873125" y="305028"/>
                </a:lnTo>
                <a:lnTo>
                  <a:pt x="873125" y="0"/>
                </a:lnTo>
                <a:lnTo>
                  <a:pt x="0" y="0"/>
                </a:lnTo>
                <a:lnTo>
                  <a:pt x="0" y="30502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7731506" y="4348124"/>
            <a:ext cx="873125" cy="305435"/>
          </a:xfrm>
          <a:custGeom>
            <a:avLst/>
            <a:gdLst/>
            <a:ahLst/>
            <a:cxnLst/>
            <a:rect l="l" t="t" r="r" b="b"/>
            <a:pathLst>
              <a:path w="873125" h="305435">
                <a:moveTo>
                  <a:pt x="0" y="305028"/>
                </a:moveTo>
                <a:lnTo>
                  <a:pt x="873125" y="305028"/>
                </a:lnTo>
                <a:lnTo>
                  <a:pt x="873125" y="0"/>
                </a:lnTo>
                <a:lnTo>
                  <a:pt x="0" y="0"/>
                </a:lnTo>
                <a:lnTo>
                  <a:pt x="0" y="30502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4" name="object 44"/>
          <p:cNvGraphicFramePr>
            <a:graphicFrameLocks noGrp="1"/>
          </p:cNvGraphicFramePr>
          <p:nvPr/>
        </p:nvGraphicFramePr>
        <p:xfrm>
          <a:off x="1613280" y="3365627"/>
          <a:ext cx="6984999" cy="12811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73125"/>
                <a:gridCol w="873124"/>
                <a:gridCol w="873125"/>
                <a:gridCol w="873125"/>
                <a:gridCol w="873125"/>
                <a:gridCol w="873125"/>
                <a:gridCol w="873125"/>
                <a:gridCol w="873125"/>
              </a:tblGrid>
              <a:tr h="518541">
                <a:tc gridSpan="8"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Résultat attendu # </a:t>
                      </a:r>
                      <a:r>
                        <a:rPr sz="1800" b="1" spc="-55" dirty="0">
                          <a:latin typeface="Arial"/>
                          <a:cs typeface="Arial"/>
                        </a:rPr>
                        <a:t>11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–</a:t>
                      </a:r>
                      <a:r>
                        <a:rPr sz="1800" b="1" spc="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Indicateur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Une augmentation de 11,3 % du taux de diplomation en formation professionnelle (cible : 77,30</a:t>
                      </a:r>
                      <a:r>
                        <a:rPr sz="10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%)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7581">
                <a:tc>
                  <a:txBody>
                    <a:bodyPr/>
                    <a:lstStyle/>
                    <a:p>
                      <a:pPr marL="259715" marR="251460" indent="133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2009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59715" marR="252095" indent="133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2010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64160" marR="255270" indent="889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</a:t>
                      </a:r>
                      <a:r>
                        <a:rPr sz="1200" b="1" spc="-6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59715" marR="250825" indent="133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60350" marR="250825" indent="133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60350" marR="250825" indent="133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60350" marR="251460" indent="133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60350" marR="250190" indent="1333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2016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</a:tr>
              <a:tr h="305053"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66,00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66,60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4139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65,70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74,70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73,80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4775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dirty="0">
                          <a:solidFill>
                            <a:srgbClr val="464646"/>
                          </a:solidFill>
                          <a:latin typeface="Arial"/>
                          <a:cs typeface="Arial"/>
                        </a:rPr>
                        <a:t>75,00</a:t>
                      </a:r>
                      <a:r>
                        <a:rPr sz="1400" spc="-120" dirty="0">
                          <a:solidFill>
                            <a:srgbClr val="464646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solidFill>
                            <a:srgbClr val="464646"/>
                          </a:solidFill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b="1" dirty="0">
                          <a:latin typeface="Arial"/>
                          <a:cs typeface="Arial"/>
                        </a:rPr>
                        <a:t>76,80</a:t>
                      </a:r>
                      <a:r>
                        <a:rPr sz="1400" b="1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5" name="object 4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1974469"/>
            <a:ext cx="908050" cy="2503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 marR="224154">
              <a:lnSpc>
                <a:spcPct val="100000"/>
              </a:lnSpc>
              <a:spcBef>
                <a:spcPts val="509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Instances  politiques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000">
              <a:latin typeface="Times New Roman"/>
              <a:cs typeface="Times New Roman"/>
            </a:endParaRPr>
          </a:p>
          <a:p>
            <a:pPr marL="13335" marR="224154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312022" y="6107480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8243316" y="6073140"/>
            <a:ext cx="731520" cy="23469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0"/>
              </a:lnSpc>
            </a:pPr>
            <a:r>
              <a:rPr spc="-5" dirty="0">
                <a:solidFill>
                  <a:srgbClr val="000000"/>
                </a:solidFill>
              </a:rPr>
              <a:t>P</a:t>
            </a:r>
            <a:r>
              <a:rPr spc="-15" dirty="0">
                <a:solidFill>
                  <a:srgbClr val="000000"/>
                </a:solidFill>
              </a:rPr>
              <a:t>R</a:t>
            </a:r>
            <a:r>
              <a:rPr dirty="0">
                <a:solidFill>
                  <a:srgbClr val="000000"/>
                </a:solidFill>
              </a:rPr>
              <a:t>É</a:t>
            </a:r>
            <a:r>
              <a:rPr spc="-10" dirty="0">
                <a:solidFill>
                  <a:srgbClr val="000000"/>
                </a:solidFill>
              </a:rPr>
              <a:t>S</a:t>
            </a:r>
            <a:r>
              <a:rPr spc="-5" dirty="0">
                <a:solidFill>
                  <a:srgbClr val="000000"/>
                </a:solidFill>
              </a:rPr>
              <a:t>E</a:t>
            </a:r>
            <a:r>
              <a:rPr spc="-15" dirty="0">
                <a:solidFill>
                  <a:srgbClr val="000000"/>
                </a:solidFill>
              </a:rPr>
              <a:t>N</a:t>
            </a:r>
            <a:r>
              <a:rPr spc="-185" dirty="0">
                <a:solidFill>
                  <a:srgbClr val="000000"/>
                </a:solidFill>
              </a:rPr>
              <a:t>T</a:t>
            </a:r>
            <a:r>
              <a:rPr spc="-190" dirty="0">
                <a:solidFill>
                  <a:srgbClr val="000000"/>
                </a:solidFill>
              </a:rPr>
              <a:t>A</a:t>
            </a:r>
            <a:r>
              <a:rPr spc="-5" dirty="0">
                <a:solidFill>
                  <a:srgbClr val="000000"/>
                </a:solidFill>
              </a:rPr>
              <a:t>TION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1492377" y="446278"/>
            <a:ext cx="5509260" cy="538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10"/>
              </a:lnSpc>
            </a:pPr>
            <a:r>
              <a:rPr sz="2000" b="1" dirty="0">
                <a:latin typeface="Arial"/>
                <a:cs typeface="Arial"/>
              </a:rPr>
              <a:t>Le </a:t>
            </a:r>
            <a:r>
              <a:rPr sz="2000" b="1" spc="-5" dirty="0">
                <a:latin typeface="Arial"/>
                <a:cs typeface="Arial"/>
              </a:rPr>
              <a:t>Plan </a:t>
            </a:r>
            <a:r>
              <a:rPr sz="2000" b="1" dirty="0">
                <a:latin typeface="Arial"/>
                <a:cs typeface="Arial"/>
              </a:rPr>
              <a:t>stratégique</a:t>
            </a:r>
            <a:r>
              <a:rPr sz="2000" b="1" spc="-110" dirty="0">
                <a:latin typeface="Arial"/>
                <a:cs typeface="Arial"/>
              </a:rPr>
              <a:t> </a:t>
            </a:r>
            <a:r>
              <a:rPr sz="2000" b="1" spc="-10" dirty="0">
                <a:latin typeface="Arial"/>
                <a:cs typeface="Arial"/>
              </a:rPr>
              <a:t>2011-2016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latin typeface="Arial"/>
                <a:cs typeface="Arial"/>
              </a:rPr>
              <a:t>État d’avancement des résultats attendus – </a:t>
            </a:r>
            <a:r>
              <a:rPr sz="1600" spc="-30" dirty="0">
                <a:latin typeface="Arial"/>
                <a:cs typeface="Arial"/>
              </a:rPr>
              <a:t>ORIENTATION</a:t>
            </a:r>
            <a:r>
              <a:rPr sz="1600" spc="18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1</a:t>
            </a:r>
            <a:endParaRPr sz="16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619630" y="2820263"/>
            <a:ext cx="1152525" cy="305435"/>
          </a:xfrm>
          <a:custGeom>
            <a:avLst/>
            <a:gdLst/>
            <a:ahLst/>
            <a:cxnLst/>
            <a:rect l="l" t="t" r="r" b="b"/>
            <a:pathLst>
              <a:path w="1152525" h="305435">
                <a:moveTo>
                  <a:pt x="0" y="304825"/>
                </a:moveTo>
                <a:lnTo>
                  <a:pt x="1151991" y="304825"/>
                </a:lnTo>
                <a:lnTo>
                  <a:pt x="1151991" y="0"/>
                </a:lnTo>
                <a:lnTo>
                  <a:pt x="0" y="0"/>
                </a:lnTo>
                <a:lnTo>
                  <a:pt x="0" y="3048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771648" y="2820263"/>
            <a:ext cx="1152525" cy="305435"/>
          </a:xfrm>
          <a:custGeom>
            <a:avLst/>
            <a:gdLst/>
            <a:ahLst/>
            <a:cxnLst/>
            <a:rect l="l" t="t" r="r" b="b"/>
            <a:pathLst>
              <a:path w="1152525" h="305435">
                <a:moveTo>
                  <a:pt x="0" y="304825"/>
                </a:moveTo>
                <a:lnTo>
                  <a:pt x="1151991" y="304825"/>
                </a:lnTo>
                <a:lnTo>
                  <a:pt x="1151991" y="0"/>
                </a:lnTo>
                <a:lnTo>
                  <a:pt x="0" y="0"/>
                </a:lnTo>
                <a:lnTo>
                  <a:pt x="0" y="3048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923665" y="2820263"/>
            <a:ext cx="1152525" cy="305435"/>
          </a:xfrm>
          <a:custGeom>
            <a:avLst/>
            <a:gdLst/>
            <a:ahLst/>
            <a:cxnLst/>
            <a:rect l="l" t="t" r="r" b="b"/>
            <a:pathLst>
              <a:path w="1152525" h="305435">
                <a:moveTo>
                  <a:pt x="0" y="304825"/>
                </a:moveTo>
                <a:lnTo>
                  <a:pt x="1151991" y="304825"/>
                </a:lnTo>
                <a:lnTo>
                  <a:pt x="1151991" y="0"/>
                </a:lnTo>
                <a:lnTo>
                  <a:pt x="0" y="0"/>
                </a:lnTo>
                <a:lnTo>
                  <a:pt x="0" y="3048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075682" y="2820263"/>
            <a:ext cx="1152525" cy="305435"/>
          </a:xfrm>
          <a:custGeom>
            <a:avLst/>
            <a:gdLst/>
            <a:ahLst/>
            <a:cxnLst/>
            <a:rect l="l" t="t" r="r" b="b"/>
            <a:pathLst>
              <a:path w="1152525" h="305435">
                <a:moveTo>
                  <a:pt x="0" y="304825"/>
                </a:moveTo>
                <a:lnTo>
                  <a:pt x="1151991" y="304825"/>
                </a:lnTo>
                <a:lnTo>
                  <a:pt x="1151991" y="0"/>
                </a:lnTo>
                <a:lnTo>
                  <a:pt x="0" y="0"/>
                </a:lnTo>
                <a:lnTo>
                  <a:pt x="0" y="3048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227698" y="2820263"/>
            <a:ext cx="1152525" cy="305435"/>
          </a:xfrm>
          <a:custGeom>
            <a:avLst/>
            <a:gdLst/>
            <a:ahLst/>
            <a:cxnLst/>
            <a:rect l="l" t="t" r="r" b="b"/>
            <a:pathLst>
              <a:path w="1152525" h="305435">
                <a:moveTo>
                  <a:pt x="0" y="304825"/>
                </a:moveTo>
                <a:lnTo>
                  <a:pt x="1151991" y="304825"/>
                </a:lnTo>
                <a:lnTo>
                  <a:pt x="1151991" y="0"/>
                </a:lnTo>
                <a:lnTo>
                  <a:pt x="0" y="0"/>
                </a:lnTo>
                <a:lnTo>
                  <a:pt x="0" y="3048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379589" y="2820263"/>
            <a:ext cx="1152525" cy="305435"/>
          </a:xfrm>
          <a:custGeom>
            <a:avLst/>
            <a:gdLst/>
            <a:ahLst/>
            <a:cxnLst/>
            <a:rect l="l" t="t" r="r" b="b"/>
            <a:pathLst>
              <a:path w="1152525" h="305435">
                <a:moveTo>
                  <a:pt x="0" y="304825"/>
                </a:moveTo>
                <a:lnTo>
                  <a:pt x="1151991" y="304825"/>
                </a:lnTo>
                <a:lnTo>
                  <a:pt x="1151991" y="0"/>
                </a:lnTo>
                <a:lnTo>
                  <a:pt x="0" y="0"/>
                </a:lnTo>
                <a:lnTo>
                  <a:pt x="0" y="3048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619630" y="3848201"/>
            <a:ext cx="1152525" cy="305435"/>
          </a:xfrm>
          <a:custGeom>
            <a:avLst/>
            <a:gdLst/>
            <a:ahLst/>
            <a:cxnLst/>
            <a:rect l="l" t="t" r="r" b="b"/>
            <a:pathLst>
              <a:path w="1152525" h="305435">
                <a:moveTo>
                  <a:pt x="0" y="304825"/>
                </a:moveTo>
                <a:lnTo>
                  <a:pt x="1151991" y="304825"/>
                </a:lnTo>
                <a:lnTo>
                  <a:pt x="1151991" y="0"/>
                </a:lnTo>
                <a:lnTo>
                  <a:pt x="0" y="0"/>
                </a:lnTo>
                <a:lnTo>
                  <a:pt x="0" y="3048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771648" y="3848201"/>
            <a:ext cx="1152525" cy="305435"/>
          </a:xfrm>
          <a:custGeom>
            <a:avLst/>
            <a:gdLst/>
            <a:ahLst/>
            <a:cxnLst/>
            <a:rect l="l" t="t" r="r" b="b"/>
            <a:pathLst>
              <a:path w="1152525" h="305435">
                <a:moveTo>
                  <a:pt x="0" y="304825"/>
                </a:moveTo>
                <a:lnTo>
                  <a:pt x="1151991" y="304825"/>
                </a:lnTo>
                <a:lnTo>
                  <a:pt x="1151991" y="0"/>
                </a:lnTo>
                <a:lnTo>
                  <a:pt x="0" y="0"/>
                </a:lnTo>
                <a:lnTo>
                  <a:pt x="0" y="3048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3923665" y="3848201"/>
            <a:ext cx="1152525" cy="305435"/>
          </a:xfrm>
          <a:custGeom>
            <a:avLst/>
            <a:gdLst/>
            <a:ahLst/>
            <a:cxnLst/>
            <a:rect l="l" t="t" r="r" b="b"/>
            <a:pathLst>
              <a:path w="1152525" h="305435">
                <a:moveTo>
                  <a:pt x="0" y="304825"/>
                </a:moveTo>
                <a:lnTo>
                  <a:pt x="1151991" y="304825"/>
                </a:lnTo>
                <a:lnTo>
                  <a:pt x="1151991" y="0"/>
                </a:lnTo>
                <a:lnTo>
                  <a:pt x="0" y="0"/>
                </a:lnTo>
                <a:lnTo>
                  <a:pt x="0" y="3048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075682" y="3848201"/>
            <a:ext cx="1152525" cy="305435"/>
          </a:xfrm>
          <a:custGeom>
            <a:avLst/>
            <a:gdLst/>
            <a:ahLst/>
            <a:cxnLst/>
            <a:rect l="l" t="t" r="r" b="b"/>
            <a:pathLst>
              <a:path w="1152525" h="305435">
                <a:moveTo>
                  <a:pt x="0" y="304825"/>
                </a:moveTo>
                <a:lnTo>
                  <a:pt x="1151991" y="304825"/>
                </a:lnTo>
                <a:lnTo>
                  <a:pt x="1151991" y="0"/>
                </a:lnTo>
                <a:lnTo>
                  <a:pt x="0" y="0"/>
                </a:lnTo>
                <a:lnTo>
                  <a:pt x="0" y="3048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227698" y="3848201"/>
            <a:ext cx="1152525" cy="305435"/>
          </a:xfrm>
          <a:custGeom>
            <a:avLst/>
            <a:gdLst/>
            <a:ahLst/>
            <a:cxnLst/>
            <a:rect l="l" t="t" r="r" b="b"/>
            <a:pathLst>
              <a:path w="1152525" h="305435">
                <a:moveTo>
                  <a:pt x="0" y="304825"/>
                </a:moveTo>
                <a:lnTo>
                  <a:pt x="1151991" y="304825"/>
                </a:lnTo>
                <a:lnTo>
                  <a:pt x="1151991" y="0"/>
                </a:lnTo>
                <a:lnTo>
                  <a:pt x="0" y="0"/>
                </a:lnTo>
                <a:lnTo>
                  <a:pt x="0" y="3048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7379589" y="3848201"/>
            <a:ext cx="1152525" cy="305435"/>
          </a:xfrm>
          <a:custGeom>
            <a:avLst/>
            <a:gdLst/>
            <a:ahLst/>
            <a:cxnLst/>
            <a:rect l="l" t="t" r="r" b="b"/>
            <a:pathLst>
              <a:path w="1152525" h="305435">
                <a:moveTo>
                  <a:pt x="0" y="304825"/>
                </a:moveTo>
                <a:lnTo>
                  <a:pt x="1151991" y="304825"/>
                </a:lnTo>
                <a:lnTo>
                  <a:pt x="1151991" y="0"/>
                </a:lnTo>
                <a:lnTo>
                  <a:pt x="0" y="0"/>
                </a:lnTo>
                <a:lnTo>
                  <a:pt x="0" y="3048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1" name="object 41"/>
          <p:cNvGraphicFramePr>
            <a:graphicFrameLocks noGrp="1"/>
          </p:cNvGraphicFramePr>
          <p:nvPr/>
        </p:nvGraphicFramePr>
        <p:xfrm>
          <a:off x="1613280" y="1838451"/>
          <a:ext cx="6911972" cy="23082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52017"/>
                <a:gridCol w="1152016"/>
                <a:gridCol w="1152017"/>
                <a:gridCol w="1152016"/>
                <a:gridCol w="1151890"/>
                <a:gridCol w="1152016"/>
              </a:tblGrid>
              <a:tr h="518160">
                <a:tc gridSpan="6"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Résultat attendu # </a:t>
                      </a:r>
                      <a:r>
                        <a:rPr sz="1800" b="1" spc="-10" dirty="0">
                          <a:latin typeface="Arial"/>
                          <a:cs typeface="Arial"/>
                        </a:rPr>
                        <a:t>12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-</a:t>
                      </a:r>
                      <a:r>
                        <a:rPr sz="1800" b="1" spc="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Indicateur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Une augmentation de 15 % du taux de persévérance en formation générale adulte (cible 2016 : 67,00</a:t>
                      </a:r>
                      <a:r>
                        <a:rPr sz="10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%)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7326">
                <a:tc>
                  <a:txBody>
                    <a:bodyPr/>
                    <a:lstStyle/>
                    <a:p>
                      <a:pPr marL="402590" marR="395605" indent="-1270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</a:t>
                      </a:r>
                      <a:r>
                        <a:rPr sz="1200" b="1" spc="-6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98145" marR="391795" indent="-63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98145" marR="391795" indent="-63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98780" marR="391160" indent="-63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98780" marR="391795" indent="-63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98780" marR="390525" indent="-63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2016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52,00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4384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61,00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65,00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66,00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b="1" dirty="0">
                          <a:latin typeface="Arial"/>
                          <a:cs typeface="Arial"/>
                        </a:rPr>
                        <a:t>71,00</a:t>
                      </a:r>
                      <a:r>
                        <a:rPr sz="1400" b="1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265938">
                <a:tc gridSpan="6"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Une augmentation de 15 % du taux de persévérance en formation professionnelle (cible 2016 : 93,00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%)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457200">
                <a:tc>
                  <a:txBody>
                    <a:bodyPr/>
                    <a:lstStyle/>
                    <a:p>
                      <a:pPr marL="402590" marR="395605" indent="-1270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</a:t>
                      </a:r>
                      <a:r>
                        <a:rPr sz="1200" b="1" spc="-6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98145" marR="391795" indent="-63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98145" marR="391795" indent="-63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</a:t>
                      </a:r>
                      <a:r>
                        <a:rPr sz="120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98780" marR="391160" indent="-63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98780" marR="391795" indent="-63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98780" marR="390525" indent="-63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Juin  2016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78,00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4384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80,00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80,00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84,00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620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b="1" dirty="0">
                          <a:latin typeface="Arial"/>
                          <a:cs typeface="Arial"/>
                        </a:rPr>
                        <a:t>81,00</a:t>
                      </a:r>
                      <a:r>
                        <a:rPr sz="1400" b="1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2" name="object 42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77697" y="303910"/>
            <a:ext cx="4570730" cy="732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solidFill>
                  <a:srgbClr val="000000"/>
                </a:solidFill>
              </a:rPr>
              <a:t>PRÉSENTATION</a:t>
            </a:r>
          </a:p>
          <a:p>
            <a:pPr marL="927100">
              <a:lnSpc>
                <a:spcPct val="100000"/>
              </a:lnSpc>
              <a:spcBef>
                <a:spcPts val="400"/>
              </a:spcBef>
            </a:pPr>
            <a:r>
              <a:rPr sz="2000" dirty="0">
                <a:solidFill>
                  <a:srgbClr val="000000"/>
                </a:solidFill>
              </a:rPr>
              <a:t>Le </a:t>
            </a:r>
            <a:r>
              <a:rPr sz="2000" spc="-5" dirty="0">
                <a:solidFill>
                  <a:srgbClr val="000000"/>
                </a:solidFill>
              </a:rPr>
              <a:t>Plan </a:t>
            </a:r>
            <a:r>
              <a:rPr sz="2000" dirty="0">
                <a:solidFill>
                  <a:srgbClr val="000000"/>
                </a:solidFill>
              </a:rPr>
              <a:t>stratégique</a:t>
            </a:r>
            <a:r>
              <a:rPr sz="2000" spc="-95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2011-2016</a:t>
            </a:r>
            <a:endParaRPr sz="2000"/>
          </a:p>
        </p:txBody>
      </p:sp>
      <p:sp>
        <p:nvSpPr>
          <p:cNvPr id="6" name="object 6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312022" y="6107480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8243316" y="6073140"/>
            <a:ext cx="731520" cy="23469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523491" y="1555241"/>
            <a:ext cx="7175500" cy="723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730"/>
              </a:lnSpc>
            </a:pPr>
            <a:r>
              <a:rPr sz="1600" spc="-30" dirty="0">
                <a:solidFill>
                  <a:srgbClr val="7E7E7E"/>
                </a:solidFill>
                <a:latin typeface="Arial"/>
                <a:cs typeface="Arial"/>
              </a:rPr>
              <a:t>ORIENTATION </a:t>
            </a:r>
            <a:r>
              <a:rPr sz="1600" spc="-5" dirty="0">
                <a:solidFill>
                  <a:srgbClr val="7E7E7E"/>
                </a:solidFill>
                <a:latin typeface="Arial"/>
                <a:cs typeface="Arial"/>
              </a:rPr>
              <a:t>2 : Mobiliser </a:t>
            </a:r>
            <a:r>
              <a:rPr sz="1600" dirty="0">
                <a:solidFill>
                  <a:srgbClr val="7E7E7E"/>
                </a:solidFill>
                <a:latin typeface="Arial"/>
                <a:cs typeface="Arial"/>
              </a:rPr>
              <a:t>le </a:t>
            </a:r>
            <a:r>
              <a:rPr sz="1600" spc="-5" dirty="0">
                <a:solidFill>
                  <a:srgbClr val="7E7E7E"/>
                </a:solidFill>
                <a:latin typeface="Arial"/>
                <a:cs typeface="Arial"/>
              </a:rPr>
              <a:t>personnel autour </a:t>
            </a:r>
            <a:r>
              <a:rPr sz="1600" dirty="0">
                <a:solidFill>
                  <a:srgbClr val="7E7E7E"/>
                </a:solidFill>
                <a:latin typeface="Arial"/>
                <a:cs typeface="Arial"/>
              </a:rPr>
              <a:t>de la </a:t>
            </a:r>
            <a:r>
              <a:rPr sz="1600" spc="-5" dirty="0">
                <a:solidFill>
                  <a:srgbClr val="7E7E7E"/>
                </a:solidFill>
                <a:latin typeface="Arial"/>
                <a:cs typeface="Arial"/>
              </a:rPr>
              <a:t>vision et </a:t>
            </a:r>
            <a:r>
              <a:rPr sz="1600" dirty="0">
                <a:solidFill>
                  <a:srgbClr val="7E7E7E"/>
                </a:solidFill>
                <a:latin typeface="Arial"/>
                <a:cs typeface="Arial"/>
              </a:rPr>
              <a:t>des </a:t>
            </a:r>
            <a:r>
              <a:rPr sz="1600" spc="-5" dirty="0">
                <a:solidFill>
                  <a:srgbClr val="7E7E7E"/>
                </a:solidFill>
                <a:latin typeface="Arial"/>
                <a:cs typeface="Arial"/>
              </a:rPr>
              <a:t>valeurs </a:t>
            </a:r>
            <a:r>
              <a:rPr sz="1600" spc="5" dirty="0">
                <a:solidFill>
                  <a:srgbClr val="7E7E7E"/>
                </a:solidFill>
                <a:latin typeface="Arial"/>
                <a:cs typeface="Arial"/>
              </a:rPr>
              <a:t>de  </a:t>
            </a:r>
            <a:r>
              <a:rPr sz="1600" spc="-5" dirty="0">
                <a:solidFill>
                  <a:srgbClr val="7E7E7E"/>
                </a:solidFill>
                <a:latin typeface="Arial"/>
                <a:cs typeface="Arial"/>
              </a:rPr>
              <a:t>l’organisation</a:t>
            </a:r>
            <a:endParaRPr sz="1600">
              <a:latin typeface="Arial"/>
              <a:cs typeface="Arial"/>
            </a:endParaRPr>
          </a:p>
          <a:p>
            <a:pPr marL="12700" marR="2446020">
              <a:lnSpc>
                <a:spcPts val="1080"/>
              </a:lnSpc>
              <a:spcBef>
                <a:spcPts val="25"/>
              </a:spcBef>
            </a:pPr>
            <a:r>
              <a:rPr sz="900" b="1" dirty="0">
                <a:latin typeface="Arial"/>
                <a:cs typeface="Arial"/>
              </a:rPr>
              <a:t>Chef de projet : François Grégoire, directeur adjoint, </a:t>
            </a:r>
            <a:r>
              <a:rPr sz="900" b="1" spc="-5" dirty="0">
                <a:latin typeface="Arial"/>
                <a:cs typeface="Arial"/>
              </a:rPr>
              <a:t>service </a:t>
            </a:r>
            <a:r>
              <a:rPr sz="900" b="1" dirty="0">
                <a:latin typeface="Arial"/>
                <a:cs typeface="Arial"/>
              </a:rPr>
              <a:t>des </a:t>
            </a:r>
            <a:r>
              <a:rPr sz="900" b="1" spc="-5" dirty="0">
                <a:latin typeface="Arial"/>
                <a:cs typeface="Arial"/>
              </a:rPr>
              <a:t>ressources </a:t>
            </a:r>
            <a:r>
              <a:rPr sz="900" b="1" dirty="0">
                <a:latin typeface="Arial"/>
                <a:cs typeface="Arial"/>
              </a:rPr>
              <a:t>humaines  Responsable</a:t>
            </a:r>
            <a:r>
              <a:rPr sz="900" b="1" spc="-40" dirty="0">
                <a:latin typeface="Arial"/>
                <a:cs typeface="Arial"/>
              </a:rPr>
              <a:t> </a:t>
            </a:r>
            <a:r>
              <a:rPr sz="900" b="1" spc="-5" dirty="0">
                <a:latin typeface="Arial"/>
                <a:cs typeface="Arial"/>
              </a:rPr>
              <a:t>à</a:t>
            </a:r>
            <a:r>
              <a:rPr sz="900" b="1" spc="-1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la</a:t>
            </a:r>
            <a:r>
              <a:rPr sz="900" b="1" spc="-2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Direction</a:t>
            </a:r>
            <a:r>
              <a:rPr sz="900" b="1" spc="-2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générale</a:t>
            </a:r>
            <a:r>
              <a:rPr sz="900" b="1" spc="-2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:</a:t>
            </a:r>
            <a:r>
              <a:rPr sz="900" b="1" spc="-1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Nathalie</a:t>
            </a:r>
            <a:r>
              <a:rPr sz="900" b="1" spc="-1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Joannette,</a:t>
            </a:r>
            <a:r>
              <a:rPr sz="900" b="1" spc="-3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directrice</a:t>
            </a:r>
            <a:r>
              <a:rPr sz="900" b="1" spc="-25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générale</a:t>
            </a:r>
            <a:r>
              <a:rPr sz="900" b="1" spc="-3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adjointe</a:t>
            </a:r>
            <a:endParaRPr sz="900">
              <a:latin typeface="Arial"/>
              <a:cs typeface="Arial"/>
            </a:endParaRPr>
          </a:p>
        </p:txBody>
      </p:sp>
      <p:sp>
        <p:nvSpPr>
          <p:cNvPr id="39" name="object 3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34" name="object 34"/>
          <p:cNvSpPr txBox="1"/>
          <p:nvPr/>
        </p:nvSpPr>
        <p:spPr>
          <a:xfrm>
            <a:off x="1475232" y="2421635"/>
            <a:ext cx="6998334" cy="360045"/>
          </a:xfrm>
          <a:prstGeom prst="rect">
            <a:avLst/>
          </a:prstGeom>
          <a:solidFill>
            <a:srgbClr val="C0ECFD"/>
          </a:solidFill>
        </p:spPr>
        <p:txBody>
          <a:bodyPr vert="horz" wrap="square" lIns="0" tIns="6350" rIns="0" bIns="0" rtlCol="0">
            <a:spAutoFit/>
          </a:bodyPr>
          <a:lstStyle/>
          <a:p>
            <a:pPr marL="55880">
              <a:lnSpc>
                <a:spcPct val="100000"/>
              </a:lnSpc>
              <a:spcBef>
                <a:spcPts val="50"/>
              </a:spcBef>
            </a:pPr>
            <a:r>
              <a:rPr sz="900" b="1" spc="-5" dirty="0">
                <a:latin typeface="Arial"/>
                <a:cs typeface="Arial"/>
              </a:rPr>
              <a:t>Objectif </a:t>
            </a:r>
            <a:r>
              <a:rPr sz="900" b="1" dirty="0">
                <a:latin typeface="Arial"/>
                <a:cs typeface="Arial"/>
              </a:rPr>
              <a:t>2.1</a:t>
            </a:r>
            <a:r>
              <a:rPr sz="900" b="1" spc="-8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  <a:p>
            <a:pPr marL="55880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Promouvoir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favoriser l’engagement de </a:t>
            </a:r>
            <a:r>
              <a:rPr sz="900" dirty="0">
                <a:latin typeface="Arial"/>
                <a:cs typeface="Arial"/>
              </a:rPr>
              <a:t>l’ensemble </a:t>
            </a:r>
            <a:r>
              <a:rPr sz="900" spc="-5" dirty="0">
                <a:latin typeface="Arial"/>
                <a:cs typeface="Arial"/>
              </a:rPr>
              <a:t>du </a:t>
            </a:r>
            <a:r>
              <a:rPr sz="900" dirty="0">
                <a:latin typeface="Arial"/>
                <a:cs typeface="Arial"/>
              </a:rPr>
              <a:t>personnel </a:t>
            </a:r>
            <a:r>
              <a:rPr sz="900" spc="-5" dirty="0">
                <a:latin typeface="Arial"/>
                <a:cs typeface="Arial"/>
              </a:rPr>
              <a:t>à l’égard de la </a:t>
            </a:r>
            <a:r>
              <a:rPr sz="900" dirty="0">
                <a:latin typeface="Arial"/>
                <a:cs typeface="Arial"/>
              </a:rPr>
              <a:t>réussite et </a:t>
            </a:r>
            <a:r>
              <a:rPr sz="900" spc="-5" dirty="0">
                <a:latin typeface="Arial"/>
                <a:cs typeface="Arial"/>
              </a:rPr>
              <a:t>de la </a:t>
            </a:r>
            <a:r>
              <a:rPr sz="900" dirty="0">
                <a:latin typeface="Arial"/>
                <a:cs typeface="Arial"/>
              </a:rPr>
              <a:t>persévérance des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élèves</a:t>
            </a:r>
            <a:endParaRPr sz="9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475232" y="2852927"/>
            <a:ext cx="6998334" cy="721360"/>
          </a:xfrm>
          <a:prstGeom prst="rect">
            <a:avLst/>
          </a:prstGeom>
          <a:solidFill>
            <a:srgbClr val="E6F37C"/>
          </a:solidFill>
        </p:spPr>
        <p:txBody>
          <a:bodyPr vert="horz" wrap="square" lIns="0" tIns="0" rIns="0" bIns="0" rtlCol="0">
            <a:spAutoFit/>
          </a:bodyPr>
          <a:lstStyle/>
          <a:p>
            <a:pPr marL="55880">
              <a:lnSpc>
                <a:spcPts val="975"/>
              </a:lnSpc>
            </a:pPr>
            <a:r>
              <a:rPr sz="900" b="1" spc="-5" dirty="0">
                <a:latin typeface="Arial"/>
                <a:cs typeface="Arial"/>
              </a:rPr>
              <a:t>Axes d’intervention</a:t>
            </a:r>
            <a:r>
              <a:rPr sz="900" b="1" spc="-4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  <a:p>
            <a:pPr marL="685800" indent="-172720">
              <a:lnSpc>
                <a:spcPct val="100000"/>
              </a:lnSpc>
              <a:buAutoNum type="alphaUcPeriod"/>
              <a:tabLst>
                <a:tab pos="685800" algn="l"/>
              </a:tabLst>
            </a:pPr>
            <a:r>
              <a:rPr sz="900" spc="-5" dirty="0">
                <a:latin typeface="Arial"/>
                <a:cs typeface="Arial"/>
              </a:rPr>
              <a:t>L’exercice du </a:t>
            </a:r>
            <a:r>
              <a:rPr sz="900" dirty="0">
                <a:latin typeface="Arial"/>
                <a:cs typeface="Arial"/>
              </a:rPr>
              <a:t>leadership des</a:t>
            </a:r>
            <a:r>
              <a:rPr sz="900" spc="-9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dirigeants</a:t>
            </a:r>
            <a:endParaRPr sz="900">
              <a:latin typeface="Arial"/>
              <a:cs typeface="Arial"/>
            </a:endParaRPr>
          </a:p>
          <a:p>
            <a:pPr marL="685800" indent="-172720">
              <a:lnSpc>
                <a:spcPct val="100000"/>
              </a:lnSpc>
              <a:buAutoNum type="alphaUcPeriod"/>
              <a:tabLst>
                <a:tab pos="685800" algn="l"/>
              </a:tabLst>
            </a:pPr>
            <a:r>
              <a:rPr sz="900" spc="-5" dirty="0">
                <a:latin typeface="Arial"/>
                <a:cs typeface="Arial"/>
              </a:rPr>
              <a:t>La vision </a:t>
            </a:r>
            <a:r>
              <a:rPr sz="900" dirty="0">
                <a:latin typeface="Arial"/>
                <a:cs typeface="Arial"/>
              </a:rPr>
              <a:t>et les </a:t>
            </a:r>
            <a:r>
              <a:rPr sz="900" spc="-5" dirty="0">
                <a:latin typeface="Arial"/>
                <a:cs typeface="Arial"/>
              </a:rPr>
              <a:t>valeurs de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l’organisation</a:t>
            </a:r>
            <a:endParaRPr sz="900">
              <a:latin typeface="Arial"/>
              <a:cs typeface="Arial"/>
            </a:endParaRPr>
          </a:p>
          <a:p>
            <a:pPr marL="685800" indent="-172720">
              <a:lnSpc>
                <a:spcPct val="100000"/>
              </a:lnSpc>
              <a:buAutoNum type="alphaUcPeriod"/>
              <a:tabLst>
                <a:tab pos="685800" algn="l"/>
              </a:tabLst>
            </a:pPr>
            <a:r>
              <a:rPr sz="900" spc="-5" dirty="0">
                <a:latin typeface="Arial"/>
                <a:cs typeface="Arial"/>
              </a:rPr>
              <a:t>Le développement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professionnel</a:t>
            </a:r>
            <a:endParaRPr sz="900">
              <a:latin typeface="Arial"/>
              <a:cs typeface="Arial"/>
            </a:endParaRPr>
          </a:p>
          <a:p>
            <a:pPr marL="685800" indent="-172720">
              <a:lnSpc>
                <a:spcPct val="100000"/>
              </a:lnSpc>
              <a:buAutoNum type="alphaUcPeriod"/>
              <a:tabLst>
                <a:tab pos="685800" algn="l"/>
              </a:tabLst>
            </a:pPr>
            <a:r>
              <a:rPr sz="900" spc="-5" dirty="0">
                <a:latin typeface="Arial"/>
                <a:cs typeface="Arial"/>
              </a:rPr>
              <a:t>La qualité de vie au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travail</a:t>
            </a:r>
            <a:endParaRPr sz="9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518919" y="3662426"/>
            <a:ext cx="6847205" cy="286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Il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y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eu,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cours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d’année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scolaire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2014-2015,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deux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rencontres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du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comité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 pilotage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et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quatorze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rencontres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équipes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</a:t>
            </a:r>
            <a:r>
              <a:rPr sz="900" spc="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travail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</a:t>
            </a:r>
            <a:endParaRPr sz="9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l’orientation</a:t>
            </a:r>
            <a:r>
              <a:rPr sz="900" spc="-1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2.</a:t>
            </a:r>
            <a:endParaRPr sz="9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61366" y="3927602"/>
            <a:ext cx="5554345" cy="295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 marL="1470025">
              <a:lnSpc>
                <a:spcPct val="100000"/>
              </a:lnSpc>
              <a:spcBef>
                <a:spcPts val="135"/>
              </a:spcBef>
            </a:pPr>
            <a:r>
              <a:rPr sz="900" dirty="0">
                <a:latin typeface="Arial"/>
                <a:cs typeface="Arial"/>
              </a:rPr>
              <a:t>Parmi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les</a:t>
            </a:r>
            <a:r>
              <a:rPr sz="900" spc="-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grands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chantiers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de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mobilisation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,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anciens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et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nouveaux,</a:t>
            </a:r>
            <a:r>
              <a:rPr sz="900" dirty="0">
                <a:latin typeface="Arial"/>
                <a:cs typeface="Arial"/>
              </a:rPr>
              <a:t> mentionnons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012695" y="4211446"/>
            <a:ext cx="5295265" cy="11093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7955" indent="-135255">
              <a:lnSpc>
                <a:spcPct val="100000"/>
              </a:lnSpc>
              <a:buChar char="•"/>
              <a:tabLst>
                <a:tab pos="148590" algn="l"/>
              </a:tabLst>
            </a:pPr>
            <a:r>
              <a:rPr sz="900" dirty="0">
                <a:latin typeface="Arial"/>
                <a:cs typeface="Arial"/>
              </a:rPr>
              <a:t>L’activité </a:t>
            </a:r>
            <a:r>
              <a:rPr sz="900" i="1" spc="-5" dirty="0">
                <a:latin typeface="Arial"/>
                <a:cs typeface="Arial"/>
              </a:rPr>
              <a:t>Coup de </a:t>
            </a:r>
            <a:r>
              <a:rPr sz="900" i="1" dirty="0">
                <a:latin typeface="Arial"/>
                <a:cs typeface="Arial"/>
              </a:rPr>
              <a:t>chapeau </a:t>
            </a:r>
            <a:r>
              <a:rPr sz="900" dirty="0">
                <a:latin typeface="Arial"/>
                <a:cs typeface="Arial"/>
              </a:rPr>
              <a:t>et son</a:t>
            </a:r>
            <a:r>
              <a:rPr sz="900" spc="-1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adaptation</a:t>
            </a:r>
            <a:endParaRPr sz="900">
              <a:latin typeface="Arial"/>
              <a:cs typeface="Arial"/>
            </a:endParaRPr>
          </a:p>
          <a:p>
            <a:pPr marL="147955" indent="-135255">
              <a:lnSpc>
                <a:spcPct val="100000"/>
              </a:lnSpc>
              <a:buFont typeface="Arial"/>
              <a:buChar char="•"/>
              <a:tabLst>
                <a:tab pos="148590" algn="l"/>
              </a:tabLst>
            </a:pPr>
            <a:r>
              <a:rPr sz="900" spc="-5" dirty="0">
                <a:latin typeface="Arial"/>
                <a:cs typeface="Arial"/>
              </a:rPr>
              <a:t>La vidéo </a:t>
            </a:r>
            <a:r>
              <a:rPr sz="900" i="1" dirty="0">
                <a:latin typeface="Arial"/>
                <a:cs typeface="Arial"/>
              </a:rPr>
              <a:t>Vox-pop </a:t>
            </a:r>
            <a:r>
              <a:rPr sz="900" dirty="0">
                <a:latin typeface="Arial"/>
                <a:cs typeface="Arial"/>
              </a:rPr>
              <a:t>- </a:t>
            </a:r>
            <a:r>
              <a:rPr sz="900" spc="-5" dirty="0">
                <a:latin typeface="Arial"/>
                <a:cs typeface="Arial"/>
              </a:rPr>
              <a:t>employeur de</a:t>
            </a:r>
            <a:r>
              <a:rPr sz="900" spc="-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choix</a:t>
            </a:r>
            <a:endParaRPr sz="900">
              <a:latin typeface="Arial"/>
              <a:cs typeface="Arial"/>
            </a:endParaRPr>
          </a:p>
          <a:p>
            <a:pPr marL="147955" indent="-135255">
              <a:lnSpc>
                <a:spcPct val="100000"/>
              </a:lnSpc>
              <a:buFont typeface="Arial"/>
              <a:buChar char="•"/>
              <a:tabLst>
                <a:tab pos="148590" algn="l"/>
              </a:tabLst>
            </a:pPr>
            <a:r>
              <a:rPr sz="900" spc="-5" dirty="0">
                <a:latin typeface="Arial"/>
                <a:cs typeface="Arial"/>
              </a:rPr>
              <a:t>Le </a:t>
            </a:r>
            <a:r>
              <a:rPr sz="900" dirty="0">
                <a:latin typeface="Arial"/>
                <a:cs typeface="Arial"/>
              </a:rPr>
              <a:t>document consolidé des référentiels </a:t>
            </a:r>
            <a:r>
              <a:rPr sz="900" spc="-5" dirty="0">
                <a:latin typeface="Arial"/>
                <a:cs typeface="Arial"/>
              </a:rPr>
              <a:t>en vigueur en lien avec </a:t>
            </a:r>
            <a:r>
              <a:rPr sz="900" dirty="0">
                <a:latin typeface="Arial"/>
                <a:cs typeface="Arial"/>
              </a:rPr>
              <a:t>les quatre déterminants </a:t>
            </a:r>
            <a:r>
              <a:rPr sz="900" spc="-5" dirty="0">
                <a:latin typeface="Arial"/>
                <a:cs typeface="Arial"/>
              </a:rPr>
              <a:t>de la</a:t>
            </a:r>
            <a:r>
              <a:rPr sz="900" spc="-1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réussite</a:t>
            </a:r>
            <a:endParaRPr sz="900">
              <a:latin typeface="Arial"/>
              <a:cs typeface="Arial"/>
            </a:endParaRPr>
          </a:p>
          <a:p>
            <a:pPr marL="147955" indent="-135255">
              <a:lnSpc>
                <a:spcPct val="100000"/>
              </a:lnSpc>
              <a:buFont typeface="Arial"/>
              <a:buChar char="•"/>
              <a:tabLst>
                <a:tab pos="148590" algn="l"/>
              </a:tabLst>
            </a:pPr>
            <a:r>
              <a:rPr sz="900" dirty="0">
                <a:latin typeface="Arial"/>
                <a:cs typeface="Arial"/>
              </a:rPr>
              <a:t>Les lettres </a:t>
            </a:r>
            <a:r>
              <a:rPr sz="900" spc="-5" dirty="0">
                <a:latin typeface="Arial"/>
                <a:cs typeface="Arial"/>
              </a:rPr>
              <a:t>de</a:t>
            </a:r>
            <a:r>
              <a:rPr sz="900" spc="-1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reconnaisance</a:t>
            </a:r>
            <a:endParaRPr sz="900">
              <a:latin typeface="Arial"/>
              <a:cs typeface="Arial"/>
            </a:endParaRPr>
          </a:p>
          <a:p>
            <a:pPr marL="147955" indent="-135255">
              <a:lnSpc>
                <a:spcPct val="100000"/>
              </a:lnSpc>
              <a:buFont typeface="Arial"/>
              <a:buChar char="•"/>
              <a:tabLst>
                <a:tab pos="148590" algn="l"/>
              </a:tabLst>
            </a:pPr>
            <a:r>
              <a:rPr sz="900" dirty="0">
                <a:latin typeface="Arial"/>
                <a:cs typeface="Arial"/>
              </a:rPr>
              <a:t>Les outils </a:t>
            </a:r>
            <a:r>
              <a:rPr sz="900" spc="-5" dirty="0">
                <a:latin typeface="Arial"/>
                <a:cs typeface="Arial"/>
              </a:rPr>
              <a:t>pour la </a:t>
            </a:r>
            <a:r>
              <a:rPr sz="900" dirty="0">
                <a:latin typeface="Arial"/>
                <a:cs typeface="Arial"/>
              </a:rPr>
              <a:t>campagne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sensibilisation </a:t>
            </a:r>
            <a:r>
              <a:rPr sz="900" spc="-5" dirty="0">
                <a:latin typeface="Arial"/>
                <a:cs typeface="Arial"/>
              </a:rPr>
              <a:t>à </a:t>
            </a:r>
            <a:r>
              <a:rPr sz="900" dirty="0">
                <a:latin typeface="Arial"/>
                <a:cs typeface="Arial"/>
              </a:rPr>
              <a:t>la </a:t>
            </a:r>
            <a:r>
              <a:rPr sz="900" spc="-5" dirty="0">
                <a:latin typeface="Arial"/>
                <a:cs typeface="Arial"/>
              </a:rPr>
              <a:t>civilité </a:t>
            </a:r>
            <a:r>
              <a:rPr sz="900" dirty="0">
                <a:latin typeface="Arial"/>
                <a:cs typeface="Arial"/>
              </a:rPr>
              <a:t>et les</a:t>
            </a:r>
            <a:r>
              <a:rPr sz="900" spc="-1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communications</a:t>
            </a:r>
            <a:endParaRPr sz="900">
              <a:latin typeface="Arial"/>
              <a:cs typeface="Arial"/>
            </a:endParaRPr>
          </a:p>
          <a:p>
            <a:pPr marL="147955" indent="-135255">
              <a:lnSpc>
                <a:spcPct val="100000"/>
              </a:lnSpc>
              <a:buFont typeface="Arial"/>
              <a:buChar char="•"/>
              <a:tabLst>
                <a:tab pos="148590" algn="l"/>
              </a:tabLst>
            </a:pPr>
            <a:r>
              <a:rPr sz="900" spc="-5" dirty="0">
                <a:latin typeface="Arial"/>
                <a:cs typeface="Arial"/>
              </a:rPr>
              <a:t>Le </a:t>
            </a:r>
            <a:r>
              <a:rPr sz="900" dirty="0">
                <a:latin typeface="Arial"/>
                <a:cs typeface="Arial"/>
              </a:rPr>
              <a:t>projet-pilote </a:t>
            </a:r>
            <a:r>
              <a:rPr sz="900" spc="-5" dirty="0">
                <a:latin typeface="Arial"/>
                <a:cs typeface="Arial"/>
              </a:rPr>
              <a:t>pour </a:t>
            </a:r>
            <a:r>
              <a:rPr sz="900" dirty="0">
                <a:latin typeface="Arial"/>
                <a:cs typeface="Arial"/>
              </a:rPr>
              <a:t>l’accueil et </a:t>
            </a:r>
            <a:r>
              <a:rPr sz="900" spc="-5" dirty="0">
                <a:latin typeface="Arial"/>
                <a:cs typeface="Arial"/>
              </a:rPr>
              <a:t>l’accompagnement du </a:t>
            </a:r>
            <a:r>
              <a:rPr sz="900" dirty="0">
                <a:latin typeface="Arial"/>
                <a:cs typeface="Arial"/>
              </a:rPr>
              <a:t>personnel (Brigade</a:t>
            </a:r>
            <a:r>
              <a:rPr sz="900" spc="-1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AAA)</a:t>
            </a:r>
            <a:endParaRPr sz="900">
              <a:latin typeface="Arial"/>
              <a:cs typeface="Arial"/>
            </a:endParaRPr>
          </a:p>
          <a:p>
            <a:pPr marL="147955" indent="-135255">
              <a:lnSpc>
                <a:spcPct val="100000"/>
              </a:lnSpc>
              <a:buFont typeface="Arial"/>
              <a:buChar char="•"/>
              <a:tabLst>
                <a:tab pos="148590" algn="l"/>
              </a:tabLst>
            </a:pPr>
            <a:r>
              <a:rPr sz="900" spc="-5" dirty="0">
                <a:latin typeface="Arial"/>
                <a:cs typeface="Arial"/>
              </a:rPr>
              <a:t>La </a:t>
            </a:r>
            <a:r>
              <a:rPr sz="900" dirty="0">
                <a:latin typeface="Arial"/>
                <a:cs typeface="Arial"/>
              </a:rPr>
              <a:t>cueillette des informations </a:t>
            </a:r>
            <a:r>
              <a:rPr sz="900" spc="-5" dirty="0">
                <a:latin typeface="Arial"/>
                <a:cs typeface="Arial"/>
              </a:rPr>
              <a:t>pour l’accompagnement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la </a:t>
            </a:r>
            <a:r>
              <a:rPr sz="900" dirty="0">
                <a:latin typeface="Arial"/>
                <a:cs typeface="Arial"/>
              </a:rPr>
              <a:t>formation (résultat</a:t>
            </a:r>
            <a:r>
              <a:rPr sz="900" spc="-114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1)</a:t>
            </a:r>
            <a:endParaRPr sz="900">
              <a:latin typeface="Arial"/>
              <a:cs typeface="Arial"/>
            </a:endParaRPr>
          </a:p>
          <a:p>
            <a:pPr marL="147955" indent="-135255">
              <a:lnSpc>
                <a:spcPct val="100000"/>
              </a:lnSpc>
              <a:buFont typeface="Arial"/>
              <a:buChar char="•"/>
              <a:tabLst>
                <a:tab pos="148590" algn="l"/>
              </a:tabLst>
            </a:pPr>
            <a:r>
              <a:rPr sz="900" dirty="0">
                <a:latin typeface="Arial"/>
                <a:cs typeface="Arial"/>
              </a:rPr>
              <a:t>La capsule </a:t>
            </a:r>
            <a:r>
              <a:rPr sz="900" spc="-5" dirty="0">
                <a:latin typeface="Arial"/>
                <a:cs typeface="Arial"/>
              </a:rPr>
              <a:t>vidéo </a:t>
            </a:r>
            <a:r>
              <a:rPr sz="900" dirty="0">
                <a:latin typeface="Arial"/>
                <a:cs typeface="Arial"/>
              </a:rPr>
              <a:t>portant sur le portfolio</a:t>
            </a:r>
            <a:r>
              <a:rPr sz="900" spc="-1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professionnel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1974469"/>
            <a:ext cx="908050" cy="2503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 marR="224154">
              <a:lnSpc>
                <a:spcPct val="100000"/>
              </a:lnSpc>
              <a:spcBef>
                <a:spcPts val="509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Instances  politiques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000">
              <a:latin typeface="Times New Roman"/>
              <a:cs typeface="Times New Roman"/>
            </a:endParaRPr>
          </a:p>
          <a:p>
            <a:pPr marL="13335" marR="224154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312022" y="6107480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8243316" y="6073140"/>
            <a:ext cx="731520" cy="23469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0"/>
              </a:lnSpc>
            </a:pPr>
            <a:r>
              <a:rPr spc="-5" dirty="0">
                <a:solidFill>
                  <a:srgbClr val="000000"/>
                </a:solidFill>
              </a:rPr>
              <a:t>P</a:t>
            </a:r>
            <a:r>
              <a:rPr spc="-15" dirty="0">
                <a:solidFill>
                  <a:srgbClr val="000000"/>
                </a:solidFill>
              </a:rPr>
              <a:t>R</a:t>
            </a:r>
            <a:r>
              <a:rPr dirty="0">
                <a:solidFill>
                  <a:srgbClr val="000000"/>
                </a:solidFill>
              </a:rPr>
              <a:t>É</a:t>
            </a:r>
            <a:r>
              <a:rPr spc="-10" dirty="0">
                <a:solidFill>
                  <a:srgbClr val="000000"/>
                </a:solidFill>
              </a:rPr>
              <a:t>S</a:t>
            </a:r>
            <a:r>
              <a:rPr spc="-5" dirty="0">
                <a:solidFill>
                  <a:srgbClr val="000000"/>
                </a:solidFill>
              </a:rPr>
              <a:t>E</a:t>
            </a:r>
            <a:r>
              <a:rPr spc="-15" dirty="0">
                <a:solidFill>
                  <a:srgbClr val="000000"/>
                </a:solidFill>
              </a:rPr>
              <a:t>N</a:t>
            </a:r>
            <a:r>
              <a:rPr spc="-185" dirty="0">
                <a:solidFill>
                  <a:srgbClr val="000000"/>
                </a:solidFill>
              </a:rPr>
              <a:t>T</a:t>
            </a:r>
            <a:r>
              <a:rPr spc="-190" dirty="0">
                <a:solidFill>
                  <a:srgbClr val="000000"/>
                </a:solidFill>
              </a:rPr>
              <a:t>A</a:t>
            </a:r>
            <a:r>
              <a:rPr spc="-5" dirty="0">
                <a:solidFill>
                  <a:srgbClr val="000000"/>
                </a:solidFill>
              </a:rPr>
              <a:t>TION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1492377" y="446278"/>
            <a:ext cx="5509260" cy="538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10"/>
              </a:lnSpc>
            </a:pPr>
            <a:r>
              <a:rPr sz="2000" b="1" dirty="0">
                <a:latin typeface="Arial"/>
                <a:cs typeface="Arial"/>
              </a:rPr>
              <a:t>Le </a:t>
            </a:r>
            <a:r>
              <a:rPr sz="2000" b="1" spc="-5" dirty="0">
                <a:latin typeface="Arial"/>
                <a:cs typeface="Arial"/>
              </a:rPr>
              <a:t>Plan </a:t>
            </a:r>
            <a:r>
              <a:rPr sz="2000" b="1" dirty="0">
                <a:latin typeface="Arial"/>
                <a:cs typeface="Arial"/>
              </a:rPr>
              <a:t>stratégique</a:t>
            </a:r>
            <a:r>
              <a:rPr sz="2000" b="1" spc="-110" dirty="0">
                <a:latin typeface="Arial"/>
                <a:cs typeface="Arial"/>
              </a:rPr>
              <a:t> </a:t>
            </a:r>
            <a:r>
              <a:rPr sz="2000" b="1" spc="-10" dirty="0">
                <a:latin typeface="Arial"/>
                <a:cs typeface="Arial"/>
              </a:rPr>
              <a:t>2011-2016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latin typeface="Arial"/>
                <a:cs typeface="Arial"/>
              </a:rPr>
              <a:t>État d’avancement des résultats attendus – </a:t>
            </a:r>
            <a:r>
              <a:rPr sz="1600" spc="-30" dirty="0">
                <a:latin typeface="Arial"/>
                <a:cs typeface="Arial"/>
              </a:rPr>
              <a:t>ORIENTATION</a:t>
            </a:r>
            <a:r>
              <a:rPr sz="1600" spc="18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2</a:t>
            </a:r>
            <a:endParaRPr sz="16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645030" y="5541797"/>
            <a:ext cx="1397000" cy="304800"/>
          </a:xfrm>
          <a:custGeom>
            <a:avLst/>
            <a:gdLst/>
            <a:ahLst/>
            <a:cxnLst/>
            <a:rect l="l" t="t" r="r" b="b"/>
            <a:pathLst>
              <a:path w="1397000" h="304800">
                <a:moveTo>
                  <a:pt x="0" y="304800"/>
                </a:moveTo>
                <a:lnTo>
                  <a:pt x="1396745" y="304800"/>
                </a:lnTo>
                <a:lnTo>
                  <a:pt x="1396745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041776" y="5541797"/>
            <a:ext cx="1397000" cy="304800"/>
          </a:xfrm>
          <a:custGeom>
            <a:avLst/>
            <a:gdLst/>
            <a:ahLst/>
            <a:cxnLst/>
            <a:rect l="l" t="t" r="r" b="b"/>
            <a:pathLst>
              <a:path w="1397000" h="304800">
                <a:moveTo>
                  <a:pt x="0" y="304800"/>
                </a:moveTo>
                <a:lnTo>
                  <a:pt x="1396746" y="304800"/>
                </a:lnTo>
                <a:lnTo>
                  <a:pt x="1396746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38396" y="5541797"/>
            <a:ext cx="1397000" cy="304800"/>
          </a:xfrm>
          <a:custGeom>
            <a:avLst/>
            <a:gdLst/>
            <a:ahLst/>
            <a:cxnLst/>
            <a:rect l="l" t="t" r="r" b="b"/>
            <a:pathLst>
              <a:path w="1397000" h="304800">
                <a:moveTo>
                  <a:pt x="0" y="304800"/>
                </a:moveTo>
                <a:lnTo>
                  <a:pt x="1396746" y="304800"/>
                </a:lnTo>
                <a:lnTo>
                  <a:pt x="1396746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835141" y="5541797"/>
            <a:ext cx="1397000" cy="304800"/>
          </a:xfrm>
          <a:custGeom>
            <a:avLst/>
            <a:gdLst/>
            <a:ahLst/>
            <a:cxnLst/>
            <a:rect l="l" t="t" r="r" b="b"/>
            <a:pathLst>
              <a:path w="1397000" h="304800">
                <a:moveTo>
                  <a:pt x="0" y="304800"/>
                </a:moveTo>
                <a:lnTo>
                  <a:pt x="1396745" y="304800"/>
                </a:lnTo>
                <a:lnTo>
                  <a:pt x="1396745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231760" y="5541797"/>
            <a:ext cx="1397000" cy="304800"/>
          </a:xfrm>
          <a:custGeom>
            <a:avLst/>
            <a:gdLst/>
            <a:ahLst/>
            <a:cxnLst/>
            <a:rect l="l" t="t" r="r" b="b"/>
            <a:pathLst>
              <a:path w="1397000" h="304800">
                <a:moveTo>
                  <a:pt x="0" y="304800"/>
                </a:moveTo>
                <a:lnTo>
                  <a:pt x="1396746" y="304800"/>
                </a:lnTo>
                <a:lnTo>
                  <a:pt x="1396746" y="0"/>
                </a:lnTo>
                <a:lnTo>
                  <a:pt x="0" y="0"/>
                </a:lnTo>
                <a:lnTo>
                  <a:pt x="0" y="3048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4" name="object 34"/>
          <p:cNvGraphicFramePr>
            <a:graphicFrameLocks noGrp="1"/>
          </p:cNvGraphicFramePr>
          <p:nvPr/>
        </p:nvGraphicFramePr>
        <p:xfrm>
          <a:off x="1638680" y="4194302"/>
          <a:ext cx="6983472" cy="16459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6745"/>
                <a:gridCol w="1396619"/>
                <a:gridCol w="1396745"/>
                <a:gridCol w="1396618"/>
                <a:gridCol w="1396745"/>
              </a:tblGrid>
              <a:tr h="1066800">
                <a:tc gridSpan="5"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Résultat attendu #</a:t>
                      </a:r>
                      <a:r>
                        <a:rPr sz="18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2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ts val="1190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Une augmentation du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taux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de rétention du</a:t>
                      </a:r>
                      <a:r>
                        <a:rPr sz="10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personnel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ts val="2150"/>
                        </a:lnSpc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Indicateur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: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taux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de rétention du personnel (% de départs et % de</a:t>
                      </a:r>
                      <a:r>
                        <a:rPr sz="10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retraites)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1800" b="1" dirty="0">
                          <a:latin typeface="Arial"/>
                          <a:cs typeface="Arial"/>
                        </a:rPr>
                        <a:t>Cible :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Réduire de 1 %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pourcentage de départs (excluant les</a:t>
                      </a:r>
                      <a:r>
                        <a:rPr sz="10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retraites)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74319">
                <a:tc>
                  <a:txBody>
                    <a:bodyPr/>
                    <a:lstStyle/>
                    <a:p>
                      <a:pPr marL="33274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2011-2012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2012-2013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2013-2014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2893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2014-2015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2893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2015-2016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</a:tr>
              <a:tr h="304825">
                <a:tc>
                  <a:txBody>
                    <a:bodyPr/>
                    <a:lstStyle/>
                    <a:p>
                      <a:pPr marL="135890" marR="128270" indent="22352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Départs : 2,92 %  Départs et retraites : 5,60</a:t>
                      </a:r>
                      <a:r>
                        <a:rPr sz="700" spc="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latin typeface="Arial"/>
                          <a:cs typeface="Arial"/>
                        </a:rPr>
                        <a:t>%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5890" marR="128270" indent="22352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Départs : 2,62 %  Départs et retraites : 5,60</a:t>
                      </a:r>
                      <a:r>
                        <a:rPr sz="700" spc="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latin typeface="Arial"/>
                          <a:cs typeface="Arial"/>
                        </a:rPr>
                        <a:t>%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6525" marR="127635" indent="22352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Départs : 2,38 %  Départs et retraites : 4,18</a:t>
                      </a:r>
                      <a:r>
                        <a:rPr sz="700" spc="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latin typeface="Arial"/>
                          <a:cs typeface="Arial"/>
                        </a:rPr>
                        <a:t>%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7950" marR="97155" indent="240665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700" b="1" spc="-5" dirty="0">
                          <a:latin typeface="Arial"/>
                          <a:cs typeface="Arial"/>
                        </a:rPr>
                        <a:t>Départs : 2,80 %  Départs et </a:t>
                      </a:r>
                      <a:r>
                        <a:rPr sz="700" b="1" spc="-10" dirty="0">
                          <a:latin typeface="Arial"/>
                          <a:cs typeface="Arial"/>
                        </a:rPr>
                        <a:t>retraites </a:t>
                      </a:r>
                      <a:r>
                        <a:rPr sz="700" b="1" spc="-5" dirty="0">
                          <a:latin typeface="Arial"/>
                          <a:cs typeface="Arial"/>
                        </a:rPr>
                        <a:t>: 4,44</a:t>
                      </a:r>
                      <a:r>
                        <a:rPr sz="700" b="1" spc="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spc="-5" dirty="0">
                          <a:latin typeface="Arial"/>
                          <a:cs typeface="Arial"/>
                        </a:rPr>
                        <a:t>%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5" name="object 35"/>
          <p:cNvSpPr/>
          <p:nvPr/>
        </p:nvSpPr>
        <p:spPr>
          <a:xfrm>
            <a:off x="1619630" y="3643121"/>
            <a:ext cx="1397000" cy="335280"/>
          </a:xfrm>
          <a:custGeom>
            <a:avLst/>
            <a:gdLst/>
            <a:ahLst/>
            <a:cxnLst/>
            <a:rect l="l" t="t" r="r" b="b"/>
            <a:pathLst>
              <a:path w="1397000" h="335279">
                <a:moveTo>
                  <a:pt x="0" y="335279"/>
                </a:moveTo>
                <a:lnTo>
                  <a:pt x="1396745" y="335279"/>
                </a:lnTo>
                <a:lnTo>
                  <a:pt x="1396745" y="0"/>
                </a:lnTo>
                <a:lnTo>
                  <a:pt x="0" y="0"/>
                </a:lnTo>
                <a:lnTo>
                  <a:pt x="0" y="3352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016376" y="3643121"/>
            <a:ext cx="1397000" cy="335280"/>
          </a:xfrm>
          <a:custGeom>
            <a:avLst/>
            <a:gdLst/>
            <a:ahLst/>
            <a:cxnLst/>
            <a:rect l="l" t="t" r="r" b="b"/>
            <a:pathLst>
              <a:path w="1397000" h="335279">
                <a:moveTo>
                  <a:pt x="0" y="335279"/>
                </a:moveTo>
                <a:lnTo>
                  <a:pt x="1396746" y="335279"/>
                </a:lnTo>
                <a:lnTo>
                  <a:pt x="1396746" y="0"/>
                </a:lnTo>
                <a:lnTo>
                  <a:pt x="0" y="0"/>
                </a:lnTo>
                <a:lnTo>
                  <a:pt x="0" y="3352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412996" y="3643121"/>
            <a:ext cx="1397000" cy="335280"/>
          </a:xfrm>
          <a:custGeom>
            <a:avLst/>
            <a:gdLst/>
            <a:ahLst/>
            <a:cxnLst/>
            <a:rect l="l" t="t" r="r" b="b"/>
            <a:pathLst>
              <a:path w="1397000" h="335279">
                <a:moveTo>
                  <a:pt x="0" y="335279"/>
                </a:moveTo>
                <a:lnTo>
                  <a:pt x="1396746" y="335279"/>
                </a:lnTo>
                <a:lnTo>
                  <a:pt x="1396746" y="0"/>
                </a:lnTo>
                <a:lnTo>
                  <a:pt x="0" y="0"/>
                </a:lnTo>
                <a:lnTo>
                  <a:pt x="0" y="3352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809741" y="3643121"/>
            <a:ext cx="1397000" cy="335280"/>
          </a:xfrm>
          <a:custGeom>
            <a:avLst/>
            <a:gdLst/>
            <a:ahLst/>
            <a:cxnLst/>
            <a:rect l="l" t="t" r="r" b="b"/>
            <a:pathLst>
              <a:path w="1397000" h="335279">
                <a:moveTo>
                  <a:pt x="0" y="335279"/>
                </a:moveTo>
                <a:lnTo>
                  <a:pt x="1396745" y="335279"/>
                </a:lnTo>
                <a:lnTo>
                  <a:pt x="1396745" y="0"/>
                </a:lnTo>
                <a:lnTo>
                  <a:pt x="0" y="0"/>
                </a:lnTo>
                <a:lnTo>
                  <a:pt x="0" y="3352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206360" y="3643121"/>
            <a:ext cx="1397000" cy="335280"/>
          </a:xfrm>
          <a:custGeom>
            <a:avLst/>
            <a:gdLst/>
            <a:ahLst/>
            <a:cxnLst/>
            <a:rect l="l" t="t" r="r" b="b"/>
            <a:pathLst>
              <a:path w="1397000" h="335279">
                <a:moveTo>
                  <a:pt x="0" y="335279"/>
                </a:moveTo>
                <a:lnTo>
                  <a:pt x="1396746" y="335279"/>
                </a:lnTo>
                <a:lnTo>
                  <a:pt x="1396746" y="0"/>
                </a:lnTo>
                <a:lnTo>
                  <a:pt x="0" y="0"/>
                </a:lnTo>
                <a:lnTo>
                  <a:pt x="0" y="3352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0" name="object 40"/>
          <p:cNvGraphicFramePr>
            <a:graphicFrameLocks noGrp="1"/>
          </p:cNvGraphicFramePr>
          <p:nvPr/>
        </p:nvGraphicFramePr>
        <p:xfrm>
          <a:off x="1613280" y="1838451"/>
          <a:ext cx="6983472" cy="21335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6745"/>
                <a:gridCol w="1396619"/>
                <a:gridCol w="1396745"/>
                <a:gridCol w="1396618"/>
                <a:gridCol w="1396745"/>
              </a:tblGrid>
              <a:tr h="1524000">
                <a:tc gridSpan="5">
                  <a:txBody>
                    <a:bodyPr/>
                    <a:lstStyle/>
                    <a:p>
                      <a:pPr marL="85090" algn="just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Résultat attendu #</a:t>
                      </a:r>
                      <a:r>
                        <a:rPr sz="18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1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85090" marR="76200" algn="just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La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mise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en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œuvre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de l’accompagnement et de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la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supervision professionnelle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dans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chacune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des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unités administratives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en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lien avec les référentiels, notamment les référentiels de compétences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des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familles de poste,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cadre de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référence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de </a:t>
                      </a:r>
                      <a:r>
                        <a:rPr sz="1000" spc="-15" dirty="0">
                          <a:latin typeface="Arial"/>
                          <a:cs typeface="Arial"/>
                        </a:rPr>
                        <a:t>la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communauté apprenante et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référentiel sur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la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relation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élève-enseignant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85090" algn="just">
                        <a:lnSpc>
                          <a:spcPts val="2140"/>
                        </a:lnSpc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Indicateur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:  </a:t>
                      </a:r>
                      <a:r>
                        <a:rPr sz="1800" b="1" spc="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Le nombre de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personnes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rencontrées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par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unité administrative ainsi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que le taux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de participation à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85090" algn="just">
                        <a:lnSpc>
                          <a:spcPts val="1190"/>
                        </a:lnSpc>
                        <a:spcBef>
                          <a:spcPts val="20"/>
                        </a:spcBef>
                      </a:pPr>
                      <a:r>
                        <a:rPr sz="1000" spc="-10" dirty="0">
                          <a:latin typeface="Arial"/>
                          <a:cs typeface="Arial"/>
                        </a:rPr>
                        <a:t>des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activités de développement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professionnel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85090" algn="just">
                        <a:lnSpc>
                          <a:spcPts val="2150"/>
                        </a:lnSpc>
                      </a:pPr>
                      <a:r>
                        <a:rPr sz="1800" b="1" dirty="0">
                          <a:latin typeface="Arial"/>
                          <a:cs typeface="Arial"/>
                        </a:rPr>
                        <a:t>Cible :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À</a:t>
                      </a:r>
                      <a:r>
                        <a:rPr sz="1000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déterminer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74320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2011-2012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2012-2013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2013-2014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2893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2014-2015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2893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2015-2016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</a:tr>
              <a:tr h="33527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N/D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6710" marR="332740" indent="-635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Nombre : 4</a:t>
                      </a:r>
                      <a:r>
                        <a:rPr sz="800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5" dirty="0">
                          <a:latin typeface="Arial"/>
                          <a:cs typeface="Arial"/>
                        </a:rPr>
                        <a:t>801  Taux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: </a:t>
                      </a:r>
                      <a:r>
                        <a:rPr sz="800" spc="-5" dirty="0">
                          <a:latin typeface="Arial"/>
                          <a:cs typeface="Arial"/>
                        </a:rPr>
                        <a:t>63,63</a:t>
                      </a:r>
                      <a:r>
                        <a:rPr sz="8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%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6710" marR="332740" indent="-635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Nombre : 4</a:t>
                      </a:r>
                      <a:r>
                        <a:rPr sz="800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5" dirty="0">
                          <a:latin typeface="Arial"/>
                          <a:cs typeface="Arial"/>
                        </a:rPr>
                        <a:t>206  Taux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: </a:t>
                      </a:r>
                      <a:r>
                        <a:rPr sz="800" spc="-5" dirty="0">
                          <a:latin typeface="Arial"/>
                          <a:cs typeface="Arial"/>
                        </a:rPr>
                        <a:t>81,12</a:t>
                      </a:r>
                      <a:r>
                        <a:rPr sz="8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%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0995" marR="318770" indent="-13970">
                        <a:lnSpc>
                          <a:spcPct val="100000"/>
                        </a:lnSpc>
                        <a:spcBef>
                          <a:spcPts val="295"/>
                        </a:spcBef>
                      </a:pPr>
                      <a:r>
                        <a:rPr sz="800" b="1" dirty="0">
                          <a:latin typeface="Arial"/>
                          <a:cs typeface="Arial"/>
                        </a:rPr>
                        <a:t>Nombre : 4</a:t>
                      </a:r>
                      <a:r>
                        <a:rPr sz="800" b="1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spc="-5" dirty="0">
                          <a:latin typeface="Arial"/>
                          <a:cs typeface="Arial"/>
                        </a:rPr>
                        <a:t>702  Taux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: </a:t>
                      </a:r>
                      <a:r>
                        <a:rPr sz="800" b="1" spc="-5" dirty="0">
                          <a:latin typeface="Arial"/>
                          <a:cs typeface="Arial"/>
                        </a:rPr>
                        <a:t>83,51</a:t>
                      </a:r>
                      <a:r>
                        <a:rPr sz="8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b="1" dirty="0">
                          <a:latin typeface="Arial"/>
                          <a:cs typeface="Arial"/>
                        </a:rPr>
                        <a:t>%</a:t>
                      </a:r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8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1" name="object 4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1974469"/>
            <a:ext cx="908050" cy="2503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 marR="224154">
              <a:lnSpc>
                <a:spcPct val="100000"/>
              </a:lnSpc>
              <a:spcBef>
                <a:spcPts val="509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Instances  politiques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000">
              <a:latin typeface="Times New Roman"/>
              <a:cs typeface="Times New Roman"/>
            </a:endParaRPr>
          </a:p>
          <a:p>
            <a:pPr marL="13335" marR="224154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312022" y="6107480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8243316" y="6073140"/>
            <a:ext cx="731520" cy="23469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0"/>
              </a:lnSpc>
            </a:pPr>
            <a:r>
              <a:rPr spc="-5" dirty="0">
                <a:solidFill>
                  <a:srgbClr val="000000"/>
                </a:solidFill>
              </a:rPr>
              <a:t>P</a:t>
            </a:r>
            <a:r>
              <a:rPr spc="-15" dirty="0">
                <a:solidFill>
                  <a:srgbClr val="000000"/>
                </a:solidFill>
              </a:rPr>
              <a:t>R</a:t>
            </a:r>
            <a:r>
              <a:rPr dirty="0">
                <a:solidFill>
                  <a:srgbClr val="000000"/>
                </a:solidFill>
              </a:rPr>
              <a:t>É</a:t>
            </a:r>
            <a:r>
              <a:rPr spc="-10" dirty="0">
                <a:solidFill>
                  <a:srgbClr val="000000"/>
                </a:solidFill>
              </a:rPr>
              <a:t>S</a:t>
            </a:r>
            <a:r>
              <a:rPr spc="-5" dirty="0">
                <a:solidFill>
                  <a:srgbClr val="000000"/>
                </a:solidFill>
              </a:rPr>
              <a:t>E</a:t>
            </a:r>
            <a:r>
              <a:rPr spc="-15" dirty="0">
                <a:solidFill>
                  <a:srgbClr val="000000"/>
                </a:solidFill>
              </a:rPr>
              <a:t>N</a:t>
            </a:r>
            <a:r>
              <a:rPr spc="-185" dirty="0">
                <a:solidFill>
                  <a:srgbClr val="000000"/>
                </a:solidFill>
              </a:rPr>
              <a:t>T</a:t>
            </a:r>
            <a:r>
              <a:rPr spc="-190" dirty="0">
                <a:solidFill>
                  <a:srgbClr val="000000"/>
                </a:solidFill>
              </a:rPr>
              <a:t>A</a:t>
            </a:r>
            <a:r>
              <a:rPr spc="-5" dirty="0">
                <a:solidFill>
                  <a:srgbClr val="000000"/>
                </a:solidFill>
              </a:rPr>
              <a:t>TION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1492377" y="446278"/>
            <a:ext cx="5509260" cy="538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10"/>
              </a:lnSpc>
            </a:pPr>
            <a:r>
              <a:rPr sz="2000" b="1" dirty="0">
                <a:latin typeface="Arial"/>
                <a:cs typeface="Arial"/>
              </a:rPr>
              <a:t>Le </a:t>
            </a:r>
            <a:r>
              <a:rPr sz="2000" b="1" spc="-5" dirty="0">
                <a:latin typeface="Arial"/>
                <a:cs typeface="Arial"/>
              </a:rPr>
              <a:t>Plan </a:t>
            </a:r>
            <a:r>
              <a:rPr sz="2000" b="1" dirty="0">
                <a:latin typeface="Arial"/>
                <a:cs typeface="Arial"/>
              </a:rPr>
              <a:t>stratégique</a:t>
            </a:r>
            <a:r>
              <a:rPr sz="2000" b="1" spc="-110" dirty="0">
                <a:latin typeface="Arial"/>
                <a:cs typeface="Arial"/>
              </a:rPr>
              <a:t> </a:t>
            </a:r>
            <a:r>
              <a:rPr sz="2000" b="1" spc="-10" dirty="0">
                <a:latin typeface="Arial"/>
                <a:cs typeface="Arial"/>
              </a:rPr>
              <a:t>2011-2016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latin typeface="Arial"/>
                <a:cs typeface="Arial"/>
              </a:rPr>
              <a:t>État d’avancement des résultats attendus – </a:t>
            </a:r>
            <a:r>
              <a:rPr sz="1600" spc="-30" dirty="0">
                <a:latin typeface="Arial"/>
                <a:cs typeface="Arial"/>
              </a:rPr>
              <a:t>ORIENTATION</a:t>
            </a:r>
            <a:r>
              <a:rPr sz="1600" spc="18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2</a:t>
            </a:r>
            <a:endParaRPr sz="16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619630" y="3186277"/>
            <a:ext cx="1397000" cy="305435"/>
          </a:xfrm>
          <a:custGeom>
            <a:avLst/>
            <a:gdLst/>
            <a:ahLst/>
            <a:cxnLst/>
            <a:rect l="l" t="t" r="r" b="b"/>
            <a:pathLst>
              <a:path w="1397000" h="305435">
                <a:moveTo>
                  <a:pt x="0" y="304825"/>
                </a:moveTo>
                <a:lnTo>
                  <a:pt x="1396745" y="304825"/>
                </a:lnTo>
                <a:lnTo>
                  <a:pt x="1396745" y="0"/>
                </a:lnTo>
                <a:lnTo>
                  <a:pt x="0" y="0"/>
                </a:lnTo>
                <a:lnTo>
                  <a:pt x="0" y="3048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016376" y="3186277"/>
            <a:ext cx="1397000" cy="305435"/>
          </a:xfrm>
          <a:custGeom>
            <a:avLst/>
            <a:gdLst/>
            <a:ahLst/>
            <a:cxnLst/>
            <a:rect l="l" t="t" r="r" b="b"/>
            <a:pathLst>
              <a:path w="1397000" h="305435">
                <a:moveTo>
                  <a:pt x="0" y="304825"/>
                </a:moveTo>
                <a:lnTo>
                  <a:pt x="1396746" y="304825"/>
                </a:lnTo>
                <a:lnTo>
                  <a:pt x="1396746" y="0"/>
                </a:lnTo>
                <a:lnTo>
                  <a:pt x="0" y="0"/>
                </a:lnTo>
                <a:lnTo>
                  <a:pt x="0" y="3048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12996" y="3186277"/>
            <a:ext cx="1397000" cy="305435"/>
          </a:xfrm>
          <a:custGeom>
            <a:avLst/>
            <a:gdLst/>
            <a:ahLst/>
            <a:cxnLst/>
            <a:rect l="l" t="t" r="r" b="b"/>
            <a:pathLst>
              <a:path w="1397000" h="305435">
                <a:moveTo>
                  <a:pt x="0" y="304825"/>
                </a:moveTo>
                <a:lnTo>
                  <a:pt x="1396746" y="304825"/>
                </a:lnTo>
                <a:lnTo>
                  <a:pt x="1396746" y="0"/>
                </a:lnTo>
                <a:lnTo>
                  <a:pt x="0" y="0"/>
                </a:lnTo>
                <a:lnTo>
                  <a:pt x="0" y="3048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809741" y="3186277"/>
            <a:ext cx="1397000" cy="305435"/>
          </a:xfrm>
          <a:custGeom>
            <a:avLst/>
            <a:gdLst/>
            <a:ahLst/>
            <a:cxnLst/>
            <a:rect l="l" t="t" r="r" b="b"/>
            <a:pathLst>
              <a:path w="1397000" h="305435">
                <a:moveTo>
                  <a:pt x="0" y="304825"/>
                </a:moveTo>
                <a:lnTo>
                  <a:pt x="1396745" y="304825"/>
                </a:lnTo>
                <a:lnTo>
                  <a:pt x="1396745" y="0"/>
                </a:lnTo>
                <a:lnTo>
                  <a:pt x="0" y="0"/>
                </a:lnTo>
                <a:lnTo>
                  <a:pt x="0" y="3048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206360" y="3186277"/>
            <a:ext cx="1397000" cy="305435"/>
          </a:xfrm>
          <a:custGeom>
            <a:avLst/>
            <a:gdLst/>
            <a:ahLst/>
            <a:cxnLst/>
            <a:rect l="l" t="t" r="r" b="b"/>
            <a:pathLst>
              <a:path w="1397000" h="305435">
                <a:moveTo>
                  <a:pt x="0" y="304825"/>
                </a:moveTo>
                <a:lnTo>
                  <a:pt x="1396746" y="304825"/>
                </a:lnTo>
                <a:lnTo>
                  <a:pt x="1396746" y="0"/>
                </a:lnTo>
                <a:lnTo>
                  <a:pt x="0" y="0"/>
                </a:lnTo>
                <a:lnTo>
                  <a:pt x="0" y="30482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4" name="object 34"/>
          <p:cNvGraphicFramePr>
            <a:graphicFrameLocks noGrp="1"/>
          </p:cNvGraphicFramePr>
          <p:nvPr/>
        </p:nvGraphicFramePr>
        <p:xfrm>
          <a:off x="1613280" y="1838451"/>
          <a:ext cx="6983472" cy="16462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6745"/>
                <a:gridCol w="1396619"/>
                <a:gridCol w="1396745"/>
                <a:gridCol w="1396618"/>
                <a:gridCol w="1396745"/>
              </a:tblGrid>
              <a:tr h="1067053">
                <a:tc gridSpan="5"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Résultat attendu #</a:t>
                      </a:r>
                      <a:r>
                        <a:rPr sz="18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3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ts val="1190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Une augmentation de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la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stabilité du personnel au sein de chaque établissement et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service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ts val="2150"/>
                        </a:lnSpc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Indicateur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: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taux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de roulement interne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des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titulaires de</a:t>
                      </a:r>
                      <a:r>
                        <a:rPr sz="10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poste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1800" b="1" dirty="0">
                          <a:latin typeface="Arial"/>
                          <a:cs typeface="Arial"/>
                        </a:rPr>
                        <a:t>Cible :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Réduire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taux de roulement interne de 5</a:t>
                      </a:r>
                      <a:r>
                        <a:rPr sz="10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%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74320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2011-2012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2012-2013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2013-2014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2014-2015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2893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2015-2016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</a:tr>
              <a:tr h="30492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18,6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19,1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16,1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825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b="1" dirty="0">
                          <a:latin typeface="Arial"/>
                          <a:cs typeface="Arial"/>
                        </a:rPr>
                        <a:t>18,9</a:t>
                      </a:r>
                      <a:r>
                        <a:rPr sz="1400" b="1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5" name="object 35"/>
          <p:cNvSpPr/>
          <p:nvPr/>
        </p:nvSpPr>
        <p:spPr>
          <a:xfrm>
            <a:off x="1619630" y="5059133"/>
            <a:ext cx="1397000" cy="518159"/>
          </a:xfrm>
          <a:custGeom>
            <a:avLst/>
            <a:gdLst/>
            <a:ahLst/>
            <a:cxnLst/>
            <a:rect l="l" t="t" r="r" b="b"/>
            <a:pathLst>
              <a:path w="1397000" h="518160">
                <a:moveTo>
                  <a:pt x="0" y="518071"/>
                </a:moveTo>
                <a:lnTo>
                  <a:pt x="1396745" y="518071"/>
                </a:lnTo>
                <a:lnTo>
                  <a:pt x="1396745" y="0"/>
                </a:lnTo>
                <a:lnTo>
                  <a:pt x="0" y="0"/>
                </a:lnTo>
                <a:lnTo>
                  <a:pt x="0" y="51807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3016376" y="5059133"/>
            <a:ext cx="1397000" cy="518159"/>
          </a:xfrm>
          <a:custGeom>
            <a:avLst/>
            <a:gdLst/>
            <a:ahLst/>
            <a:cxnLst/>
            <a:rect l="l" t="t" r="r" b="b"/>
            <a:pathLst>
              <a:path w="1397000" h="518160">
                <a:moveTo>
                  <a:pt x="0" y="518071"/>
                </a:moveTo>
                <a:lnTo>
                  <a:pt x="1396746" y="518071"/>
                </a:lnTo>
                <a:lnTo>
                  <a:pt x="1396746" y="0"/>
                </a:lnTo>
                <a:lnTo>
                  <a:pt x="0" y="0"/>
                </a:lnTo>
                <a:lnTo>
                  <a:pt x="0" y="51807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412996" y="5059133"/>
            <a:ext cx="1397000" cy="518159"/>
          </a:xfrm>
          <a:custGeom>
            <a:avLst/>
            <a:gdLst/>
            <a:ahLst/>
            <a:cxnLst/>
            <a:rect l="l" t="t" r="r" b="b"/>
            <a:pathLst>
              <a:path w="1397000" h="518160">
                <a:moveTo>
                  <a:pt x="0" y="518071"/>
                </a:moveTo>
                <a:lnTo>
                  <a:pt x="1396746" y="518071"/>
                </a:lnTo>
                <a:lnTo>
                  <a:pt x="1396746" y="0"/>
                </a:lnTo>
                <a:lnTo>
                  <a:pt x="0" y="0"/>
                </a:lnTo>
                <a:lnTo>
                  <a:pt x="0" y="51807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809741" y="5059133"/>
            <a:ext cx="1397000" cy="518159"/>
          </a:xfrm>
          <a:custGeom>
            <a:avLst/>
            <a:gdLst/>
            <a:ahLst/>
            <a:cxnLst/>
            <a:rect l="l" t="t" r="r" b="b"/>
            <a:pathLst>
              <a:path w="1397000" h="518160">
                <a:moveTo>
                  <a:pt x="0" y="518071"/>
                </a:moveTo>
                <a:lnTo>
                  <a:pt x="1396745" y="518071"/>
                </a:lnTo>
                <a:lnTo>
                  <a:pt x="1396745" y="0"/>
                </a:lnTo>
                <a:lnTo>
                  <a:pt x="0" y="0"/>
                </a:lnTo>
                <a:lnTo>
                  <a:pt x="0" y="51807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206360" y="5059133"/>
            <a:ext cx="1397000" cy="518159"/>
          </a:xfrm>
          <a:custGeom>
            <a:avLst/>
            <a:gdLst/>
            <a:ahLst/>
            <a:cxnLst/>
            <a:rect l="l" t="t" r="r" b="b"/>
            <a:pathLst>
              <a:path w="1397000" h="518160">
                <a:moveTo>
                  <a:pt x="0" y="518071"/>
                </a:moveTo>
                <a:lnTo>
                  <a:pt x="1396746" y="518071"/>
                </a:lnTo>
                <a:lnTo>
                  <a:pt x="1396746" y="0"/>
                </a:lnTo>
                <a:lnTo>
                  <a:pt x="0" y="0"/>
                </a:lnTo>
                <a:lnTo>
                  <a:pt x="0" y="51807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0" name="object 40"/>
          <p:cNvGraphicFramePr>
            <a:graphicFrameLocks noGrp="1"/>
          </p:cNvGraphicFramePr>
          <p:nvPr/>
        </p:nvGraphicFramePr>
        <p:xfrm>
          <a:off x="1613280" y="3711702"/>
          <a:ext cx="6983472" cy="185915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6745"/>
                <a:gridCol w="1396619"/>
                <a:gridCol w="1396745"/>
                <a:gridCol w="1396618"/>
                <a:gridCol w="1396745"/>
              </a:tblGrid>
              <a:tr h="1066800">
                <a:tc gridSpan="5"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Résultat attendu #</a:t>
                      </a:r>
                      <a:r>
                        <a:rPr sz="18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4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ts val="1190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Une augmentation de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la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présence au</a:t>
                      </a:r>
                      <a:r>
                        <a:rPr sz="10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travail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ts val="2150"/>
                        </a:lnSpc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Indicateur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: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taux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d’absentéisme en assurance salaire (absence de plus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d’une</a:t>
                      </a:r>
                      <a:r>
                        <a:rPr sz="1000" spc="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semaine)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1800" b="1" dirty="0">
                          <a:latin typeface="Arial"/>
                          <a:cs typeface="Arial"/>
                        </a:rPr>
                        <a:t>Cible :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Maintenir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le taux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CSSMI en deçà du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taux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national (FCSQ)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74193">
                <a:tc>
                  <a:txBody>
                    <a:bodyPr/>
                    <a:lstStyle/>
                    <a:p>
                      <a:pPr marL="33274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2011-2012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2012-2013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2829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2013-2014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2893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2014-2015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28930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2015-2016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135890" marR="97155" indent="-32384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300" spc="-10" dirty="0">
                          <a:latin typeface="Arial"/>
                          <a:cs typeface="Arial"/>
                        </a:rPr>
                        <a:t>CSSMI </a:t>
                      </a:r>
                      <a:r>
                        <a:rPr sz="1300" spc="-5" dirty="0">
                          <a:latin typeface="Arial"/>
                          <a:cs typeface="Arial"/>
                        </a:rPr>
                        <a:t>: 3,33 %  FCSQ : 3,37</a:t>
                      </a:r>
                      <a:r>
                        <a:rPr sz="13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5" dirty="0">
                          <a:latin typeface="Arial"/>
                          <a:cs typeface="Arial"/>
                        </a:rPr>
                        <a:t>%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5890" marR="97155" indent="-32384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300" spc="-10" dirty="0">
                          <a:latin typeface="Arial"/>
                          <a:cs typeface="Arial"/>
                        </a:rPr>
                        <a:t>CSSMI </a:t>
                      </a:r>
                      <a:r>
                        <a:rPr sz="1300" spc="-5" dirty="0">
                          <a:latin typeface="Arial"/>
                          <a:cs typeface="Arial"/>
                        </a:rPr>
                        <a:t>: 3,32 %  FCSQ : 3,35</a:t>
                      </a:r>
                      <a:r>
                        <a:rPr sz="13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5" dirty="0">
                          <a:latin typeface="Arial"/>
                          <a:cs typeface="Arial"/>
                        </a:rPr>
                        <a:t>%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6525" marR="96520" indent="-32384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300" spc="-5" dirty="0">
                          <a:latin typeface="Arial"/>
                          <a:cs typeface="Arial"/>
                        </a:rPr>
                        <a:t>CSSMI : 3,24</a:t>
                      </a:r>
                      <a:r>
                        <a:rPr sz="13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5" dirty="0">
                          <a:latin typeface="Arial"/>
                          <a:cs typeface="Arial"/>
                        </a:rPr>
                        <a:t>%  FCSQ : 3,28</a:t>
                      </a:r>
                      <a:r>
                        <a:rPr sz="13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spc="-5" dirty="0">
                          <a:latin typeface="Arial"/>
                          <a:cs typeface="Arial"/>
                        </a:rPr>
                        <a:t>%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33350" marR="88900" indent="-3111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300" b="1" dirty="0">
                          <a:latin typeface="Arial"/>
                          <a:cs typeface="Arial"/>
                        </a:rPr>
                        <a:t>CSSMI </a:t>
                      </a:r>
                      <a:r>
                        <a:rPr sz="1300" b="1" spc="-5" dirty="0">
                          <a:latin typeface="Arial"/>
                          <a:cs typeface="Arial"/>
                        </a:rPr>
                        <a:t>: 3,25</a:t>
                      </a:r>
                      <a:r>
                        <a:rPr sz="1300" b="1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5" dirty="0">
                          <a:latin typeface="Arial"/>
                          <a:cs typeface="Arial"/>
                        </a:rPr>
                        <a:t>%  FCSQ : 3,20</a:t>
                      </a:r>
                      <a:r>
                        <a:rPr sz="13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300" b="1" spc="-5" dirty="0">
                          <a:latin typeface="Arial"/>
                          <a:cs typeface="Arial"/>
                        </a:rPr>
                        <a:t>%</a:t>
                      </a:r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1" name="object 4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77697" y="303910"/>
            <a:ext cx="4570730" cy="732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solidFill>
                  <a:srgbClr val="000000"/>
                </a:solidFill>
              </a:rPr>
              <a:t>PRÉSENTATION</a:t>
            </a:r>
          </a:p>
          <a:p>
            <a:pPr marL="927100">
              <a:lnSpc>
                <a:spcPct val="100000"/>
              </a:lnSpc>
              <a:spcBef>
                <a:spcPts val="400"/>
              </a:spcBef>
            </a:pPr>
            <a:r>
              <a:rPr sz="2000" dirty="0">
                <a:solidFill>
                  <a:srgbClr val="000000"/>
                </a:solidFill>
              </a:rPr>
              <a:t>Le </a:t>
            </a:r>
            <a:r>
              <a:rPr sz="2000" spc="-5" dirty="0">
                <a:solidFill>
                  <a:srgbClr val="000000"/>
                </a:solidFill>
              </a:rPr>
              <a:t>Plan </a:t>
            </a:r>
            <a:r>
              <a:rPr sz="2000" dirty="0">
                <a:solidFill>
                  <a:srgbClr val="000000"/>
                </a:solidFill>
              </a:rPr>
              <a:t>stratégique</a:t>
            </a:r>
            <a:r>
              <a:rPr sz="2000" spc="-95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2011-2016</a:t>
            </a:r>
            <a:endParaRPr sz="2000"/>
          </a:p>
        </p:txBody>
      </p:sp>
      <p:sp>
        <p:nvSpPr>
          <p:cNvPr id="6" name="object 6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312022" y="6107480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8243316" y="6073140"/>
            <a:ext cx="731520" cy="23469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1506982" y="1555241"/>
            <a:ext cx="7068820" cy="723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1730"/>
              </a:lnSpc>
              <a:tabLst>
                <a:tab pos="1495425" algn="l"/>
              </a:tabLst>
            </a:pPr>
            <a:r>
              <a:rPr sz="1600" spc="-30" dirty="0">
                <a:solidFill>
                  <a:srgbClr val="7E7E7E"/>
                </a:solidFill>
                <a:latin typeface="Arial"/>
                <a:cs typeface="Arial"/>
              </a:rPr>
              <a:t>ORIENTATION	</a:t>
            </a:r>
            <a:r>
              <a:rPr sz="1600" spc="-5" dirty="0">
                <a:solidFill>
                  <a:srgbClr val="7E7E7E"/>
                </a:solidFill>
                <a:latin typeface="Arial"/>
                <a:cs typeface="Arial"/>
              </a:rPr>
              <a:t>3  :  Poursuivre  </a:t>
            </a:r>
            <a:r>
              <a:rPr sz="1600" dirty="0">
                <a:solidFill>
                  <a:srgbClr val="7E7E7E"/>
                </a:solidFill>
                <a:latin typeface="Arial"/>
                <a:cs typeface="Arial"/>
              </a:rPr>
              <a:t>le  </a:t>
            </a:r>
            <a:r>
              <a:rPr sz="1600" spc="-5" dirty="0">
                <a:solidFill>
                  <a:srgbClr val="7E7E7E"/>
                </a:solidFill>
                <a:latin typeface="Arial"/>
                <a:cs typeface="Arial"/>
              </a:rPr>
              <a:t>développement  de  collaborations  </a:t>
            </a:r>
            <a:r>
              <a:rPr sz="1600" spc="31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7E7E7E"/>
                </a:solidFill>
                <a:latin typeface="Arial"/>
                <a:cs typeface="Arial"/>
              </a:rPr>
              <a:t>et </a:t>
            </a:r>
            <a:r>
              <a:rPr sz="1600" spc="100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7E7E7E"/>
                </a:solidFill>
                <a:latin typeface="Arial"/>
                <a:cs typeface="Arial"/>
              </a:rPr>
              <a:t>de  partenariats axés sur </a:t>
            </a:r>
            <a:r>
              <a:rPr sz="1600" dirty="0">
                <a:solidFill>
                  <a:srgbClr val="7E7E7E"/>
                </a:solidFill>
                <a:latin typeface="Arial"/>
                <a:cs typeface="Arial"/>
              </a:rPr>
              <a:t>la </a:t>
            </a:r>
            <a:r>
              <a:rPr sz="1600" spc="-5" dirty="0">
                <a:solidFill>
                  <a:srgbClr val="7E7E7E"/>
                </a:solidFill>
                <a:latin typeface="Arial"/>
                <a:cs typeface="Arial"/>
              </a:rPr>
              <a:t>réussite et </a:t>
            </a:r>
            <a:r>
              <a:rPr sz="1600" dirty="0">
                <a:solidFill>
                  <a:srgbClr val="7E7E7E"/>
                </a:solidFill>
                <a:latin typeface="Arial"/>
                <a:cs typeface="Arial"/>
              </a:rPr>
              <a:t>la </a:t>
            </a:r>
            <a:r>
              <a:rPr sz="1600" spc="-5" dirty="0">
                <a:solidFill>
                  <a:srgbClr val="7E7E7E"/>
                </a:solidFill>
                <a:latin typeface="Arial"/>
                <a:cs typeface="Arial"/>
              </a:rPr>
              <a:t>persévérance des</a:t>
            </a:r>
            <a:r>
              <a:rPr sz="1600" spc="155" dirty="0">
                <a:solidFill>
                  <a:srgbClr val="7E7E7E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7E7E7E"/>
                </a:solidFill>
                <a:latin typeface="Arial"/>
                <a:cs typeface="Arial"/>
              </a:rPr>
              <a:t>élèves</a:t>
            </a:r>
            <a:endParaRPr sz="1600">
              <a:latin typeface="Arial"/>
              <a:cs typeface="Arial"/>
            </a:endParaRPr>
          </a:p>
          <a:p>
            <a:pPr marL="12700" marR="2226310">
              <a:lnSpc>
                <a:spcPts val="1080"/>
              </a:lnSpc>
              <a:spcBef>
                <a:spcPts val="25"/>
              </a:spcBef>
            </a:pPr>
            <a:r>
              <a:rPr sz="900" b="1" dirty="0">
                <a:latin typeface="Arial"/>
                <a:cs typeface="Arial"/>
              </a:rPr>
              <a:t>Chef de projet : </a:t>
            </a:r>
            <a:r>
              <a:rPr sz="900" b="1" spc="-5" dirty="0">
                <a:latin typeface="Arial"/>
                <a:cs typeface="Arial"/>
              </a:rPr>
              <a:t>Anne-Lise Gravel, </a:t>
            </a:r>
            <a:r>
              <a:rPr sz="900" b="1" dirty="0">
                <a:latin typeface="Arial"/>
                <a:cs typeface="Arial"/>
              </a:rPr>
              <a:t>directrice, </a:t>
            </a:r>
            <a:r>
              <a:rPr sz="900" b="1" spc="-5" dirty="0">
                <a:latin typeface="Arial"/>
                <a:cs typeface="Arial"/>
              </a:rPr>
              <a:t>service </a:t>
            </a:r>
            <a:r>
              <a:rPr sz="900" b="1" dirty="0">
                <a:latin typeface="Arial"/>
                <a:cs typeface="Arial"/>
              </a:rPr>
              <a:t>de la formation générale des jeunes  Responsable </a:t>
            </a:r>
            <a:r>
              <a:rPr sz="900" b="1" spc="-5" dirty="0">
                <a:latin typeface="Arial"/>
                <a:cs typeface="Arial"/>
              </a:rPr>
              <a:t>à </a:t>
            </a:r>
            <a:r>
              <a:rPr sz="900" b="1" dirty="0">
                <a:latin typeface="Arial"/>
                <a:cs typeface="Arial"/>
              </a:rPr>
              <a:t>la Direction générale : </a:t>
            </a:r>
            <a:r>
              <a:rPr sz="900" b="1" spc="-5" dirty="0">
                <a:latin typeface="Arial"/>
                <a:cs typeface="Arial"/>
              </a:rPr>
              <a:t>Richard </a:t>
            </a:r>
            <a:r>
              <a:rPr sz="900" b="1" dirty="0">
                <a:latin typeface="Arial"/>
                <a:cs typeface="Arial"/>
              </a:rPr>
              <a:t>Chaurest, directeur général</a:t>
            </a:r>
            <a:r>
              <a:rPr sz="900" b="1" spc="-16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adjoint</a:t>
            </a:r>
            <a:endParaRPr sz="900">
              <a:latin typeface="Arial"/>
              <a:cs typeface="Arial"/>
            </a:endParaRPr>
          </a:p>
        </p:txBody>
      </p:sp>
      <p:sp>
        <p:nvSpPr>
          <p:cNvPr id="39" name="object 3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35" name="object 35"/>
          <p:cNvSpPr txBox="1"/>
          <p:nvPr/>
        </p:nvSpPr>
        <p:spPr>
          <a:xfrm>
            <a:off x="1447800" y="2398776"/>
            <a:ext cx="6997065" cy="381000"/>
          </a:xfrm>
          <a:prstGeom prst="rect">
            <a:avLst/>
          </a:prstGeom>
          <a:solidFill>
            <a:srgbClr val="C0ECFD"/>
          </a:solidFill>
        </p:spPr>
        <p:txBody>
          <a:bodyPr vert="horz" wrap="square" lIns="0" tIns="50165" rIns="0" bIns="0" rtlCol="0">
            <a:spAutoFit/>
          </a:bodyPr>
          <a:lstStyle/>
          <a:p>
            <a:pPr marL="74295">
              <a:lnSpc>
                <a:spcPct val="100000"/>
              </a:lnSpc>
              <a:spcBef>
                <a:spcPts val="395"/>
              </a:spcBef>
            </a:pPr>
            <a:r>
              <a:rPr sz="900" b="1" spc="-5" dirty="0">
                <a:latin typeface="Arial"/>
                <a:cs typeface="Arial"/>
              </a:rPr>
              <a:t>Objectif </a:t>
            </a:r>
            <a:r>
              <a:rPr sz="900" b="1" dirty="0">
                <a:latin typeface="Arial"/>
                <a:cs typeface="Arial"/>
              </a:rPr>
              <a:t>3.1</a:t>
            </a:r>
            <a:r>
              <a:rPr sz="900" b="1" spc="-8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  <a:p>
            <a:pPr marL="74295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Augmenter </a:t>
            </a:r>
            <a:r>
              <a:rPr sz="900" spc="-5" dirty="0">
                <a:latin typeface="Arial"/>
                <a:cs typeface="Arial"/>
              </a:rPr>
              <a:t>le </a:t>
            </a:r>
            <a:r>
              <a:rPr sz="900" dirty="0">
                <a:latin typeface="Arial"/>
                <a:cs typeface="Arial"/>
              </a:rPr>
              <a:t>nombre d’actions concertées et</a:t>
            </a:r>
            <a:r>
              <a:rPr sz="900" spc="-16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reconnues</a:t>
            </a:r>
            <a:endParaRPr sz="9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447800" y="2924555"/>
            <a:ext cx="6997065" cy="660400"/>
          </a:xfrm>
          <a:prstGeom prst="rect">
            <a:avLst/>
          </a:prstGeom>
          <a:solidFill>
            <a:srgbClr val="E6F37C"/>
          </a:solidFill>
        </p:spPr>
        <p:txBody>
          <a:bodyPr vert="horz" wrap="square" lIns="0" tIns="73025" rIns="0" bIns="0" rtlCol="0">
            <a:spAutoFit/>
          </a:bodyPr>
          <a:lstStyle/>
          <a:p>
            <a:pPr marL="74295">
              <a:lnSpc>
                <a:spcPct val="100000"/>
              </a:lnSpc>
              <a:spcBef>
                <a:spcPts val="575"/>
              </a:spcBef>
            </a:pPr>
            <a:r>
              <a:rPr sz="900" b="1" spc="-5" dirty="0">
                <a:latin typeface="Arial"/>
                <a:cs typeface="Arial"/>
              </a:rPr>
              <a:t>Axes d’intervention</a:t>
            </a:r>
            <a:r>
              <a:rPr sz="900" b="1" spc="-4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  <a:p>
            <a:pPr marL="703580" indent="-172085">
              <a:lnSpc>
                <a:spcPct val="100000"/>
              </a:lnSpc>
              <a:buAutoNum type="alphaUcPeriod"/>
              <a:tabLst>
                <a:tab pos="704215" algn="l"/>
              </a:tabLst>
            </a:pPr>
            <a:r>
              <a:rPr sz="900" dirty="0">
                <a:latin typeface="Arial"/>
                <a:cs typeface="Arial"/>
              </a:rPr>
              <a:t>La relation</a:t>
            </a:r>
            <a:r>
              <a:rPr sz="900" spc="-1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école-famille</a:t>
            </a:r>
            <a:endParaRPr sz="900">
              <a:latin typeface="Arial"/>
              <a:cs typeface="Arial"/>
            </a:endParaRPr>
          </a:p>
          <a:p>
            <a:pPr marL="703580" indent="-172085">
              <a:lnSpc>
                <a:spcPct val="100000"/>
              </a:lnSpc>
              <a:buAutoNum type="alphaUcPeriod"/>
              <a:tabLst>
                <a:tab pos="704215" algn="l"/>
              </a:tabLst>
            </a:pPr>
            <a:r>
              <a:rPr sz="900" dirty="0">
                <a:latin typeface="Arial"/>
                <a:cs typeface="Arial"/>
              </a:rPr>
              <a:t>Les relations </a:t>
            </a:r>
            <a:r>
              <a:rPr sz="900" spc="-5" dirty="0">
                <a:latin typeface="Arial"/>
                <a:cs typeface="Arial"/>
              </a:rPr>
              <a:t>avec </a:t>
            </a:r>
            <a:r>
              <a:rPr sz="900" dirty="0">
                <a:latin typeface="Arial"/>
                <a:cs typeface="Arial"/>
              </a:rPr>
              <a:t>les partenaires </a:t>
            </a:r>
            <a:r>
              <a:rPr sz="900" spc="-5" dirty="0">
                <a:latin typeface="Arial"/>
                <a:cs typeface="Arial"/>
              </a:rPr>
              <a:t>de la</a:t>
            </a:r>
            <a:r>
              <a:rPr sz="900" spc="-1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communauté</a:t>
            </a:r>
            <a:endParaRPr sz="900">
              <a:latin typeface="Arial"/>
              <a:cs typeface="Arial"/>
            </a:endParaRPr>
          </a:p>
          <a:p>
            <a:pPr marL="703580" indent="-172085">
              <a:lnSpc>
                <a:spcPct val="100000"/>
              </a:lnSpc>
              <a:buAutoNum type="alphaUcPeriod"/>
              <a:tabLst>
                <a:tab pos="704215" algn="l"/>
              </a:tabLst>
            </a:pPr>
            <a:r>
              <a:rPr sz="900" dirty="0">
                <a:latin typeface="Arial"/>
                <a:cs typeface="Arial"/>
              </a:rPr>
              <a:t>Les relations </a:t>
            </a:r>
            <a:r>
              <a:rPr sz="900" spc="-5" dirty="0">
                <a:latin typeface="Arial"/>
                <a:cs typeface="Arial"/>
              </a:rPr>
              <a:t>avec </a:t>
            </a:r>
            <a:r>
              <a:rPr sz="900" dirty="0">
                <a:latin typeface="Arial"/>
                <a:cs typeface="Arial"/>
              </a:rPr>
              <a:t>les </a:t>
            </a:r>
            <a:r>
              <a:rPr sz="900" spc="-5" dirty="0">
                <a:latin typeface="Arial"/>
                <a:cs typeface="Arial"/>
              </a:rPr>
              <a:t>employeurs de la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région</a:t>
            </a:r>
            <a:endParaRPr sz="9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509522" y="3683761"/>
            <a:ext cx="6542405" cy="286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Au cours </a:t>
            </a:r>
            <a:r>
              <a:rPr sz="900" spc="-5" dirty="0">
                <a:latin typeface="Arial"/>
                <a:cs typeface="Arial"/>
              </a:rPr>
              <a:t>de l’année </a:t>
            </a:r>
            <a:r>
              <a:rPr sz="900" dirty="0">
                <a:latin typeface="Arial"/>
                <a:cs typeface="Arial"/>
              </a:rPr>
              <a:t>scolaire 2014-2015, </a:t>
            </a:r>
            <a:r>
              <a:rPr sz="900" spc="-5" dirty="0">
                <a:latin typeface="Arial"/>
                <a:cs typeface="Arial"/>
              </a:rPr>
              <a:t>l’équipe de </a:t>
            </a:r>
            <a:r>
              <a:rPr sz="900" dirty="0">
                <a:latin typeface="Arial"/>
                <a:cs typeface="Arial"/>
              </a:rPr>
              <a:t>projet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l’orientation </a:t>
            </a:r>
            <a:r>
              <a:rPr sz="900" spc="-5" dirty="0">
                <a:latin typeface="Arial"/>
                <a:cs typeface="Arial"/>
              </a:rPr>
              <a:t>3 a </a:t>
            </a:r>
            <a:r>
              <a:rPr sz="900" dirty="0">
                <a:latin typeface="Arial"/>
                <a:cs typeface="Arial"/>
              </a:rPr>
              <a:t>initié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nombreux projets </a:t>
            </a:r>
            <a:r>
              <a:rPr sz="900" spc="-5" dirty="0">
                <a:latin typeface="Arial"/>
                <a:cs typeface="Arial"/>
              </a:rPr>
              <a:t>en </a:t>
            </a:r>
            <a:r>
              <a:rPr sz="900" dirty="0">
                <a:latin typeface="Arial"/>
                <a:cs typeface="Arial"/>
              </a:rPr>
              <a:t>concertation </a:t>
            </a:r>
            <a:r>
              <a:rPr sz="900" spc="-5" dirty="0">
                <a:latin typeface="Arial"/>
                <a:cs typeface="Arial"/>
              </a:rPr>
              <a:t>avec </a:t>
            </a:r>
            <a:r>
              <a:rPr sz="900" dirty="0">
                <a:latin typeface="Arial"/>
                <a:cs typeface="Arial"/>
              </a:rPr>
              <a:t>les  différents partenaires </a:t>
            </a:r>
            <a:r>
              <a:rPr sz="900" spc="-5" dirty="0">
                <a:latin typeface="Arial"/>
                <a:cs typeface="Arial"/>
              </a:rPr>
              <a:t>de la CSSMI, </a:t>
            </a:r>
            <a:r>
              <a:rPr sz="900" dirty="0">
                <a:latin typeface="Arial"/>
                <a:cs typeface="Arial"/>
              </a:rPr>
              <a:t>dont</a:t>
            </a:r>
            <a:r>
              <a:rPr sz="900" spc="-1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003551" y="3958082"/>
            <a:ext cx="6350000" cy="835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7955" indent="-135255">
              <a:lnSpc>
                <a:spcPct val="100000"/>
              </a:lnSpc>
              <a:buFont typeface="Arial"/>
              <a:buChar char="•"/>
              <a:tabLst>
                <a:tab pos="148590" algn="l"/>
              </a:tabLst>
            </a:pPr>
            <a:r>
              <a:rPr sz="900" spc="-5" dirty="0">
                <a:latin typeface="Arial"/>
                <a:cs typeface="Arial"/>
              </a:rPr>
              <a:t>La </a:t>
            </a:r>
            <a:r>
              <a:rPr sz="900" dirty="0">
                <a:latin typeface="Arial"/>
                <a:cs typeface="Arial"/>
              </a:rPr>
              <a:t>formation, </a:t>
            </a:r>
            <a:r>
              <a:rPr sz="900" spc="-5" dirty="0">
                <a:latin typeface="Arial"/>
                <a:cs typeface="Arial"/>
              </a:rPr>
              <a:t>à </a:t>
            </a:r>
            <a:r>
              <a:rPr sz="900" dirty="0">
                <a:latin typeface="Arial"/>
                <a:cs typeface="Arial"/>
              </a:rPr>
              <a:t>l’intention des parents, sur </a:t>
            </a:r>
            <a:r>
              <a:rPr sz="900" spc="-5" dirty="0">
                <a:latin typeface="Arial"/>
                <a:cs typeface="Arial"/>
              </a:rPr>
              <a:t>la sexualité en collaboration avec la Maison </a:t>
            </a:r>
            <a:r>
              <a:rPr sz="900" dirty="0">
                <a:latin typeface="Arial"/>
                <a:cs typeface="Arial"/>
              </a:rPr>
              <a:t>des </a:t>
            </a:r>
            <a:r>
              <a:rPr sz="900" spc="-5" dirty="0">
                <a:latin typeface="Arial"/>
                <a:cs typeface="Arial"/>
              </a:rPr>
              <a:t>jeunes Le </a:t>
            </a:r>
            <a:r>
              <a:rPr sz="900" dirty="0">
                <a:latin typeface="Arial"/>
                <a:cs typeface="Arial"/>
              </a:rPr>
              <a:t>Spot </a:t>
            </a:r>
            <a:r>
              <a:rPr sz="900" spc="-5" dirty="0">
                <a:latin typeface="Arial"/>
                <a:cs typeface="Arial"/>
              </a:rPr>
              <a:t>de</a:t>
            </a:r>
            <a:r>
              <a:rPr sz="900" spc="-75" dirty="0">
                <a:latin typeface="Arial"/>
                <a:cs typeface="Arial"/>
              </a:rPr>
              <a:t> </a:t>
            </a:r>
            <a:r>
              <a:rPr sz="900" spc="5" dirty="0">
                <a:latin typeface="Arial"/>
                <a:cs typeface="Arial"/>
              </a:rPr>
              <a:t>St-Eustache</a:t>
            </a:r>
            <a:endParaRPr sz="900">
              <a:latin typeface="Arial"/>
              <a:cs typeface="Arial"/>
            </a:endParaRPr>
          </a:p>
          <a:p>
            <a:pPr marL="147955" indent="-135255">
              <a:lnSpc>
                <a:spcPct val="100000"/>
              </a:lnSpc>
              <a:buChar char="•"/>
              <a:tabLst>
                <a:tab pos="148590" algn="l"/>
              </a:tabLst>
            </a:pPr>
            <a:r>
              <a:rPr sz="900" dirty="0">
                <a:latin typeface="Arial"/>
                <a:cs typeface="Arial"/>
              </a:rPr>
              <a:t>L’entente </a:t>
            </a:r>
            <a:r>
              <a:rPr sz="900" spc="-5" dirty="0">
                <a:latin typeface="Arial"/>
                <a:cs typeface="Arial"/>
              </a:rPr>
              <a:t>en </a:t>
            </a:r>
            <a:r>
              <a:rPr sz="900" dirty="0">
                <a:latin typeface="Arial"/>
                <a:cs typeface="Arial"/>
              </a:rPr>
              <a:t>cours d’élaboration </a:t>
            </a:r>
            <a:r>
              <a:rPr sz="900" spc="-5" dirty="0">
                <a:latin typeface="Arial"/>
                <a:cs typeface="Arial"/>
              </a:rPr>
              <a:t>avec le </a:t>
            </a:r>
            <a:r>
              <a:rPr sz="900" dirty="0">
                <a:latin typeface="Arial"/>
                <a:cs typeface="Arial"/>
              </a:rPr>
              <a:t>Centre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réadaptation </a:t>
            </a:r>
            <a:r>
              <a:rPr sz="900" spc="-5" dirty="0">
                <a:latin typeface="Arial"/>
                <a:cs typeface="Arial"/>
              </a:rPr>
              <a:t>en dépendance </a:t>
            </a:r>
            <a:r>
              <a:rPr sz="900" dirty="0">
                <a:latin typeface="Arial"/>
                <a:cs typeface="Arial"/>
              </a:rPr>
              <a:t>des </a:t>
            </a:r>
            <a:r>
              <a:rPr sz="900" spc="-5" dirty="0">
                <a:latin typeface="Arial"/>
                <a:cs typeface="Arial"/>
              </a:rPr>
              <a:t>Laurentides</a:t>
            </a:r>
            <a:r>
              <a:rPr sz="900" spc="-13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(CRD)</a:t>
            </a:r>
            <a:endParaRPr sz="900">
              <a:latin typeface="Arial"/>
              <a:cs typeface="Arial"/>
            </a:endParaRPr>
          </a:p>
          <a:p>
            <a:pPr marL="147955" indent="-135255">
              <a:lnSpc>
                <a:spcPct val="100000"/>
              </a:lnSpc>
              <a:buFont typeface="Arial"/>
              <a:buChar char="•"/>
              <a:tabLst>
                <a:tab pos="148590" algn="l"/>
              </a:tabLst>
            </a:pPr>
            <a:r>
              <a:rPr sz="900" spc="-5" dirty="0">
                <a:latin typeface="Arial"/>
                <a:cs typeface="Arial"/>
              </a:rPr>
              <a:t>La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diffusion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capsules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d’informations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scolaires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à</a:t>
            </a:r>
            <a:r>
              <a:rPr sz="900" dirty="0">
                <a:latin typeface="Arial"/>
                <a:cs typeface="Arial"/>
              </a:rPr>
              <a:t> l’intention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parents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en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lien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avec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guide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MESA</a:t>
            </a:r>
            <a:endParaRPr sz="900">
              <a:latin typeface="Arial"/>
              <a:cs typeface="Arial"/>
            </a:endParaRPr>
          </a:p>
          <a:p>
            <a:pPr marL="147955" indent="-135255">
              <a:lnSpc>
                <a:spcPct val="100000"/>
              </a:lnSpc>
              <a:buFont typeface="Arial"/>
              <a:buChar char="•"/>
              <a:tabLst>
                <a:tab pos="148590" algn="l"/>
              </a:tabLst>
            </a:pPr>
            <a:r>
              <a:rPr sz="900" spc="-5" dirty="0">
                <a:latin typeface="Arial"/>
                <a:cs typeface="Arial"/>
              </a:rPr>
              <a:t>La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planification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formations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conjointes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s’adressant</a:t>
            </a:r>
            <a:r>
              <a:rPr sz="900" spc="-4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au</a:t>
            </a:r>
            <a:r>
              <a:rPr sz="900" dirty="0">
                <a:latin typeface="Arial"/>
                <a:cs typeface="Arial"/>
              </a:rPr>
              <a:t> personnel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soutien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des</a:t>
            </a:r>
            <a:r>
              <a:rPr sz="900" spc="-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écoles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avec</a:t>
            </a:r>
            <a:r>
              <a:rPr sz="900" spc="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les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partenaires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du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réseau</a:t>
            </a:r>
            <a:endParaRPr sz="900">
              <a:latin typeface="Arial"/>
              <a:cs typeface="Arial"/>
            </a:endParaRPr>
          </a:p>
          <a:p>
            <a:pPr marL="147955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de la santé qui se réaliseront en</a:t>
            </a:r>
            <a:r>
              <a:rPr sz="900" spc="-15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2015-2016</a:t>
            </a:r>
            <a:endParaRPr sz="900">
              <a:latin typeface="Arial"/>
              <a:cs typeface="Arial"/>
            </a:endParaRPr>
          </a:p>
          <a:p>
            <a:pPr marL="147955" indent="-135255">
              <a:lnSpc>
                <a:spcPct val="100000"/>
              </a:lnSpc>
              <a:buFont typeface="Arial"/>
              <a:buChar char="•"/>
              <a:tabLst>
                <a:tab pos="148590" algn="l"/>
              </a:tabLst>
            </a:pPr>
            <a:r>
              <a:rPr sz="900" spc="-5" dirty="0">
                <a:latin typeface="Arial"/>
                <a:cs typeface="Arial"/>
              </a:rPr>
              <a:t>La </a:t>
            </a:r>
            <a:r>
              <a:rPr sz="900" dirty="0">
                <a:latin typeface="Arial"/>
                <a:cs typeface="Arial"/>
              </a:rPr>
              <a:t>participation </a:t>
            </a:r>
            <a:r>
              <a:rPr sz="900" spc="-5" dirty="0">
                <a:latin typeface="Arial"/>
                <a:cs typeface="Arial"/>
              </a:rPr>
              <a:t>au </a:t>
            </a:r>
            <a:r>
              <a:rPr sz="900" dirty="0">
                <a:latin typeface="Arial"/>
                <a:cs typeface="Arial"/>
              </a:rPr>
              <a:t>regroupement </a:t>
            </a:r>
            <a:r>
              <a:rPr sz="900" spc="-5" dirty="0">
                <a:latin typeface="Arial"/>
                <a:cs typeface="Arial"/>
              </a:rPr>
              <a:t>Tous </a:t>
            </a:r>
            <a:r>
              <a:rPr sz="900" dirty="0">
                <a:latin typeface="Arial"/>
                <a:cs typeface="Arial"/>
              </a:rPr>
              <a:t>complices </a:t>
            </a:r>
            <a:r>
              <a:rPr sz="900" spc="-5" dirty="0">
                <a:latin typeface="Arial"/>
                <a:cs typeface="Arial"/>
              </a:rPr>
              <a:t>pour </a:t>
            </a:r>
            <a:r>
              <a:rPr sz="900" dirty="0">
                <a:latin typeface="Arial"/>
                <a:cs typeface="Arial"/>
              </a:rPr>
              <a:t>notre communauté </a:t>
            </a:r>
            <a:r>
              <a:rPr sz="900" spc="-5" dirty="0">
                <a:latin typeface="Arial"/>
                <a:cs typeface="Arial"/>
              </a:rPr>
              <a:t>(MRC</a:t>
            </a:r>
            <a:r>
              <a:rPr sz="900" spc="-10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Deux-Montagnes)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1974469"/>
            <a:ext cx="908050" cy="2503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 marR="224154">
              <a:lnSpc>
                <a:spcPct val="100000"/>
              </a:lnSpc>
              <a:spcBef>
                <a:spcPts val="509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Instances  politiques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000">
              <a:latin typeface="Times New Roman"/>
              <a:cs typeface="Times New Roman"/>
            </a:endParaRPr>
          </a:p>
          <a:p>
            <a:pPr marL="13335" marR="224154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312022" y="6107480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8243316" y="6073140"/>
            <a:ext cx="731520" cy="23469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0"/>
              </a:lnSpc>
            </a:pPr>
            <a:r>
              <a:rPr spc="-5" dirty="0">
                <a:solidFill>
                  <a:srgbClr val="000000"/>
                </a:solidFill>
              </a:rPr>
              <a:t>P</a:t>
            </a:r>
            <a:r>
              <a:rPr spc="-15" dirty="0">
                <a:solidFill>
                  <a:srgbClr val="000000"/>
                </a:solidFill>
              </a:rPr>
              <a:t>R</a:t>
            </a:r>
            <a:r>
              <a:rPr dirty="0">
                <a:solidFill>
                  <a:srgbClr val="000000"/>
                </a:solidFill>
              </a:rPr>
              <a:t>É</a:t>
            </a:r>
            <a:r>
              <a:rPr spc="-10" dirty="0">
                <a:solidFill>
                  <a:srgbClr val="000000"/>
                </a:solidFill>
              </a:rPr>
              <a:t>S</a:t>
            </a:r>
            <a:r>
              <a:rPr spc="-5" dirty="0">
                <a:solidFill>
                  <a:srgbClr val="000000"/>
                </a:solidFill>
              </a:rPr>
              <a:t>E</a:t>
            </a:r>
            <a:r>
              <a:rPr spc="-15" dirty="0">
                <a:solidFill>
                  <a:srgbClr val="000000"/>
                </a:solidFill>
              </a:rPr>
              <a:t>N</a:t>
            </a:r>
            <a:r>
              <a:rPr spc="-185" dirty="0">
                <a:solidFill>
                  <a:srgbClr val="000000"/>
                </a:solidFill>
              </a:rPr>
              <a:t>T</a:t>
            </a:r>
            <a:r>
              <a:rPr spc="-190" dirty="0">
                <a:solidFill>
                  <a:srgbClr val="000000"/>
                </a:solidFill>
              </a:rPr>
              <a:t>A</a:t>
            </a:r>
            <a:r>
              <a:rPr spc="-5" dirty="0">
                <a:solidFill>
                  <a:srgbClr val="000000"/>
                </a:solidFill>
              </a:rPr>
              <a:t>TION</a:t>
            </a:r>
          </a:p>
        </p:txBody>
      </p:sp>
      <p:sp>
        <p:nvSpPr>
          <p:cNvPr id="30" name="object 3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1492377" y="446278"/>
            <a:ext cx="5509260" cy="538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10"/>
              </a:lnSpc>
            </a:pPr>
            <a:r>
              <a:rPr sz="2000" b="1" dirty="0">
                <a:latin typeface="Arial"/>
                <a:cs typeface="Arial"/>
              </a:rPr>
              <a:t>Le </a:t>
            </a:r>
            <a:r>
              <a:rPr sz="2000" b="1" spc="-5" dirty="0">
                <a:latin typeface="Arial"/>
                <a:cs typeface="Arial"/>
              </a:rPr>
              <a:t>Plan </a:t>
            </a:r>
            <a:r>
              <a:rPr sz="2000" b="1" dirty="0">
                <a:latin typeface="Arial"/>
                <a:cs typeface="Arial"/>
              </a:rPr>
              <a:t>stratégique</a:t>
            </a:r>
            <a:r>
              <a:rPr sz="2000" b="1" spc="-110" dirty="0">
                <a:latin typeface="Arial"/>
                <a:cs typeface="Arial"/>
              </a:rPr>
              <a:t> </a:t>
            </a:r>
            <a:r>
              <a:rPr sz="2000" b="1" spc="-10" dirty="0">
                <a:latin typeface="Arial"/>
                <a:cs typeface="Arial"/>
              </a:rPr>
              <a:t>2011-2016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latin typeface="Arial"/>
                <a:cs typeface="Arial"/>
              </a:rPr>
              <a:t>État d’avancement des résultats attendus – </a:t>
            </a:r>
            <a:r>
              <a:rPr sz="1600" spc="-30" dirty="0">
                <a:latin typeface="Arial"/>
                <a:cs typeface="Arial"/>
              </a:rPr>
              <a:t>ORIENTATION</a:t>
            </a:r>
            <a:r>
              <a:rPr sz="1600" spc="18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3</a:t>
            </a:r>
            <a:endParaRPr sz="1600">
              <a:latin typeface="Arial"/>
              <a:cs typeface="Arial"/>
            </a:endParaRPr>
          </a:p>
        </p:txBody>
      </p:sp>
      <p:graphicFrame>
        <p:nvGraphicFramePr>
          <p:cNvPr id="29" name="object 29"/>
          <p:cNvGraphicFramePr>
            <a:graphicFrameLocks noGrp="1"/>
          </p:cNvGraphicFramePr>
          <p:nvPr/>
        </p:nvGraphicFramePr>
        <p:xfrm>
          <a:off x="1613280" y="1838451"/>
          <a:ext cx="6983476" cy="15303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983476"/>
              </a:tblGrid>
              <a:tr h="1097152">
                <a:tc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Résultat attendu #</a:t>
                      </a:r>
                      <a:r>
                        <a:rPr sz="18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1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85090" marR="7937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Une augmentation du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nombre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d’actions reconnues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mises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l’avant par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les établissements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pour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favoriser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la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collaboration 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des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parents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dans le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parcours scolaire de leur</a:t>
                      </a:r>
                      <a:r>
                        <a:rPr sz="1000" spc="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enfant.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ts val="2140"/>
                        </a:lnSpc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Indicateur 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: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taux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de satisfaction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des parents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au regard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des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communications avec les établissements et  </a:t>
                      </a:r>
                      <a:r>
                        <a:rPr sz="1000" spc="2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15" dirty="0">
                          <a:latin typeface="Arial"/>
                          <a:cs typeface="Arial"/>
                        </a:rPr>
                        <a:t>la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000" dirty="0">
                          <a:latin typeface="Arial"/>
                          <a:cs typeface="Arial"/>
                        </a:rPr>
                        <a:t>Commission</a:t>
                      </a:r>
                      <a:r>
                        <a:rPr sz="1000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scolaire.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FF00"/>
                    </a:solidFill>
                  </a:tcPr>
                </a:tc>
              </a:tr>
              <a:tr h="433197">
                <a:tc>
                  <a:txBody>
                    <a:bodyPr/>
                    <a:lstStyle/>
                    <a:p>
                      <a:pPr marL="85090" marR="76835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900" spc="-5" dirty="0">
                          <a:latin typeface="Arial"/>
                          <a:cs typeface="Arial"/>
                        </a:rPr>
                        <a:t>N.B. Le sondage 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de 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satisfaction a été effectué une première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fois 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en 2012-2013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et 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une 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deuxième 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mesure sera effectuée </a:t>
                      </a:r>
                      <a:r>
                        <a:rPr sz="900" spc="-10" dirty="0">
                          <a:latin typeface="Arial"/>
                          <a:cs typeface="Arial"/>
                        </a:rPr>
                        <a:t>en </a:t>
                      </a:r>
                      <a:r>
                        <a:rPr sz="900" spc="-5" dirty="0">
                          <a:latin typeface="Arial"/>
                          <a:cs typeface="Arial"/>
                        </a:rPr>
                        <a:t>2015-2016  à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titre</a:t>
                      </a:r>
                      <a:r>
                        <a:rPr sz="900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comparatif.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A7D5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577697" y="303910"/>
            <a:ext cx="4706620" cy="732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solidFill>
                  <a:srgbClr val="000000"/>
                </a:solidFill>
              </a:rPr>
              <a:t>PRÉSENTATION</a:t>
            </a:r>
          </a:p>
          <a:p>
            <a:pPr marL="927100">
              <a:lnSpc>
                <a:spcPct val="100000"/>
              </a:lnSpc>
              <a:spcBef>
                <a:spcPts val="400"/>
              </a:spcBef>
            </a:pPr>
            <a:r>
              <a:rPr sz="2000" dirty="0">
                <a:solidFill>
                  <a:srgbClr val="000000"/>
                </a:solidFill>
              </a:rPr>
              <a:t>Le mot de la Direction</a:t>
            </a:r>
            <a:r>
              <a:rPr sz="2000" spc="-145" dirty="0">
                <a:solidFill>
                  <a:srgbClr val="000000"/>
                </a:solidFill>
              </a:rPr>
              <a:t> </a:t>
            </a:r>
            <a:r>
              <a:rPr sz="2000" dirty="0">
                <a:solidFill>
                  <a:srgbClr val="000000"/>
                </a:solidFill>
              </a:rPr>
              <a:t>générale</a:t>
            </a:r>
            <a:endParaRPr sz="2000"/>
          </a:p>
        </p:txBody>
      </p:sp>
      <p:sp>
        <p:nvSpPr>
          <p:cNvPr id="6" name="object 6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7176516" y="118871"/>
            <a:ext cx="1967483" cy="5273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7797165" y="186181"/>
            <a:ext cx="1211580" cy="3479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05765">
              <a:lnSpc>
                <a:spcPct val="100000"/>
              </a:lnSpc>
            </a:pP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P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ÉSE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N</a:t>
            </a:r>
            <a:r>
              <a:rPr sz="800" b="1" spc="-15" dirty="0">
                <a:solidFill>
                  <a:srgbClr val="E6F554"/>
                </a:solidFill>
                <a:latin typeface="Arial"/>
                <a:cs typeface="Arial"/>
              </a:rPr>
              <a:t>T</a:t>
            </a:r>
            <a:r>
              <a:rPr sz="800" b="1" spc="-45" dirty="0">
                <a:solidFill>
                  <a:srgbClr val="E6F554"/>
                </a:solidFill>
                <a:latin typeface="Arial"/>
                <a:cs typeface="Arial"/>
              </a:rPr>
              <a:t>A</a:t>
            </a:r>
            <a:r>
              <a:rPr sz="800" b="1" spc="-15" dirty="0">
                <a:solidFill>
                  <a:srgbClr val="E6F554"/>
                </a:solidFill>
                <a:latin typeface="Arial"/>
                <a:cs typeface="Arial"/>
              </a:rPr>
              <a:t>T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ION</a:t>
            </a:r>
            <a:endParaRPr sz="800">
              <a:latin typeface="Arial"/>
              <a:cs typeface="Arial"/>
            </a:endParaRPr>
          </a:p>
          <a:p>
            <a:pPr marL="12700" marR="5080" indent="328930">
              <a:lnSpc>
                <a:spcPct val="100000"/>
              </a:lnSpc>
              <a:spcBef>
                <a:spcPts val="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Mot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présidente 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Mot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de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la Direction</a:t>
            </a:r>
            <a:r>
              <a:rPr sz="700" b="1" spc="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générale</a:t>
            </a:r>
            <a:endParaRPr sz="7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553717" y="1788159"/>
            <a:ext cx="3947795" cy="12877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715" algn="just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Reconnaissance </a:t>
            </a:r>
            <a:r>
              <a:rPr sz="800" spc="-5" dirty="0">
                <a:latin typeface="Arial"/>
                <a:cs typeface="Arial"/>
              </a:rPr>
              <a:t>et fierté, </a:t>
            </a:r>
            <a:r>
              <a:rPr sz="800" dirty="0">
                <a:latin typeface="Arial"/>
                <a:cs typeface="Arial"/>
              </a:rPr>
              <a:t>ces </a:t>
            </a:r>
            <a:r>
              <a:rPr sz="800" spc="-5" dirty="0">
                <a:latin typeface="Arial"/>
                <a:cs typeface="Arial"/>
              </a:rPr>
              <a:t>mots ne sont pas choisis au hasard. </a:t>
            </a:r>
            <a:r>
              <a:rPr sz="800" dirty="0">
                <a:latin typeface="Arial"/>
                <a:cs typeface="Arial"/>
              </a:rPr>
              <a:t>Ils </a:t>
            </a:r>
            <a:r>
              <a:rPr sz="800" spc="-5" dirty="0">
                <a:latin typeface="Arial"/>
                <a:cs typeface="Arial"/>
              </a:rPr>
              <a:t>décrivent  exactement </a:t>
            </a:r>
            <a:r>
              <a:rPr sz="800" dirty="0">
                <a:latin typeface="Arial"/>
                <a:cs typeface="Arial"/>
              </a:rPr>
              <a:t>ce </a:t>
            </a:r>
            <a:r>
              <a:rPr sz="800" spc="-5" dirty="0">
                <a:latin typeface="Arial"/>
                <a:cs typeface="Arial"/>
              </a:rPr>
              <a:t>que </a:t>
            </a:r>
            <a:r>
              <a:rPr sz="800" dirty="0">
                <a:latin typeface="Arial"/>
                <a:cs typeface="Arial"/>
              </a:rPr>
              <a:t>je </a:t>
            </a:r>
            <a:r>
              <a:rPr sz="800" spc="-5" dirty="0">
                <a:latin typeface="Arial"/>
                <a:cs typeface="Arial"/>
              </a:rPr>
              <a:t>ressens </a:t>
            </a:r>
            <a:r>
              <a:rPr sz="800" dirty="0">
                <a:latin typeface="Arial"/>
                <a:cs typeface="Arial"/>
              </a:rPr>
              <a:t>à titre </a:t>
            </a:r>
            <a:r>
              <a:rPr sz="800" spc="-5" dirty="0">
                <a:latin typeface="Arial"/>
                <a:cs typeface="Arial"/>
              </a:rPr>
              <a:t>de directeur général de </a:t>
            </a:r>
            <a:r>
              <a:rPr sz="800" dirty="0">
                <a:latin typeface="Arial"/>
                <a:cs typeface="Arial"/>
              </a:rPr>
              <a:t>la</a:t>
            </a:r>
            <a:r>
              <a:rPr sz="800" spc="17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CSSMI.</a:t>
            </a:r>
            <a:endParaRPr sz="8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695"/>
              </a:spcBef>
            </a:pPr>
            <a:r>
              <a:rPr sz="800" dirty="0">
                <a:latin typeface="Arial"/>
                <a:cs typeface="Arial"/>
              </a:rPr>
              <a:t>En </a:t>
            </a:r>
            <a:r>
              <a:rPr sz="800" spc="-5" dirty="0">
                <a:latin typeface="Arial"/>
                <a:cs typeface="Arial"/>
              </a:rPr>
              <a:t>feuilletant </a:t>
            </a:r>
            <a:r>
              <a:rPr sz="800" dirty="0">
                <a:latin typeface="Arial"/>
                <a:cs typeface="Arial"/>
              </a:rPr>
              <a:t>ce </a:t>
            </a:r>
            <a:r>
              <a:rPr sz="800" spc="-5" dirty="0">
                <a:latin typeface="Arial"/>
                <a:cs typeface="Arial"/>
              </a:rPr>
              <a:t>rapport annuel, vous serez </a:t>
            </a:r>
            <a:r>
              <a:rPr sz="800" dirty="0">
                <a:latin typeface="Arial"/>
                <a:cs typeface="Arial"/>
              </a:rPr>
              <a:t>à même </a:t>
            </a:r>
            <a:r>
              <a:rPr sz="800" spc="-5" dirty="0">
                <a:latin typeface="Arial"/>
                <a:cs typeface="Arial"/>
              </a:rPr>
              <a:t>de constater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nombreuses  réalisations de l’année </a:t>
            </a:r>
            <a:r>
              <a:rPr sz="800" dirty="0">
                <a:latin typeface="Arial"/>
                <a:cs typeface="Arial"/>
              </a:rPr>
              <a:t>au sein </a:t>
            </a:r>
            <a:r>
              <a:rPr sz="800" spc="-5" dirty="0">
                <a:latin typeface="Arial"/>
                <a:cs typeface="Arial"/>
              </a:rPr>
              <a:t>des établissements, des services et des équipes de  projets du </a:t>
            </a:r>
            <a:r>
              <a:rPr sz="800" i="1" dirty="0">
                <a:latin typeface="Arial"/>
                <a:cs typeface="Arial"/>
              </a:rPr>
              <a:t>Plan </a:t>
            </a:r>
            <a:r>
              <a:rPr sz="800" i="1" spc="-5" dirty="0">
                <a:latin typeface="Arial"/>
                <a:cs typeface="Arial"/>
              </a:rPr>
              <a:t>stratégique</a:t>
            </a:r>
            <a:r>
              <a:rPr sz="800" i="1" spc="70" dirty="0">
                <a:latin typeface="Arial"/>
                <a:cs typeface="Arial"/>
              </a:rPr>
              <a:t> </a:t>
            </a:r>
            <a:r>
              <a:rPr sz="800" i="1" spc="-5" dirty="0">
                <a:latin typeface="Arial"/>
                <a:cs typeface="Arial"/>
              </a:rPr>
              <a:t>2011-2016</a:t>
            </a:r>
            <a:r>
              <a:rPr sz="800" spc="-5" dirty="0">
                <a:latin typeface="Arial"/>
                <a:cs typeface="Arial"/>
              </a:rPr>
              <a:t>.</a:t>
            </a:r>
            <a:endParaRPr sz="800">
              <a:latin typeface="Arial"/>
              <a:cs typeface="Arial"/>
            </a:endParaRPr>
          </a:p>
          <a:p>
            <a:pPr marL="12700" marR="6350" algn="just">
              <a:lnSpc>
                <a:spcPct val="100000"/>
              </a:lnSpc>
              <a:spcBef>
                <a:spcPts val="705"/>
              </a:spcBef>
            </a:pPr>
            <a:r>
              <a:rPr sz="800" spc="-5" dirty="0">
                <a:latin typeface="Arial"/>
                <a:cs typeface="Arial"/>
              </a:rPr>
              <a:t>D’emblée, </a:t>
            </a:r>
            <a:r>
              <a:rPr sz="800" dirty="0">
                <a:latin typeface="Arial"/>
                <a:cs typeface="Arial"/>
              </a:rPr>
              <a:t>l’année scolaire </a:t>
            </a:r>
            <a:r>
              <a:rPr sz="800" spc="-5" dirty="0">
                <a:latin typeface="Arial"/>
                <a:cs typeface="Arial"/>
              </a:rPr>
              <a:t>2014-2015 </a:t>
            </a:r>
            <a:r>
              <a:rPr sz="800" dirty="0">
                <a:latin typeface="Arial"/>
                <a:cs typeface="Arial"/>
              </a:rPr>
              <a:t>nous a </a:t>
            </a:r>
            <a:r>
              <a:rPr sz="800" spc="-5" dirty="0">
                <a:latin typeface="Arial"/>
                <a:cs typeface="Arial"/>
              </a:rPr>
              <a:t>apporté </a:t>
            </a:r>
            <a:r>
              <a:rPr sz="800" dirty="0">
                <a:latin typeface="Arial"/>
                <a:cs typeface="Arial"/>
              </a:rPr>
              <a:t>son lot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turbulences :  </a:t>
            </a:r>
            <a:r>
              <a:rPr sz="800" spc="-5" dirty="0">
                <a:latin typeface="Arial"/>
                <a:cs typeface="Arial"/>
              </a:rPr>
              <a:t>compressions </a:t>
            </a:r>
            <a:r>
              <a:rPr sz="800" dirty="0">
                <a:latin typeface="Arial"/>
                <a:cs typeface="Arial"/>
              </a:rPr>
              <a:t>budgétaires, </a:t>
            </a:r>
            <a:r>
              <a:rPr sz="800" spc="-5" dirty="0">
                <a:latin typeface="Arial"/>
                <a:cs typeface="Arial"/>
              </a:rPr>
              <a:t>incertitude </a:t>
            </a:r>
            <a:r>
              <a:rPr sz="800" dirty="0">
                <a:latin typeface="Arial"/>
                <a:cs typeface="Arial"/>
              </a:rPr>
              <a:t>quant </a:t>
            </a:r>
            <a:r>
              <a:rPr sz="800" spc="-5" dirty="0">
                <a:latin typeface="Arial"/>
                <a:cs typeface="Arial"/>
              </a:rPr>
              <a:t>au </a:t>
            </a:r>
            <a:r>
              <a:rPr sz="800" dirty="0">
                <a:latin typeface="Arial"/>
                <a:cs typeface="Arial"/>
              </a:rPr>
              <a:t>mode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gouvernance des  </a:t>
            </a:r>
            <a:r>
              <a:rPr sz="800" spc="-5" dirty="0">
                <a:latin typeface="Arial"/>
                <a:cs typeface="Arial"/>
              </a:rPr>
              <a:t>commissions </a:t>
            </a:r>
            <a:r>
              <a:rPr sz="800" dirty="0">
                <a:latin typeface="Arial"/>
                <a:cs typeface="Arial"/>
              </a:rPr>
              <a:t>scolaires </a:t>
            </a:r>
            <a:r>
              <a:rPr sz="800" spc="-5" dirty="0">
                <a:latin typeface="Arial"/>
                <a:cs typeface="Arial"/>
              </a:rPr>
              <a:t>et début 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période </a:t>
            </a:r>
            <a:r>
              <a:rPr sz="800" dirty="0">
                <a:latin typeface="Arial"/>
                <a:cs typeface="Arial"/>
              </a:rPr>
              <a:t>de négociation nationale pour le  </a:t>
            </a:r>
            <a:r>
              <a:rPr sz="800" spc="-5" dirty="0">
                <a:latin typeface="Arial"/>
                <a:cs typeface="Arial"/>
              </a:rPr>
              <a:t>renouvellement des conventions collectives des</a:t>
            </a:r>
            <a:r>
              <a:rPr sz="800" spc="15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employés.</a:t>
            </a:r>
            <a:endParaRPr sz="8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553717" y="3152394"/>
            <a:ext cx="3947795" cy="15640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Malgré </a:t>
            </a:r>
            <a:r>
              <a:rPr sz="800" dirty="0">
                <a:latin typeface="Arial"/>
                <a:cs typeface="Arial"/>
              </a:rPr>
              <a:t>ce </a:t>
            </a:r>
            <a:r>
              <a:rPr sz="800" spc="-5" dirty="0">
                <a:latin typeface="Arial"/>
                <a:cs typeface="Arial"/>
              </a:rPr>
              <a:t>contexte, en </a:t>
            </a:r>
            <a:r>
              <a:rPr sz="800" dirty="0">
                <a:latin typeface="Arial"/>
                <a:cs typeface="Arial"/>
              </a:rPr>
              <a:t>jetant un </a:t>
            </a:r>
            <a:r>
              <a:rPr sz="800" spc="-5" dirty="0">
                <a:latin typeface="Arial"/>
                <a:cs typeface="Arial"/>
              </a:rPr>
              <a:t>regard </a:t>
            </a:r>
            <a:r>
              <a:rPr sz="800" dirty="0">
                <a:latin typeface="Arial"/>
                <a:cs typeface="Arial"/>
              </a:rPr>
              <a:t>sur </a:t>
            </a:r>
            <a:r>
              <a:rPr sz="800" spc="-5" dirty="0">
                <a:latin typeface="Arial"/>
                <a:cs typeface="Arial"/>
              </a:rPr>
              <a:t>les indicateurs 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i="1" spc="-5" dirty="0">
                <a:latin typeface="Arial"/>
                <a:cs typeface="Arial"/>
              </a:rPr>
              <a:t>Convention de  partenariat </a:t>
            </a:r>
            <a:r>
              <a:rPr sz="800" i="1" dirty="0">
                <a:latin typeface="Arial"/>
                <a:cs typeface="Arial"/>
              </a:rPr>
              <a:t>2011-2016</a:t>
            </a:r>
            <a:r>
              <a:rPr sz="800" dirty="0">
                <a:latin typeface="Arial"/>
                <a:cs typeface="Arial"/>
              </a:rPr>
              <a:t>, nous </a:t>
            </a:r>
            <a:r>
              <a:rPr sz="800" spc="-5" dirty="0">
                <a:latin typeface="Arial"/>
                <a:cs typeface="Arial"/>
              </a:rPr>
              <a:t>constatons </a:t>
            </a:r>
            <a:r>
              <a:rPr sz="800" dirty="0">
                <a:latin typeface="Arial"/>
                <a:cs typeface="Arial"/>
              </a:rPr>
              <a:t>que les </a:t>
            </a:r>
            <a:r>
              <a:rPr sz="800" spc="-5" dirty="0">
                <a:latin typeface="Arial"/>
                <a:cs typeface="Arial"/>
              </a:rPr>
              <a:t>résultats des </a:t>
            </a:r>
            <a:r>
              <a:rPr sz="800" dirty="0">
                <a:latin typeface="Arial"/>
                <a:cs typeface="Arial"/>
              </a:rPr>
              <a:t>élèves </a:t>
            </a:r>
            <a:r>
              <a:rPr sz="800" spc="-5" dirty="0">
                <a:latin typeface="Arial"/>
                <a:cs typeface="Arial"/>
              </a:rPr>
              <a:t>sont de </a:t>
            </a:r>
            <a:r>
              <a:rPr sz="800" dirty="0">
                <a:latin typeface="Arial"/>
                <a:cs typeface="Arial"/>
              </a:rPr>
              <a:t>plus </a:t>
            </a:r>
            <a:r>
              <a:rPr sz="800" spc="-5" dirty="0">
                <a:latin typeface="Arial"/>
                <a:cs typeface="Arial"/>
              </a:rPr>
              <a:t>en  </a:t>
            </a:r>
            <a:r>
              <a:rPr sz="800" dirty="0">
                <a:latin typeface="Arial"/>
                <a:cs typeface="Arial"/>
              </a:rPr>
              <a:t>plus </a:t>
            </a:r>
            <a:r>
              <a:rPr sz="800" spc="-5" dirty="0">
                <a:latin typeface="Arial"/>
                <a:cs typeface="Arial"/>
              </a:rPr>
              <a:t>satisfaisants. C’est une excellente nouvelle! Cette réussite </a:t>
            </a:r>
            <a:r>
              <a:rPr sz="800" dirty="0">
                <a:latin typeface="Arial"/>
                <a:cs typeface="Arial"/>
              </a:rPr>
              <a:t>est </a:t>
            </a:r>
            <a:r>
              <a:rPr sz="800" spc="-5" dirty="0">
                <a:latin typeface="Arial"/>
                <a:cs typeface="Arial"/>
              </a:rPr>
              <a:t>attribuable </a:t>
            </a:r>
            <a:r>
              <a:rPr sz="800" spc="5" dirty="0">
                <a:latin typeface="Arial"/>
                <a:cs typeface="Arial"/>
              </a:rPr>
              <a:t>au  </a:t>
            </a:r>
            <a:r>
              <a:rPr sz="800" spc="-5" dirty="0">
                <a:latin typeface="Arial"/>
                <a:cs typeface="Arial"/>
              </a:rPr>
              <a:t>travail quotidien de </a:t>
            </a:r>
            <a:r>
              <a:rPr sz="800" dirty="0">
                <a:latin typeface="Arial"/>
                <a:cs typeface="Arial"/>
              </a:rPr>
              <a:t>plus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7 </a:t>
            </a:r>
            <a:r>
              <a:rPr sz="800" spc="-5" dirty="0">
                <a:latin typeface="Arial"/>
                <a:cs typeface="Arial"/>
              </a:rPr>
              <a:t>000 </a:t>
            </a:r>
            <a:r>
              <a:rPr sz="800" dirty="0">
                <a:latin typeface="Arial"/>
                <a:cs typeface="Arial"/>
              </a:rPr>
              <a:t>employés</a:t>
            </a:r>
            <a:r>
              <a:rPr sz="800" spc="10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mobilisés.</a:t>
            </a:r>
            <a:endParaRPr sz="8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695"/>
              </a:spcBef>
            </a:pPr>
            <a:r>
              <a:rPr sz="800" dirty="0">
                <a:latin typeface="Arial"/>
                <a:cs typeface="Arial"/>
              </a:rPr>
              <a:t>À la </a:t>
            </a:r>
            <a:r>
              <a:rPr sz="800" spc="-5" dirty="0">
                <a:latin typeface="Arial"/>
                <a:cs typeface="Arial"/>
              </a:rPr>
              <a:t>Direction générale, </a:t>
            </a:r>
            <a:r>
              <a:rPr sz="800" dirty="0">
                <a:latin typeface="Arial"/>
                <a:cs typeface="Arial"/>
              </a:rPr>
              <a:t>nous </a:t>
            </a:r>
            <a:r>
              <a:rPr sz="800" spc="-5" dirty="0">
                <a:latin typeface="Arial"/>
                <a:cs typeface="Arial"/>
              </a:rPr>
              <a:t>nous </a:t>
            </a:r>
            <a:r>
              <a:rPr sz="800" dirty="0">
                <a:latin typeface="Arial"/>
                <a:cs typeface="Arial"/>
              </a:rPr>
              <a:t>étions </a:t>
            </a:r>
            <a:r>
              <a:rPr sz="800" spc="-5" dirty="0">
                <a:latin typeface="Arial"/>
                <a:cs typeface="Arial"/>
              </a:rPr>
              <a:t>fixé </a:t>
            </a:r>
            <a:r>
              <a:rPr sz="800" dirty="0">
                <a:latin typeface="Arial"/>
                <a:cs typeface="Arial"/>
              </a:rPr>
              <a:t>un grand objectif, celui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mettre  </a:t>
            </a:r>
            <a:r>
              <a:rPr sz="800" spc="-5" dirty="0">
                <a:latin typeface="Arial"/>
                <a:cs typeface="Arial"/>
              </a:rPr>
              <a:t>l’accent </a:t>
            </a:r>
            <a:r>
              <a:rPr sz="800" dirty="0">
                <a:latin typeface="Arial"/>
                <a:cs typeface="Arial"/>
              </a:rPr>
              <a:t>sur les </a:t>
            </a:r>
            <a:r>
              <a:rPr sz="800" spc="-5" dirty="0">
                <a:latin typeface="Arial"/>
                <a:cs typeface="Arial"/>
              </a:rPr>
              <a:t>communications stratégiques. Pour </a:t>
            </a:r>
            <a:r>
              <a:rPr sz="800" dirty="0">
                <a:latin typeface="Arial"/>
                <a:cs typeface="Arial"/>
              </a:rPr>
              <a:t>relever ce </a:t>
            </a:r>
            <a:r>
              <a:rPr sz="800" spc="-5" dirty="0">
                <a:latin typeface="Arial"/>
                <a:cs typeface="Arial"/>
              </a:rPr>
              <a:t>défi, </a:t>
            </a:r>
            <a:r>
              <a:rPr sz="800" dirty="0">
                <a:latin typeface="Arial"/>
                <a:cs typeface="Arial"/>
              </a:rPr>
              <a:t>nous </a:t>
            </a:r>
            <a:r>
              <a:rPr sz="800" spc="-5" dirty="0">
                <a:latin typeface="Arial"/>
                <a:cs typeface="Arial"/>
              </a:rPr>
              <a:t>avons  </a:t>
            </a:r>
            <a:r>
              <a:rPr sz="800" dirty="0">
                <a:latin typeface="Arial"/>
                <a:cs typeface="Arial"/>
              </a:rPr>
              <a:t>implanté </a:t>
            </a:r>
            <a:r>
              <a:rPr sz="800" spc="-5" dirty="0">
                <a:latin typeface="Arial"/>
                <a:cs typeface="Arial"/>
              </a:rPr>
              <a:t>un </a:t>
            </a:r>
            <a:r>
              <a:rPr sz="800" dirty="0">
                <a:latin typeface="Arial"/>
                <a:cs typeface="Arial"/>
              </a:rPr>
              <a:t>nouveau </a:t>
            </a:r>
            <a:r>
              <a:rPr sz="800" spc="-5" dirty="0">
                <a:latin typeface="Arial"/>
                <a:cs typeface="Arial"/>
              </a:rPr>
              <a:t>journal corporatif </a:t>
            </a:r>
            <a:r>
              <a:rPr sz="800" i="1" spc="-5" dirty="0">
                <a:latin typeface="Arial"/>
                <a:cs typeface="Arial"/>
              </a:rPr>
              <a:t>CSSMInfo</a:t>
            </a:r>
            <a:r>
              <a:rPr sz="800" spc="-5" dirty="0">
                <a:latin typeface="Arial"/>
                <a:cs typeface="Arial"/>
              </a:rPr>
              <a:t>. Grâce </a:t>
            </a:r>
            <a:r>
              <a:rPr sz="800" dirty="0">
                <a:latin typeface="Arial"/>
                <a:cs typeface="Arial"/>
              </a:rPr>
              <a:t>à ce </a:t>
            </a:r>
            <a:r>
              <a:rPr sz="800" spc="-5" dirty="0">
                <a:latin typeface="Arial"/>
                <a:cs typeface="Arial"/>
              </a:rPr>
              <a:t>journal, </a:t>
            </a:r>
            <a:r>
              <a:rPr sz="800" dirty="0">
                <a:latin typeface="Arial"/>
                <a:cs typeface="Arial"/>
              </a:rPr>
              <a:t>nous </a:t>
            </a:r>
            <a:r>
              <a:rPr sz="800" spc="-5" dirty="0">
                <a:latin typeface="Arial"/>
                <a:cs typeface="Arial"/>
              </a:rPr>
              <a:t>avons  transmis </a:t>
            </a:r>
            <a:r>
              <a:rPr sz="800" dirty="0">
                <a:latin typeface="Arial"/>
                <a:cs typeface="Arial"/>
              </a:rPr>
              <a:t>à </a:t>
            </a:r>
            <a:r>
              <a:rPr sz="800" spc="-5" dirty="0">
                <a:latin typeface="Arial"/>
                <a:cs typeface="Arial"/>
              </a:rPr>
              <a:t>l’ensemble du </a:t>
            </a:r>
            <a:r>
              <a:rPr sz="800" dirty="0">
                <a:latin typeface="Arial"/>
                <a:cs typeface="Arial"/>
              </a:rPr>
              <a:t>personnel de nombreux articles </a:t>
            </a:r>
            <a:r>
              <a:rPr sz="800" spc="-10" dirty="0">
                <a:latin typeface="Arial"/>
                <a:cs typeface="Arial"/>
              </a:rPr>
              <a:t>reliés </a:t>
            </a:r>
            <a:r>
              <a:rPr sz="800" dirty="0">
                <a:latin typeface="Arial"/>
                <a:cs typeface="Arial"/>
              </a:rPr>
              <a:t>à </a:t>
            </a:r>
            <a:r>
              <a:rPr sz="800" spc="-5" dirty="0">
                <a:latin typeface="Arial"/>
                <a:cs typeface="Arial"/>
              </a:rPr>
              <a:t>des </a:t>
            </a:r>
            <a:r>
              <a:rPr sz="800" dirty="0">
                <a:latin typeface="Arial"/>
                <a:cs typeface="Arial"/>
              </a:rPr>
              <a:t>enjeux  organisationnels. </a:t>
            </a:r>
            <a:r>
              <a:rPr sz="800" spc="-5" dirty="0">
                <a:latin typeface="Arial"/>
                <a:cs typeface="Arial"/>
              </a:rPr>
              <a:t>Parmi les autres </a:t>
            </a:r>
            <a:r>
              <a:rPr sz="800" dirty="0">
                <a:latin typeface="Arial"/>
                <a:cs typeface="Arial"/>
              </a:rPr>
              <a:t>objectifs </a:t>
            </a:r>
            <a:r>
              <a:rPr sz="800" spc="-5" dirty="0">
                <a:latin typeface="Arial"/>
                <a:cs typeface="Arial"/>
              </a:rPr>
              <a:t>fixés, on retrouve aussi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construction de  </a:t>
            </a:r>
            <a:r>
              <a:rPr sz="800" dirty="0">
                <a:latin typeface="Arial"/>
                <a:cs typeface="Arial"/>
              </a:rPr>
              <a:t>plusieurs </a:t>
            </a:r>
            <a:r>
              <a:rPr sz="800" spc="-5" dirty="0">
                <a:latin typeface="Arial"/>
                <a:cs typeface="Arial"/>
              </a:rPr>
              <a:t>nouvelles </a:t>
            </a:r>
            <a:r>
              <a:rPr sz="800" dirty="0">
                <a:latin typeface="Arial"/>
                <a:cs typeface="Arial"/>
              </a:rPr>
              <a:t>écoles, la </a:t>
            </a:r>
            <a:r>
              <a:rPr sz="800" spc="-5" dirty="0">
                <a:latin typeface="Arial"/>
                <a:cs typeface="Arial"/>
              </a:rPr>
              <a:t>mise en </a:t>
            </a:r>
            <a:r>
              <a:rPr sz="800" dirty="0">
                <a:latin typeface="Arial"/>
                <a:cs typeface="Arial"/>
              </a:rPr>
              <a:t>place d’un nouveau </a:t>
            </a:r>
            <a:r>
              <a:rPr sz="800" spc="-5" dirty="0">
                <a:latin typeface="Arial"/>
                <a:cs typeface="Arial"/>
              </a:rPr>
              <a:t>centre de </a:t>
            </a:r>
            <a:r>
              <a:rPr sz="800" dirty="0">
                <a:latin typeface="Arial"/>
                <a:cs typeface="Arial"/>
              </a:rPr>
              <a:t>formation  professionnelle pour les métiers de la construction et, dans la même </a:t>
            </a:r>
            <a:r>
              <a:rPr sz="800" spc="-5" dirty="0">
                <a:latin typeface="Arial"/>
                <a:cs typeface="Arial"/>
              </a:rPr>
              <a:t>foulée, </a:t>
            </a:r>
            <a:r>
              <a:rPr sz="800" spc="5" dirty="0">
                <a:latin typeface="Arial"/>
                <a:cs typeface="Arial"/>
              </a:rPr>
              <a:t>une  </a:t>
            </a:r>
            <a:r>
              <a:rPr sz="800" dirty="0">
                <a:latin typeface="Arial"/>
                <a:cs typeface="Arial"/>
              </a:rPr>
              <a:t>bonification </a:t>
            </a:r>
            <a:r>
              <a:rPr sz="800" spc="-5" dirty="0">
                <a:latin typeface="Arial"/>
                <a:cs typeface="Arial"/>
              </a:rPr>
              <a:t>et une </a:t>
            </a:r>
            <a:r>
              <a:rPr sz="800" dirty="0">
                <a:latin typeface="Arial"/>
                <a:cs typeface="Arial"/>
              </a:rPr>
              <a:t>diversification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l’offre </a:t>
            </a:r>
            <a:r>
              <a:rPr sz="800" spc="-5" dirty="0">
                <a:latin typeface="Arial"/>
                <a:cs typeface="Arial"/>
              </a:rPr>
              <a:t>de services en </a:t>
            </a:r>
            <a:r>
              <a:rPr sz="800" dirty="0">
                <a:latin typeface="Arial"/>
                <a:cs typeface="Arial"/>
              </a:rPr>
              <a:t>formation</a:t>
            </a:r>
            <a:r>
              <a:rPr sz="800" spc="13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professionnelle.</a:t>
            </a:r>
            <a:endParaRPr sz="8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553717" y="4794122"/>
            <a:ext cx="3948429" cy="17297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Nous avons </a:t>
            </a:r>
            <a:r>
              <a:rPr sz="800" dirty="0">
                <a:latin typeface="Arial"/>
                <a:cs typeface="Arial"/>
              </a:rPr>
              <a:t>continué </a:t>
            </a:r>
            <a:r>
              <a:rPr sz="800" spc="-5" dirty="0">
                <a:latin typeface="Arial"/>
                <a:cs typeface="Arial"/>
              </a:rPr>
              <a:t>de tout mettre en œuvre pour </a:t>
            </a:r>
            <a:r>
              <a:rPr sz="800" dirty="0">
                <a:latin typeface="Arial"/>
                <a:cs typeface="Arial"/>
              </a:rPr>
              <a:t>favoriser la </a:t>
            </a:r>
            <a:r>
              <a:rPr sz="800" spc="-5" dirty="0">
                <a:latin typeface="Arial"/>
                <a:cs typeface="Arial"/>
              </a:rPr>
              <a:t>réussite et </a:t>
            </a:r>
            <a:r>
              <a:rPr sz="800" dirty="0">
                <a:latin typeface="Arial"/>
                <a:cs typeface="Arial"/>
              </a:rPr>
              <a:t>la  </a:t>
            </a:r>
            <a:r>
              <a:rPr sz="800" spc="-5" dirty="0">
                <a:latin typeface="Arial"/>
                <a:cs typeface="Arial"/>
              </a:rPr>
              <a:t>persévérance de nos élèves </a:t>
            </a:r>
            <a:r>
              <a:rPr sz="800" dirty="0">
                <a:latin typeface="Arial"/>
                <a:cs typeface="Arial"/>
              </a:rPr>
              <a:t>jeunes </a:t>
            </a:r>
            <a:r>
              <a:rPr sz="800" spc="-5" dirty="0">
                <a:latin typeface="Arial"/>
                <a:cs typeface="Arial"/>
              </a:rPr>
              <a:t>et </a:t>
            </a:r>
            <a:r>
              <a:rPr sz="800" dirty="0">
                <a:latin typeface="Arial"/>
                <a:cs typeface="Arial"/>
              </a:rPr>
              <a:t>adultes. Je </a:t>
            </a:r>
            <a:r>
              <a:rPr sz="800" spc="-5" dirty="0">
                <a:latin typeface="Arial"/>
                <a:cs typeface="Arial"/>
              </a:rPr>
              <a:t>suis </a:t>
            </a:r>
            <a:r>
              <a:rPr sz="800" dirty="0">
                <a:latin typeface="Arial"/>
                <a:cs typeface="Arial"/>
              </a:rPr>
              <a:t>heureux de </a:t>
            </a:r>
            <a:r>
              <a:rPr sz="800" spc="-5" dirty="0">
                <a:latin typeface="Arial"/>
                <a:cs typeface="Arial"/>
              </a:rPr>
              <a:t>constater </a:t>
            </a:r>
            <a:r>
              <a:rPr sz="800" dirty="0">
                <a:latin typeface="Arial"/>
                <a:cs typeface="Arial"/>
              </a:rPr>
              <a:t>que la  </a:t>
            </a:r>
            <a:r>
              <a:rPr sz="800" spc="-5" dirty="0">
                <a:latin typeface="Arial"/>
                <a:cs typeface="Arial"/>
              </a:rPr>
              <a:t>CSSMI </a:t>
            </a:r>
            <a:r>
              <a:rPr sz="800" dirty="0">
                <a:latin typeface="Arial"/>
                <a:cs typeface="Arial"/>
              </a:rPr>
              <a:t>se </a:t>
            </a:r>
            <a:r>
              <a:rPr sz="800" spc="-5" dirty="0">
                <a:latin typeface="Arial"/>
                <a:cs typeface="Arial"/>
              </a:rPr>
              <a:t>positionne </a:t>
            </a:r>
            <a:r>
              <a:rPr sz="800" dirty="0">
                <a:latin typeface="Arial"/>
                <a:cs typeface="Arial"/>
              </a:rPr>
              <a:t>aux </a:t>
            </a:r>
            <a:r>
              <a:rPr sz="800" spc="-5" dirty="0">
                <a:latin typeface="Arial"/>
                <a:cs typeface="Arial"/>
              </a:rPr>
              <a:t>premiers rangs et offre </a:t>
            </a:r>
            <a:r>
              <a:rPr sz="800" dirty="0">
                <a:latin typeface="Arial"/>
                <a:cs typeface="Arial"/>
              </a:rPr>
              <a:t>à la </a:t>
            </a:r>
            <a:r>
              <a:rPr sz="800" spc="-5" dirty="0">
                <a:latin typeface="Arial"/>
                <a:cs typeface="Arial"/>
              </a:rPr>
              <a:t>clientèle </a:t>
            </a:r>
            <a:r>
              <a:rPr sz="800" dirty="0">
                <a:latin typeface="Arial"/>
                <a:cs typeface="Arial"/>
              </a:rPr>
              <a:t>qu’elle dessert </a:t>
            </a:r>
            <a:r>
              <a:rPr sz="800" spc="-5" dirty="0">
                <a:latin typeface="Arial"/>
                <a:cs typeface="Arial"/>
              </a:rPr>
              <a:t>des  services de grande</a:t>
            </a:r>
            <a:r>
              <a:rPr sz="800" spc="3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qualité.</a:t>
            </a:r>
            <a:endParaRPr sz="8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695"/>
              </a:spcBef>
            </a:pPr>
            <a:r>
              <a:rPr sz="800" spc="-5" dirty="0">
                <a:latin typeface="Arial"/>
                <a:cs typeface="Arial"/>
              </a:rPr>
              <a:t>Les coupes </a:t>
            </a:r>
            <a:r>
              <a:rPr sz="800" dirty="0">
                <a:latin typeface="Arial"/>
                <a:cs typeface="Arial"/>
              </a:rPr>
              <a:t>budgétaires </a:t>
            </a:r>
            <a:r>
              <a:rPr sz="800" spc="-5" dirty="0">
                <a:latin typeface="Arial"/>
                <a:cs typeface="Arial"/>
              </a:rPr>
              <a:t>nous obligent </a:t>
            </a:r>
            <a:r>
              <a:rPr sz="800" dirty="0">
                <a:latin typeface="Arial"/>
                <a:cs typeface="Arial"/>
              </a:rPr>
              <a:t>maintenant à </a:t>
            </a:r>
            <a:r>
              <a:rPr sz="800" spc="-5" dirty="0">
                <a:latin typeface="Arial"/>
                <a:cs typeface="Arial"/>
              </a:rPr>
              <a:t>revoir nos façons de </a:t>
            </a:r>
            <a:r>
              <a:rPr sz="800" dirty="0">
                <a:latin typeface="Arial"/>
                <a:cs typeface="Arial"/>
              </a:rPr>
              <a:t>faire </a:t>
            </a:r>
            <a:r>
              <a:rPr sz="800" spc="-5" dirty="0">
                <a:latin typeface="Arial"/>
                <a:cs typeface="Arial"/>
              </a:rPr>
              <a:t>pour </a:t>
            </a:r>
            <a:r>
              <a:rPr sz="800" spc="10" dirty="0">
                <a:latin typeface="Arial"/>
                <a:cs typeface="Arial"/>
              </a:rPr>
              <a:t>la  </a:t>
            </a:r>
            <a:r>
              <a:rPr sz="800" spc="-5" dirty="0">
                <a:latin typeface="Arial"/>
                <a:cs typeface="Arial"/>
              </a:rPr>
              <a:t>réalisation de notre mission éducative. </a:t>
            </a:r>
            <a:r>
              <a:rPr sz="800" dirty="0">
                <a:latin typeface="Arial"/>
                <a:cs typeface="Arial"/>
              </a:rPr>
              <a:t>Il </a:t>
            </a:r>
            <a:r>
              <a:rPr sz="800" spc="-5" dirty="0">
                <a:latin typeface="Arial"/>
                <a:cs typeface="Arial"/>
              </a:rPr>
              <a:t>est de </a:t>
            </a:r>
            <a:r>
              <a:rPr sz="800" dirty="0">
                <a:latin typeface="Arial"/>
                <a:cs typeface="Arial"/>
              </a:rPr>
              <a:t>plus </a:t>
            </a:r>
            <a:r>
              <a:rPr sz="800" spc="-5" dirty="0">
                <a:latin typeface="Arial"/>
                <a:cs typeface="Arial"/>
              </a:rPr>
              <a:t>en </a:t>
            </a:r>
            <a:r>
              <a:rPr sz="800" dirty="0">
                <a:latin typeface="Arial"/>
                <a:cs typeface="Arial"/>
              </a:rPr>
              <a:t>plus </a:t>
            </a:r>
            <a:r>
              <a:rPr sz="800" spc="-5" dirty="0">
                <a:latin typeface="Arial"/>
                <a:cs typeface="Arial"/>
              </a:rPr>
              <a:t>difficile de poursuivre </a:t>
            </a:r>
            <a:r>
              <a:rPr sz="800" dirty="0">
                <a:latin typeface="Arial"/>
                <a:cs typeface="Arial"/>
              </a:rPr>
              <a:t>nos  actions </a:t>
            </a:r>
            <a:r>
              <a:rPr sz="800" spc="-5" dirty="0">
                <a:latin typeface="Arial"/>
                <a:cs typeface="Arial"/>
              </a:rPr>
              <a:t>sans que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élèves en </a:t>
            </a:r>
            <a:r>
              <a:rPr sz="800" dirty="0">
                <a:latin typeface="Arial"/>
                <a:cs typeface="Arial"/>
              </a:rPr>
              <a:t>subissent </a:t>
            </a:r>
            <a:r>
              <a:rPr sz="800" spc="-5" dirty="0">
                <a:latin typeface="Arial"/>
                <a:cs typeface="Arial"/>
              </a:rPr>
              <a:t>les </a:t>
            </a:r>
            <a:r>
              <a:rPr sz="800" dirty="0">
                <a:latin typeface="Arial"/>
                <a:cs typeface="Arial"/>
              </a:rPr>
              <a:t>conséquences. </a:t>
            </a:r>
            <a:r>
              <a:rPr sz="800" spc="-5" dirty="0">
                <a:latin typeface="Arial"/>
                <a:cs typeface="Arial"/>
              </a:rPr>
              <a:t>Des choix </a:t>
            </a:r>
            <a:r>
              <a:rPr sz="800" dirty="0">
                <a:latin typeface="Arial"/>
                <a:cs typeface="Arial"/>
              </a:rPr>
              <a:t>s’imposent. </a:t>
            </a:r>
            <a:r>
              <a:rPr sz="800" spc="5" dirty="0">
                <a:latin typeface="Arial"/>
                <a:cs typeface="Arial"/>
              </a:rPr>
              <a:t>Je  </a:t>
            </a:r>
            <a:r>
              <a:rPr sz="800" spc="-5" dirty="0">
                <a:latin typeface="Arial"/>
                <a:cs typeface="Arial"/>
              </a:rPr>
              <a:t>souhaite </a:t>
            </a:r>
            <a:r>
              <a:rPr sz="800" dirty="0">
                <a:latin typeface="Arial"/>
                <a:cs typeface="Arial"/>
              </a:rPr>
              <a:t>qu’à </a:t>
            </a:r>
            <a:r>
              <a:rPr sz="800" spc="-5" dirty="0">
                <a:latin typeface="Arial"/>
                <a:cs typeface="Arial"/>
              </a:rPr>
              <a:t>court terme </a:t>
            </a:r>
            <a:r>
              <a:rPr sz="800" dirty="0">
                <a:latin typeface="Arial"/>
                <a:cs typeface="Arial"/>
              </a:rPr>
              <a:t>le </a:t>
            </a:r>
            <a:r>
              <a:rPr sz="800" spc="-5" dirty="0">
                <a:latin typeface="Arial"/>
                <a:cs typeface="Arial"/>
              </a:rPr>
              <a:t>gouvernement reconnaisse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nécessité d’investir en  éducation, d’investir dans l’avenir </a:t>
            </a:r>
            <a:r>
              <a:rPr sz="800" dirty="0">
                <a:latin typeface="Arial"/>
                <a:cs typeface="Arial"/>
              </a:rPr>
              <a:t>afin </a:t>
            </a:r>
            <a:r>
              <a:rPr sz="800" spc="-5" dirty="0">
                <a:latin typeface="Arial"/>
                <a:cs typeface="Arial"/>
              </a:rPr>
              <a:t>d’amener </a:t>
            </a:r>
            <a:r>
              <a:rPr sz="800" dirty="0">
                <a:latin typeface="Arial"/>
                <a:cs typeface="Arial"/>
              </a:rPr>
              <a:t>le plus d’élèves </a:t>
            </a:r>
            <a:r>
              <a:rPr sz="800" spc="-5" dirty="0">
                <a:latin typeface="Arial"/>
                <a:cs typeface="Arial"/>
              </a:rPr>
              <a:t>possible </a:t>
            </a:r>
            <a:r>
              <a:rPr sz="800" dirty="0">
                <a:latin typeface="Arial"/>
                <a:cs typeface="Arial"/>
              </a:rPr>
              <a:t>à leur  </a:t>
            </a:r>
            <a:r>
              <a:rPr sz="800" spc="-5" dirty="0">
                <a:latin typeface="Arial"/>
                <a:cs typeface="Arial"/>
              </a:rPr>
              <a:t>réussir.</a:t>
            </a:r>
            <a:endParaRPr sz="800">
              <a:latin typeface="Arial"/>
              <a:cs typeface="Arial"/>
            </a:endParaRPr>
          </a:p>
          <a:p>
            <a:pPr marL="12700" algn="just">
              <a:lnSpc>
                <a:spcPct val="100000"/>
              </a:lnSpc>
              <a:spcBef>
                <a:spcPts val="695"/>
              </a:spcBef>
            </a:pPr>
            <a:r>
              <a:rPr sz="800" spc="-5" dirty="0">
                <a:latin typeface="Arial"/>
                <a:cs typeface="Arial"/>
              </a:rPr>
              <a:t>Bonne</a:t>
            </a:r>
            <a:r>
              <a:rPr sz="800" spc="-2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lecture!</a:t>
            </a:r>
            <a:endParaRPr sz="800">
              <a:latin typeface="Arial"/>
              <a:cs typeface="Arial"/>
            </a:endParaRPr>
          </a:p>
          <a:p>
            <a:pPr marL="1336675">
              <a:lnSpc>
                <a:spcPct val="100000"/>
              </a:lnSpc>
              <a:spcBef>
                <a:spcPts val="610"/>
              </a:spcBef>
            </a:pPr>
            <a:r>
              <a:rPr sz="800" b="1" spc="-10" dirty="0">
                <a:latin typeface="Arial"/>
                <a:cs typeface="Arial"/>
              </a:rPr>
              <a:t>JEAN-FRANÇOIS LACHANCE, </a:t>
            </a:r>
            <a:r>
              <a:rPr sz="800" dirty="0">
                <a:latin typeface="Arial"/>
                <a:cs typeface="Arial"/>
              </a:rPr>
              <a:t>DIRECTEUR</a:t>
            </a:r>
            <a:r>
              <a:rPr sz="800" spc="8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GÉNÉRAL</a:t>
            </a:r>
            <a:endParaRPr sz="8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327140" y="3428619"/>
            <a:ext cx="2214880" cy="804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" algn="ctr">
              <a:lnSpc>
                <a:spcPct val="100000"/>
              </a:lnSpc>
            </a:pPr>
            <a:r>
              <a:rPr sz="800" i="1" spc="-5" dirty="0">
                <a:latin typeface="Arial"/>
                <a:cs typeface="Arial"/>
              </a:rPr>
              <a:t>De </a:t>
            </a:r>
            <a:r>
              <a:rPr sz="800" i="1" dirty="0">
                <a:latin typeface="Arial"/>
                <a:cs typeface="Arial"/>
              </a:rPr>
              <a:t>gauche à droite</a:t>
            </a:r>
            <a:r>
              <a:rPr sz="800" i="1" spc="-60" dirty="0">
                <a:latin typeface="Arial"/>
                <a:cs typeface="Arial"/>
              </a:rPr>
              <a:t> </a:t>
            </a:r>
            <a:r>
              <a:rPr sz="800" i="1" dirty="0">
                <a:latin typeface="Arial"/>
                <a:cs typeface="Arial"/>
              </a:rPr>
              <a:t>:</a:t>
            </a:r>
            <a:endParaRPr sz="800">
              <a:latin typeface="Arial"/>
              <a:cs typeface="Arial"/>
            </a:endParaRPr>
          </a:p>
          <a:p>
            <a:pPr marL="12700" marR="5080" indent="635" algn="ctr">
              <a:lnSpc>
                <a:spcPct val="110000"/>
              </a:lnSpc>
            </a:pPr>
            <a:r>
              <a:rPr sz="800" b="1" i="1" dirty="0">
                <a:latin typeface="Arial"/>
                <a:cs typeface="Arial"/>
              </a:rPr>
              <a:t>Jean-François </a:t>
            </a:r>
            <a:r>
              <a:rPr sz="800" b="1" i="1" spc="-5" dirty="0">
                <a:latin typeface="Arial"/>
                <a:cs typeface="Arial"/>
              </a:rPr>
              <a:t>Lachance</a:t>
            </a:r>
            <a:r>
              <a:rPr sz="800" i="1" spc="-5" dirty="0">
                <a:latin typeface="Arial"/>
                <a:cs typeface="Arial"/>
              </a:rPr>
              <a:t>, directeur général  </a:t>
            </a:r>
            <a:r>
              <a:rPr sz="800" b="1" i="1" dirty="0">
                <a:latin typeface="Arial"/>
                <a:cs typeface="Arial"/>
              </a:rPr>
              <a:t>Dominique Robert</a:t>
            </a:r>
            <a:r>
              <a:rPr sz="800" i="1" dirty="0">
                <a:latin typeface="Arial"/>
                <a:cs typeface="Arial"/>
              </a:rPr>
              <a:t>, </a:t>
            </a:r>
            <a:r>
              <a:rPr sz="800" i="1" spc="-5" dirty="0">
                <a:latin typeface="Arial"/>
                <a:cs typeface="Arial"/>
              </a:rPr>
              <a:t>directeur général adjoint  </a:t>
            </a:r>
            <a:r>
              <a:rPr sz="800" b="1" i="1" spc="-5" dirty="0">
                <a:latin typeface="Arial"/>
                <a:cs typeface="Arial"/>
              </a:rPr>
              <a:t>Nathalie </a:t>
            </a:r>
            <a:r>
              <a:rPr sz="800" b="1" i="1" dirty="0">
                <a:latin typeface="Arial"/>
                <a:cs typeface="Arial"/>
              </a:rPr>
              <a:t>Joannette</a:t>
            </a:r>
            <a:r>
              <a:rPr sz="800" i="1" dirty="0">
                <a:latin typeface="Arial"/>
                <a:cs typeface="Arial"/>
              </a:rPr>
              <a:t>, directrice </a:t>
            </a:r>
            <a:r>
              <a:rPr sz="800" i="1" spc="-5" dirty="0">
                <a:latin typeface="Arial"/>
                <a:cs typeface="Arial"/>
              </a:rPr>
              <a:t>générale adjointe  </a:t>
            </a:r>
            <a:r>
              <a:rPr sz="800" b="1" i="1" dirty="0">
                <a:latin typeface="Arial"/>
                <a:cs typeface="Arial"/>
              </a:rPr>
              <a:t>Georges </a:t>
            </a:r>
            <a:r>
              <a:rPr sz="800" b="1" i="1" spc="-5" dirty="0">
                <a:latin typeface="Arial"/>
                <a:cs typeface="Arial"/>
              </a:rPr>
              <a:t>Brissette</a:t>
            </a:r>
            <a:r>
              <a:rPr sz="800" i="1" spc="-5" dirty="0">
                <a:latin typeface="Arial"/>
                <a:cs typeface="Arial"/>
              </a:rPr>
              <a:t>, directeur général adjoint  </a:t>
            </a:r>
            <a:r>
              <a:rPr sz="800" b="1" i="1" spc="-5" dirty="0">
                <a:latin typeface="Arial"/>
                <a:cs typeface="Arial"/>
              </a:rPr>
              <a:t>Richard Chaurest</a:t>
            </a:r>
            <a:r>
              <a:rPr sz="800" i="1" spc="-5" dirty="0">
                <a:latin typeface="Arial"/>
                <a:cs typeface="Arial"/>
              </a:rPr>
              <a:t>, directeur général</a:t>
            </a:r>
            <a:r>
              <a:rPr sz="800" i="1" spc="114" dirty="0">
                <a:latin typeface="Arial"/>
                <a:cs typeface="Arial"/>
              </a:rPr>
              <a:t> </a:t>
            </a:r>
            <a:r>
              <a:rPr sz="800" i="1" spc="-5" dirty="0">
                <a:latin typeface="Arial"/>
                <a:cs typeface="Arial"/>
              </a:rPr>
              <a:t>adjoint</a:t>
            </a:r>
            <a:endParaRPr sz="80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5532120" y="1580388"/>
            <a:ext cx="3611879" cy="1969007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724144" y="1772411"/>
            <a:ext cx="3419855" cy="1584960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78891" y="3585971"/>
            <a:ext cx="388620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1366" y="3490467"/>
            <a:ext cx="908050" cy="5784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312022" y="6107480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8243316" y="6073140"/>
            <a:ext cx="731520" cy="234695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0"/>
              </a:lnSpc>
            </a:pPr>
            <a:r>
              <a:rPr spc="-5" dirty="0">
                <a:solidFill>
                  <a:srgbClr val="000000"/>
                </a:solidFill>
              </a:rPr>
              <a:t>P</a:t>
            </a:r>
            <a:r>
              <a:rPr spc="-15" dirty="0">
                <a:solidFill>
                  <a:srgbClr val="000000"/>
                </a:solidFill>
              </a:rPr>
              <a:t>R</a:t>
            </a:r>
            <a:r>
              <a:rPr dirty="0">
                <a:solidFill>
                  <a:srgbClr val="000000"/>
                </a:solidFill>
              </a:rPr>
              <a:t>É</a:t>
            </a:r>
            <a:r>
              <a:rPr spc="-10" dirty="0">
                <a:solidFill>
                  <a:srgbClr val="000000"/>
                </a:solidFill>
              </a:rPr>
              <a:t>S</a:t>
            </a:r>
            <a:r>
              <a:rPr spc="-5" dirty="0">
                <a:solidFill>
                  <a:srgbClr val="000000"/>
                </a:solidFill>
              </a:rPr>
              <a:t>E</a:t>
            </a:r>
            <a:r>
              <a:rPr spc="-15" dirty="0">
                <a:solidFill>
                  <a:srgbClr val="000000"/>
                </a:solidFill>
              </a:rPr>
              <a:t>N</a:t>
            </a:r>
            <a:r>
              <a:rPr spc="-185" dirty="0">
                <a:solidFill>
                  <a:srgbClr val="000000"/>
                </a:solidFill>
              </a:rPr>
              <a:t>T</a:t>
            </a:r>
            <a:r>
              <a:rPr spc="-190" dirty="0">
                <a:solidFill>
                  <a:srgbClr val="000000"/>
                </a:solidFill>
              </a:rPr>
              <a:t>A</a:t>
            </a:r>
            <a:r>
              <a:rPr spc="-5" dirty="0">
                <a:solidFill>
                  <a:srgbClr val="000000"/>
                </a:solidFill>
              </a:rPr>
              <a:t>TION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1492377" y="446278"/>
            <a:ext cx="5509260" cy="538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10"/>
              </a:lnSpc>
            </a:pPr>
            <a:r>
              <a:rPr sz="2000" b="1" dirty="0">
                <a:latin typeface="Arial"/>
                <a:cs typeface="Arial"/>
              </a:rPr>
              <a:t>Le </a:t>
            </a:r>
            <a:r>
              <a:rPr sz="2000" b="1" spc="-5" dirty="0">
                <a:latin typeface="Arial"/>
                <a:cs typeface="Arial"/>
              </a:rPr>
              <a:t>Plan </a:t>
            </a:r>
            <a:r>
              <a:rPr sz="2000" b="1" dirty="0">
                <a:latin typeface="Arial"/>
                <a:cs typeface="Arial"/>
              </a:rPr>
              <a:t>stratégique</a:t>
            </a:r>
            <a:r>
              <a:rPr sz="2000" b="1" spc="-110" dirty="0">
                <a:latin typeface="Arial"/>
                <a:cs typeface="Arial"/>
              </a:rPr>
              <a:t> </a:t>
            </a:r>
            <a:r>
              <a:rPr sz="2000" b="1" spc="-10" dirty="0">
                <a:latin typeface="Arial"/>
                <a:cs typeface="Arial"/>
              </a:rPr>
              <a:t>2011-2016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latin typeface="Arial"/>
                <a:cs typeface="Arial"/>
              </a:rPr>
              <a:t>État d’avancement des résultats attendus – </a:t>
            </a:r>
            <a:r>
              <a:rPr sz="1600" spc="-30" dirty="0">
                <a:latin typeface="Arial"/>
                <a:cs typeface="Arial"/>
              </a:rPr>
              <a:t>ORIENTATION</a:t>
            </a:r>
            <a:r>
              <a:rPr sz="1600" spc="18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3</a:t>
            </a:r>
            <a:endParaRPr sz="16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619630" y="2649194"/>
            <a:ext cx="3420745" cy="304800"/>
          </a:xfrm>
          <a:custGeom>
            <a:avLst/>
            <a:gdLst/>
            <a:ahLst/>
            <a:cxnLst/>
            <a:rect l="l" t="t" r="r" b="b"/>
            <a:pathLst>
              <a:path w="3420745" h="304800">
                <a:moveTo>
                  <a:pt x="0" y="304698"/>
                </a:moveTo>
                <a:lnTo>
                  <a:pt x="3420364" y="304698"/>
                </a:lnTo>
                <a:lnTo>
                  <a:pt x="3420364" y="0"/>
                </a:lnTo>
                <a:lnTo>
                  <a:pt x="0" y="0"/>
                </a:lnTo>
                <a:lnTo>
                  <a:pt x="0" y="3046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039995" y="2649194"/>
            <a:ext cx="3420745" cy="304800"/>
          </a:xfrm>
          <a:custGeom>
            <a:avLst/>
            <a:gdLst/>
            <a:ahLst/>
            <a:cxnLst/>
            <a:rect l="l" t="t" r="r" b="b"/>
            <a:pathLst>
              <a:path w="3420745" h="304800">
                <a:moveTo>
                  <a:pt x="0" y="304698"/>
                </a:moveTo>
                <a:lnTo>
                  <a:pt x="3420364" y="304698"/>
                </a:lnTo>
                <a:lnTo>
                  <a:pt x="3420364" y="0"/>
                </a:lnTo>
                <a:lnTo>
                  <a:pt x="0" y="0"/>
                </a:lnTo>
                <a:lnTo>
                  <a:pt x="0" y="3046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5" name="object 35"/>
          <p:cNvGraphicFramePr>
            <a:graphicFrameLocks noGrp="1"/>
          </p:cNvGraphicFramePr>
          <p:nvPr/>
        </p:nvGraphicFramePr>
        <p:xfrm>
          <a:off x="1613280" y="2368550"/>
          <a:ext cx="6859905" cy="5918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20364"/>
                <a:gridCol w="3420490"/>
              </a:tblGrid>
              <a:tr h="274320"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2012-2013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2015-2016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</a:tr>
              <a:tr h="3046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66</a:t>
                      </a:r>
                      <a:r>
                        <a:rPr sz="1400" spc="-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À</a:t>
                      </a:r>
                      <a:r>
                        <a:rPr sz="1400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venir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6" name="object 36"/>
          <p:cNvSpPr txBox="1"/>
          <p:nvPr/>
        </p:nvSpPr>
        <p:spPr>
          <a:xfrm>
            <a:off x="1698751" y="1958340"/>
            <a:ext cx="6761480" cy="377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i="1" dirty="0">
                <a:latin typeface="Arial"/>
                <a:cs typeface="Arial"/>
              </a:rPr>
              <a:t>Question </a:t>
            </a:r>
            <a:r>
              <a:rPr sz="1200" b="1" i="1" spc="-5" dirty="0">
                <a:latin typeface="Arial"/>
                <a:cs typeface="Arial"/>
              </a:rPr>
              <a:t>1 </a:t>
            </a:r>
            <a:r>
              <a:rPr sz="1200" b="1" i="1" dirty="0">
                <a:latin typeface="Arial"/>
                <a:cs typeface="Arial"/>
              </a:rPr>
              <a:t>: Les documents </a:t>
            </a:r>
            <a:r>
              <a:rPr sz="1200" b="1" i="1" spc="-5" dirty="0">
                <a:latin typeface="Arial"/>
                <a:cs typeface="Arial"/>
              </a:rPr>
              <a:t>s’adressant </a:t>
            </a:r>
            <a:r>
              <a:rPr sz="1200" b="1" i="1" dirty="0">
                <a:latin typeface="Arial"/>
                <a:cs typeface="Arial"/>
              </a:rPr>
              <a:t>aux </a:t>
            </a:r>
            <a:r>
              <a:rPr sz="1200" b="1" i="1" spc="-5" dirty="0">
                <a:latin typeface="Arial"/>
                <a:cs typeface="Arial"/>
              </a:rPr>
              <a:t>parents </a:t>
            </a:r>
            <a:r>
              <a:rPr sz="1200" b="1" i="1" dirty="0">
                <a:latin typeface="Arial"/>
                <a:cs typeface="Arial"/>
              </a:rPr>
              <a:t>sont faciles </a:t>
            </a:r>
            <a:r>
              <a:rPr sz="1200" b="1" i="1" spc="-5" dirty="0">
                <a:latin typeface="Arial"/>
                <a:cs typeface="Arial"/>
              </a:rPr>
              <a:t>à trouver </a:t>
            </a:r>
            <a:r>
              <a:rPr sz="1200" b="1" i="1" dirty="0">
                <a:latin typeface="Arial"/>
                <a:cs typeface="Arial"/>
              </a:rPr>
              <a:t>sur le site </a:t>
            </a:r>
            <a:r>
              <a:rPr sz="1200" b="1" i="1" spc="-10" dirty="0">
                <a:latin typeface="Arial"/>
                <a:cs typeface="Arial"/>
              </a:rPr>
              <a:t>Web</a:t>
            </a:r>
            <a:r>
              <a:rPr sz="1200" b="1" i="1" spc="-75" dirty="0">
                <a:latin typeface="Arial"/>
                <a:cs typeface="Arial"/>
              </a:rPr>
              <a:t> </a:t>
            </a:r>
            <a:r>
              <a:rPr sz="1200" b="1" i="1" dirty="0">
                <a:latin typeface="Arial"/>
                <a:cs typeface="Arial"/>
              </a:rPr>
              <a:t>de</a:t>
            </a:r>
            <a:endParaRPr sz="12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200" b="1" i="1" dirty="0">
                <a:latin typeface="Arial"/>
                <a:cs typeface="Arial"/>
              </a:rPr>
              <a:t>l’école de votre</a:t>
            </a:r>
            <a:r>
              <a:rPr sz="1200" b="1" i="1" spc="-80" dirty="0">
                <a:latin typeface="Arial"/>
                <a:cs typeface="Arial"/>
              </a:rPr>
              <a:t> </a:t>
            </a:r>
            <a:r>
              <a:rPr sz="1200" b="1" i="1" spc="-5" dirty="0">
                <a:latin typeface="Arial"/>
                <a:cs typeface="Arial"/>
              </a:rPr>
              <a:t>enfant?</a:t>
            </a:r>
            <a:endParaRPr sz="120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1578228" y="3831450"/>
            <a:ext cx="3420745" cy="304800"/>
          </a:xfrm>
          <a:custGeom>
            <a:avLst/>
            <a:gdLst/>
            <a:ahLst/>
            <a:cxnLst/>
            <a:rect l="l" t="t" r="r" b="b"/>
            <a:pathLst>
              <a:path w="3420745" h="304800">
                <a:moveTo>
                  <a:pt x="0" y="304685"/>
                </a:moveTo>
                <a:lnTo>
                  <a:pt x="3420364" y="304685"/>
                </a:lnTo>
                <a:lnTo>
                  <a:pt x="3420364" y="0"/>
                </a:lnTo>
                <a:lnTo>
                  <a:pt x="0" y="0"/>
                </a:lnTo>
                <a:lnTo>
                  <a:pt x="0" y="3046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4998592" y="3831450"/>
            <a:ext cx="3420745" cy="304800"/>
          </a:xfrm>
          <a:custGeom>
            <a:avLst/>
            <a:gdLst/>
            <a:ahLst/>
            <a:cxnLst/>
            <a:rect l="l" t="t" r="r" b="b"/>
            <a:pathLst>
              <a:path w="3420745" h="304800">
                <a:moveTo>
                  <a:pt x="0" y="304685"/>
                </a:moveTo>
                <a:lnTo>
                  <a:pt x="3420364" y="304685"/>
                </a:lnTo>
                <a:lnTo>
                  <a:pt x="3420364" y="0"/>
                </a:lnTo>
                <a:lnTo>
                  <a:pt x="0" y="0"/>
                </a:lnTo>
                <a:lnTo>
                  <a:pt x="0" y="3046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9" name="object 39"/>
          <p:cNvGraphicFramePr>
            <a:graphicFrameLocks noGrp="1"/>
          </p:cNvGraphicFramePr>
          <p:nvPr/>
        </p:nvGraphicFramePr>
        <p:xfrm>
          <a:off x="1571878" y="3550920"/>
          <a:ext cx="6859905" cy="5918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20364"/>
                <a:gridCol w="3420364"/>
              </a:tblGrid>
              <a:tr h="274192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2012-2013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2015-2016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</a:tr>
              <a:tr h="3046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86</a:t>
                      </a:r>
                      <a:r>
                        <a:rPr sz="1400" spc="-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À</a:t>
                      </a:r>
                      <a:r>
                        <a:rPr sz="1400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venir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0" name="object 40"/>
          <p:cNvSpPr txBox="1"/>
          <p:nvPr/>
        </p:nvSpPr>
        <p:spPr>
          <a:xfrm>
            <a:off x="1657350" y="3140964"/>
            <a:ext cx="6674484" cy="377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200" b="1" i="1" dirty="0">
                <a:latin typeface="Arial"/>
                <a:cs typeface="Arial"/>
              </a:rPr>
              <a:t>Question </a:t>
            </a:r>
            <a:r>
              <a:rPr sz="1200" b="1" i="1" spc="-5" dirty="0">
                <a:latin typeface="Arial"/>
                <a:cs typeface="Arial"/>
              </a:rPr>
              <a:t>2 </a:t>
            </a:r>
            <a:r>
              <a:rPr sz="1200" b="1" i="1" dirty="0">
                <a:latin typeface="Arial"/>
                <a:cs typeface="Arial"/>
              </a:rPr>
              <a:t>: Les documents écrits </a:t>
            </a:r>
            <a:r>
              <a:rPr sz="1200" b="1" i="1" spc="-5" dirty="0">
                <a:latin typeface="Arial"/>
                <a:cs typeface="Arial"/>
              </a:rPr>
              <a:t>s’adressant </a:t>
            </a:r>
            <a:r>
              <a:rPr sz="1200" b="1" i="1" dirty="0">
                <a:latin typeface="Arial"/>
                <a:cs typeface="Arial"/>
              </a:rPr>
              <a:t>aux </a:t>
            </a:r>
            <a:r>
              <a:rPr sz="1200" b="1" i="1" spc="-5" dirty="0">
                <a:latin typeface="Arial"/>
                <a:cs typeface="Arial"/>
              </a:rPr>
              <a:t>parents et se trouvant </a:t>
            </a:r>
            <a:r>
              <a:rPr sz="1200" b="1" i="1" dirty="0">
                <a:latin typeface="Arial"/>
                <a:cs typeface="Arial"/>
              </a:rPr>
              <a:t>sur le site </a:t>
            </a:r>
            <a:r>
              <a:rPr sz="1200" b="1" i="1" spc="-10" dirty="0">
                <a:latin typeface="Arial"/>
                <a:cs typeface="Arial"/>
              </a:rPr>
              <a:t>Web </a:t>
            </a:r>
            <a:r>
              <a:rPr sz="1200" b="1" i="1" dirty="0">
                <a:latin typeface="Arial"/>
                <a:cs typeface="Arial"/>
              </a:rPr>
              <a:t>de  la </a:t>
            </a:r>
            <a:r>
              <a:rPr sz="1200" b="1" i="1" spc="-5" dirty="0">
                <a:latin typeface="Arial"/>
                <a:cs typeface="Arial"/>
              </a:rPr>
              <a:t>CSSMI </a:t>
            </a:r>
            <a:r>
              <a:rPr sz="1200" b="1" i="1" dirty="0">
                <a:latin typeface="Arial"/>
                <a:cs typeface="Arial"/>
              </a:rPr>
              <a:t>sont </a:t>
            </a:r>
            <a:r>
              <a:rPr sz="1200" b="1" i="1" spc="-5" dirty="0">
                <a:latin typeface="Arial"/>
                <a:cs typeface="Arial"/>
              </a:rPr>
              <a:t>faciles à</a:t>
            </a:r>
            <a:r>
              <a:rPr sz="1200" b="1" i="1" spc="10" dirty="0">
                <a:latin typeface="Arial"/>
                <a:cs typeface="Arial"/>
              </a:rPr>
              <a:t> </a:t>
            </a:r>
            <a:r>
              <a:rPr sz="1200" b="1" i="1" spc="-5" dirty="0">
                <a:latin typeface="Arial"/>
                <a:cs typeface="Arial"/>
              </a:rPr>
              <a:t>comprendre?</a:t>
            </a:r>
            <a:endParaRPr sz="1200">
              <a:latin typeface="Arial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1536700" y="4834750"/>
            <a:ext cx="3420745" cy="304800"/>
          </a:xfrm>
          <a:custGeom>
            <a:avLst/>
            <a:gdLst/>
            <a:ahLst/>
            <a:cxnLst/>
            <a:rect l="l" t="t" r="r" b="b"/>
            <a:pathLst>
              <a:path w="3420745" h="304800">
                <a:moveTo>
                  <a:pt x="0" y="304685"/>
                </a:moveTo>
                <a:lnTo>
                  <a:pt x="3420364" y="304685"/>
                </a:lnTo>
                <a:lnTo>
                  <a:pt x="3420364" y="0"/>
                </a:lnTo>
                <a:lnTo>
                  <a:pt x="0" y="0"/>
                </a:lnTo>
                <a:lnTo>
                  <a:pt x="0" y="3046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957064" y="4834750"/>
            <a:ext cx="3420745" cy="304800"/>
          </a:xfrm>
          <a:custGeom>
            <a:avLst/>
            <a:gdLst/>
            <a:ahLst/>
            <a:cxnLst/>
            <a:rect l="l" t="t" r="r" b="b"/>
            <a:pathLst>
              <a:path w="3420745" h="304800">
                <a:moveTo>
                  <a:pt x="0" y="304685"/>
                </a:moveTo>
                <a:lnTo>
                  <a:pt x="3420364" y="304685"/>
                </a:lnTo>
                <a:lnTo>
                  <a:pt x="3420364" y="0"/>
                </a:lnTo>
                <a:lnTo>
                  <a:pt x="0" y="0"/>
                </a:lnTo>
                <a:lnTo>
                  <a:pt x="0" y="30468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43" name="object 43"/>
          <p:cNvGraphicFramePr>
            <a:graphicFrameLocks noGrp="1"/>
          </p:cNvGraphicFramePr>
          <p:nvPr/>
        </p:nvGraphicFramePr>
        <p:xfrm>
          <a:off x="1530350" y="4554220"/>
          <a:ext cx="6859905" cy="5918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20364"/>
                <a:gridCol w="3420364"/>
              </a:tblGrid>
              <a:tr h="274193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2012-2013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2015-2016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</a:tr>
              <a:tr h="3046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78</a:t>
                      </a:r>
                      <a:r>
                        <a:rPr sz="1400" spc="-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À</a:t>
                      </a:r>
                      <a:r>
                        <a:rPr sz="1400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spc="-5" dirty="0">
                          <a:latin typeface="Arial"/>
                          <a:cs typeface="Arial"/>
                        </a:rPr>
                        <a:t>venir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5" name="object 4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44" name="object 44"/>
          <p:cNvSpPr txBox="1"/>
          <p:nvPr/>
        </p:nvSpPr>
        <p:spPr>
          <a:xfrm>
            <a:off x="1615821" y="4323588"/>
            <a:ext cx="6248400" cy="1943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i="1" dirty="0">
                <a:latin typeface="Arial"/>
                <a:cs typeface="Arial"/>
              </a:rPr>
              <a:t>Question </a:t>
            </a:r>
            <a:r>
              <a:rPr sz="1200" b="1" i="1" spc="-5" dirty="0">
                <a:latin typeface="Arial"/>
                <a:cs typeface="Arial"/>
              </a:rPr>
              <a:t>3 </a:t>
            </a:r>
            <a:r>
              <a:rPr sz="1200" b="1" i="1" dirty="0">
                <a:latin typeface="Arial"/>
                <a:cs typeface="Arial"/>
              </a:rPr>
              <a:t>: </a:t>
            </a:r>
            <a:r>
              <a:rPr sz="1200" b="1" i="1" spc="-5" dirty="0">
                <a:latin typeface="Arial"/>
                <a:cs typeface="Arial"/>
              </a:rPr>
              <a:t>Je me </a:t>
            </a:r>
            <a:r>
              <a:rPr sz="1200" b="1" i="1" dirty="0">
                <a:latin typeface="Arial"/>
                <a:cs typeface="Arial"/>
              </a:rPr>
              <a:t>considère bien informé </a:t>
            </a:r>
            <a:r>
              <a:rPr sz="1200" b="1" i="1" spc="-5" dirty="0">
                <a:latin typeface="Arial"/>
                <a:cs typeface="Arial"/>
              </a:rPr>
              <a:t>sur </a:t>
            </a:r>
            <a:r>
              <a:rPr sz="1200" b="1" i="1" dirty="0">
                <a:latin typeface="Arial"/>
                <a:cs typeface="Arial"/>
              </a:rPr>
              <a:t>les </a:t>
            </a:r>
            <a:r>
              <a:rPr sz="1200" b="1" i="1" spc="-5" dirty="0">
                <a:latin typeface="Arial"/>
                <a:cs typeface="Arial"/>
              </a:rPr>
              <a:t>activités </a:t>
            </a:r>
            <a:r>
              <a:rPr sz="1200" b="1" i="1" dirty="0">
                <a:latin typeface="Arial"/>
                <a:cs typeface="Arial"/>
              </a:rPr>
              <a:t>qui </a:t>
            </a:r>
            <a:r>
              <a:rPr sz="1200" b="1" i="1" spc="-5" dirty="0">
                <a:latin typeface="Arial"/>
                <a:cs typeface="Arial"/>
              </a:rPr>
              <a:t>se </a:t>
            </a:r>
            <a:r>
              <a:rPr sz="1200" b="1" i="1" dirty="0">
                <a:latin typeface="Arial"/>
                <a:cs typeface="Arial"/>
              </a:rPr>
              <a:t>déroulent </a:t>
            </a:r>
            <a:r>
              <a:rPr sz="1200" b="1" i="1" spc="-5" dirty="0">
                <a:latin typeface="Arial"/>
                <a:cs typeface="Arial"/>
              </a:rPr>
              <a:t>à</a:t>
            </a:r>
            <a:r>
              <a:rPr sz="1200" b="1" i="1" spc="-15" dirty="0">
                <a:latin typeface="Arial"/>
                <a:cs typeface="Arial"/>
              </a:rPr>
              <a:t> </a:t>
            </a:r>
            <a:r>
              <a:rPr sz="1200" b="1" i="1" dirty="0">
                <a:latin typeface="Arial"/>
                <a:cs typeface="Arial"/>
              </a:rPr>
              <a:t>l’école?</a:t>
            </a:r>
            <a:endParaRPr sz="12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1974469"/>
            <a:ext cx="908050" cy="2503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 marR="224154">
              <a:lnSpc>
                <a:spcPct val="100000"/>
              </a:lnSpc>
              <a:spcBef>
                <a:spcPts val="509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Instances  politiques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000">
              <a:latin typeface="Times New Roman"/>
              <a:cs typeface="Times New Roman"/>
            </a:endParaRPr>
          </a:p>
          <a:p>
            <a:pPr marL="13335" marR="224154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312022" y="6107480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8243316" y="6073140"/>
            <a:ext cx="731520" cy="23469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0"/>
              </a:lnSpc>
            </a:pPr>
            <a:r>
              <a:rPr spc="-5" dirty="0">
                <a:solidFill>
                  <a:srgbClr val="000000"/>
                </a:solidFill>
              </a:rPr>
              <a:t>P</a:t>
            </a:r>
            <a:r>
              <a:rPr spc="-15" dirty="0">
                <a:solidFill>
                  <a:srgbClr val="000000"/>
                </a:solidFill>
              </a:rPr>
              <a:t>R</a:t>
            </a:r>
            <a:r>
              <a:rPr dirty="0">
                <a:solidFill>
                  <a:srgbClr val="000000"/>
                </a:solidFill>
              </a:rPr>
              <a:t>É</a:t>
            </a:r>
            <a:r>
              <a:rPr spc="-10" dirty="0">
                <a:solidFill>
                  <a:srgbClr val="000000"/>
                </a:solidFill>
              </a:rPr>
              <a:t>S</a:t>
            </a:r>
            <a:r>
              <a:rPr spc="-5" dirty="0">
                <a:solidFill>
                  <a:srgbClr val="000000"/>
                </a:solidFill>
              </a:rPr>
              <a:t>E</a:t>
            </a:r>
            <a:r>
              <a:rPr spc="-15" dirty="0">
                <a:solidFill>
                  <a:srgbClr val="000000"/>
                </a:solidFill>
              </a:rPr>
              <a:t>N</a:t>
            </a:r>
            <a:r>
              <a:rPr spc="-185" dirty="0">
                <a:solidFill>
                  <a:srgbClr val="000000"/>
                </a:solidFill>
              </a:rPr>
              <a:t>T</a:t>
            </a:r>
            <a:r>
              <a:rPr spc="-190" dirty="0">
                <a:solidFill>
                  <a:srgbClr val="000000"/>
                </a:solidFill>
              </a:rPr>
              <a:t>A</a:t>
            </a:r>
            <a:r>
              <a:rPr spc="-5" dirty="0">
                <a:solidFill>
                  <a:srgbClr val="000000"/>
                </a:solidFill>
              </a:rPr>
              <a:t>TION</a:t>
            </a:r>
          </a:p>
        </p:txBody>
      </p:sp>
      <p:sp>
        <p:nvSpPr>
          <p:cNvPr id="28" name="object 28"/>
          <p:cNvSpPr txBox="1"/>
          <p:nvPr/>
        </p:nvSpPr>
        <p:spPr>
          <a:xfrm>
            <a:off x="1492377" y="446278"/>
            <a:ext cx="5509260" cy="538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10"/>
              </a:lnSpc>
            </a:pPr>
            <a:r>
              <a:rPr sz="2000" b="1" dirty="0">
                <a:latin typeface="Arial"/>
                <a:cs typeface="Arial"/>
              </a:rPr>
              <a:t>Le </a:t>
            </a:r>
            <a:r>
              <a:rPr sz="2000" b="1" spc="-5" dirty="0">
                <a:latin typeface="Arial"/>
                <a:cs typeface="Arial"/>
              </a:rPr>
              <a:t>Plan </a:t>
            </a:r>
            <a:r>
              <a:rPr sz="2000" b="1" dirty="0">
                <a:latin typeface="Arial"/>
                <a:cs typeface="Arial"/>
              </a:rPr>
              <a:t>stratégique</a:t>
            </a:r>
            <a:r>
              <a:rPr sz="2000" b="1" spc="-110" dirty="0">
                <a:latin typeface="Arial"/>
                <a:cs typeface="Arial"/>
              </a:rPr>
              <a:t> </a:t>
            </a:r>
            <a:r>
              <a:rPr sz="2000" b="1" spc="-10" dirty="0">
                <a:latin typeface="Arial"/>
                <a:cs typeface="Arial"/>
              </a:rPr>
              <a:t>2011-2016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latin typeface="Arial"/>
                <a:cs typeface="Arial"/>
              </a:rPr>
              <a:t>État d’avancement des résultats attendus – </a:t>
            </a:r>
            <a:r>
              <a:rPr sz="1600" spc="-30" dirty="0">
                <a:latin typeface="Arial"/>
                <a:cs typeface="Arial"/>
              </a:rPr>
              <a:t>ORIENTATION</a:t>
            </a:r>
            <a:r>
              <a:rPr sz="1600" spc="18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3</a:t>
            </a:r>
            <a:endParaRPr sz="16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619630" y="3106013"/>
            <a:ext cx="1397000" cy="304800"/>
          </a:xfrm>
          <a:custGeom>
            <a:avLst/>
            <a:gdLst/>
            <a:ahLst/>
            <a:cxnLst/>
            <a:rect l="l" t="t" r="r" b="b"/>
            <a:pathLst>
              <a:path w="1397000" h="304800">
                <a:moveTo>
                  <a:pt x="0" y="304698"/>
                </a:moveTo>
                <a:lnTo>
                  <a:pt x="1396745" y="304698"/>
                </a:lnTo>
                <a:lnTo>
                  <a:pt x="1396745" y="0"/>
                </a:lnTo>
                <a:lnTo>
                  <a:pt x="0" y="0"/>
                </a:lnTo>
                <a:lnTo>
                  <a:pt x="0" y="3046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016376" y="3106013"/>
            <a:ext cx="1397000" cy="304800"/>
          </a:xfrm>
          <a:custGeom>
            <a:avLst/>
            <a:gdLst/>
            <a:ahLst/>
            <a:cxnLst/>
            <a:rect l="l" t="t" r="r" b="b"/>
            <a:pathLst>
              <a:path w="1397000" h="304800">
                <a:moveTo>
                  <a:pt x="0" y="304698"/>
                </a:moveTo>
                <a:lnTo>
                  <a:pt x="1396746" y="304698"/>
                </a:lnTo>
                <a:lnTo>
                  <a:pt x="1396746" y="0"/>
                </a:lnTo>
                <a:lnTo>
                  <a:pt x="0" y="0"/>
                </a:lnTo>
                <a:lnTo>
                  <a:pt x="0" y="3046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412996" y="3106013"/>
            <a:ext cx="1397000" cy="304800"/>
          </a:xfrm>
          <a:custGeom>
            <a:avLst/>
            <a:gdLst/>
            <a:ahLst/>
            <a:cxnLst/>
            <a:rect l="l" t="t" r="r" b="b"/>
            <a:pathLst>
              <a:path w="1397000" h="304800">
                <a:moveTo>
                  <a:pt x="0" y="304698"/>
                </a:moveTo>
                <a:lnTo>
                  <a:pt x="1396746" y="304698"/>
                </a:lnTo>
                <a:lnTo>
                  <a:pt x="1396746" y="0"/>
                </a:lnTo>
                <a:lnTo>
                  <a:pt x="0" y="0"/>
                </a:lnTo>
                <a:lnTo>
                  <a:pt x="0" y="3046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809741" y="3106013"/>
            <a:ext cx="1397000" cy="304800"/>
          </a:xfrm>
          <a:custGeom>
            <a:avLst/>
            <a:gdLst/>
            <a:ahLst/>
            <a:cxnLst/>
            <a:rect l="l" t="t" r="r" b="b"/>
            <a:pathLst>
              <a:path w="1397000" h="304800">
                <a:moveTo>
                  <a:pt x="0" y="304698"/>
                </a:moveTo>
                <a:lnTo>
                  <a:pt x="1396745" y="304698"/>
                </a:lnTo>
                <a:lnTo>
                  <a:pt x="1396745" y="0"/>
                </a:lnTo>
                <a:lnTo>
                  <a:pt x="0" y="0"/>
                </a:lnTo>
                <a:lnTo>
                  <a:pt x="0" y="3046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206360" y="3106013"/>
            <a:ext cx="1397000" cy="304800"/>
          </a:xfrm>
          <a:custGeom>
            <a:avLst/>
            <a:gdLst/>
            <a:ahLst/>
            <a:cxnLst/>
            <a:rect l="l" t="t" r="r" b="b"/>
            <a:pathLst>
              <a:path w="1397000" h="304800">
                <a:moveTo>
                  <a:pt x="0" y="304698"/>
                </a:moveTo>
                <a:lnTo>
                  <a:pt x="1396746" y="304698"/>
                </a:lnTo>
                <a:lnTo>
                  <a:pt x="1396746" y="0"/>
                </a:lnTo>
                <a:lnTo>
                  <a:pt x="0" y="0"/>
                </a:lnTo>
                <a:lnTo>
                  <a:pt x="0" y="30469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4" name="object 34"/>
          <p:cNvGraphicFramePr>
            <a:graphicFrameLocks noGrp="1"/>
          </p:cNvGraphicFramePr>
          <p:nvPr/>
        </p:nvGraphicFramePr>
        <p:xfrm>
          <a:off x="1613280" y="1838451"/>
          <a:ext cx="7002780" cy="20415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6745"/>
                <a:gridCol w="1396619"/>
                <a:gridCol w="1396745"/>
                <a:gridCol w="1396618"/>
                <a:gridCol w="1396745"/>
              </a:tblGrid>
              <a:tr h="987044">
                <a:tc gridSpan="5"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65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Résultat attendu #</a:t>
                      </a:r>
                      <a:r>
                        <a:rPr sz="18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2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85090" marR="7874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Une augmentation du nombre d’ententes signées entre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la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CSSMI et les organismes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de la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communauté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qui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offrent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des 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services en réponse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aux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besoins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des</a:t>
                      </a:r>
                      <a:r>
                        <a:rPr sz="10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élèves.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ts val="2140"/>
                        </a:lnSpc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Indicateur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: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Le </a:t>
                      </a:r>
                      <a:r>
                        <a:rPr sz="1000" dirty="0">
                          <a:latin typeface="Arial"/>
                          <a:cs typeface="Arial"/>
                        </a:rPr>
                        <a:t>nombre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d’ententes signées entre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la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CSSMI et les organismes de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la</a:t>
                      </a:r>
                      <a:r>
                        <a:rPr sz="1000" spc="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communauté.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74192"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2011-2012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2012-2013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2013-2014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2014-2015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28930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2015-2016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</a:tr>
              <a:tr h="30467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3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400" b="1" dirty="0">
                          <a:latin typeface="Arial"/>
                          <a:cs typeface="Arial"/>
                        </a:rPr>
                        <a:t>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462406">
                <a:tc gridSpan="5"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Au-delà</a:t>
                      </a:r>
                      <a:r>
                        <a:rPr sz="1000" spc="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du</a:t>
                      </a:r>
                      <a:r>
                        <a:rPr sz="1000" spc="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nombre</a:t>
                      </a:r>
                      <a:r>
                        <a:rPr sz="1000" spc="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d’ententes</a:t>
                      </a:r>
                      <a:r>
                        <a:rPr sz="1000" spc="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signées,</a:t>
                      </a:r>
                      <a:r>
                        <a:rPr sz="1000" spc="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le</a:t>
                      </a:r>
                      <a:r>
                        <a:rPr sz="1000" spc="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souhait</a:t>
                      </a:r>
                      <a:r>
                        <a:rPr sz="1000" spc="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15" dirty="0">
                          <a:latin typeface="Arial"/>
                          <a:cs typeface="Arial"/>
                        </a:rPr>
                        <a:t>est</a:t>
                      </a:r>
                      <a:r>
                        <a:rPr sz="1000" spc="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d’augmenter</a:t>
                      </a:r>
                      <a:r>
                        <a:rPr sz="1000" spc="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l’arrimage</a:t>
                      </a:r>
                      <a:r>
                        <a:rPr sz="1000" spc="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avec</a:t>
                      </a:r>
                      <a:r>
                        <a:rPr sz="1000" spc="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les</a:t>
                      </a:r>
                      <a:r>
                        <a:rPr sz="1000" spc="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organismes</a:t>
                      </a:r>
                      <a:r>
                        <a:rPr sz="1000" spc="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de</a:t>
                      </a:r>
                      <a:r>
                        <a:rPr sz="1000" spc="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la</a:t>
                      </a:r>
                      <a:r>
                        <a:rPr sz="1000" spc="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communauté,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notamment par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le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développement de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réelles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situations de</a:t>
                      </a:r>
                      <a:r>
                        <a:rPr sz="10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concertation.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5" name="object 3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1FADC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3105657"/>
            <a:ext cx="908050" cy="13722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182611" y="118871"/>
            <a:ext cx="1961388" cy="603503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7436866" y="186181"/>
            <a:ext cx="1574165" cy="4699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5885" marR="5080" indent="795655">
              <a:lnSpc>
                <a:spcPct val="100000"/>
              </a:lnSpc>
            </a:pP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RÉUSSITE</a:t>
            </a:r>
            <a:r>
              <a:rPr sz="800" b="1" spc="-6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ET 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PERSÉVÉRANCE</a:t>
            </a:r>
            <a:r>
              <a:rPr sz="800" b="1" spc="-4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SCOLAIRES</a:t>
            </a:r>
            <a:endParaRPr sz="800">
              <a:latin typeface="Arial"/>
              <a:cs typeface="Arial"/>
            </a:endParaRPr>
          </a:p>
          <a:p>
            <a:pPr marL="422909" marR="5715" indent="-410845">
              <a:lnSpc>
                <a:spcPct val="100000"/>
              </a:lnSpc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Convention de partenariat 2011-2016  </a:t>
            </a:r>
            <a:r>
              <a:rPr sz="700" b="1" u="sng" spc="-5" dirty="0">
                <a:solidFill>
                  <a:srgbClr val="FFFFFF"/>
                </a:solidFill>
                <a:latin typeface="Arial"/>
                <a:cs typeface="Arial"/>
              </a:rPr>
              <a:t>Plan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stratégique</a:t>
            </a:r>
            <a:r>
              <a:rPr sz="700" b="1" u="sng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u="sng" spc="-10" dirty="0">
                <a:solidFill>
                  <a:srgbClr val="FFFFFF"/>
                </a:solidFill>
                <a:latin typeface="Arial"/>
                <a:cs typeface="Arial"/>
              </a:rPr>
              <a:t>2011-2016</a:t>
            </a:r>
            <a:endParaRPr sz="700">
              <a:latin typeface="Arial"/>
              <a:cs typeface="Arial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0"/>
              </a:lnSpc>
            </a:pPr>
            <a:r>
              <a:rPr spc="-5" dirty="0">
                <a:solidFill>
                  <a:srgbClr val="000000"/>
                </a:solidFill>
              </a:rPr>
              <a:t>P</a:t>
            </a:r>
            <a:r>
              <a:rPr spc="-15" dirty="0">
                <a:solidFill>
                  <a:srgbClr val="000000"/>
                </a:solidFill>
              </a:rPr>
              <a:t>R</a:t>
            </a:r>
            <a:r>
              <a:rPr dirty="0">
                <a:solidFill>
                  <a:srgbClr val="000000"/>
                </a:solidFill>
              </a:rPr>
              <a:t>É</a:t>
            </a:r>
            <a:r>
              <a:rPr spc="-10" dirty="0">
                <a:solidFill>
                  <a:srgbClr val="000000"/>
                </a:solidFill>
              </a:rPr>
              <a:t>S</a:t>
            </a:r>
            <a:r>
              <a:rPr spc="-5" dirty="0">
                <a:solidFill>
                  <a:srgbClr val="000000"/>
                </a:solidFill>
              </a:rPr>
              <a:t>E</a:t>
            </a:r>
            <a:r>
              <a:rPr spc="-15" dirty="0">
                <a:solidFill>
                  <a:srgbClr val="000000"/>
                </a:solidFill>
              </a:rPr>
              <a:t>N</a:t>
            </a:r>
            <a:r>
              <a:rPr spc="-185" dirty="0">
                <a:solidFill>
                  <a:srgbClr val="000000"/>
                </a:solidFill>
              </a:rPr>
              <a:t>T</a:t>
            </a:r>
            <a:r>
              <a:rPr spc="-190" dirty="0">
                <a:solidFill>
                  <a:srgbClr val="000000"/>
                </a:solidFill>
              </a:rPr>
              <a:t>A</a:t>
            </a:r>
            <a:r>
              <a:rPr spc="-5" dirty="0">
                <a:solidFill>
                  <a:srgbClr val="000000"/>
                </a:solidFill>
              </a:rPr>
              <a:t>TION</a:t>
            </a:r>
          </a:p>
        </p:txBody>
      </p:sp>
      <p:sp>
        <p:nvSpPr>
          <p:cNvPr id="29" name="object 29"/>
          <p:cNvSpPr txBox="1"/>
          <p:nvPr/>
        </p:nvSpPr>
        <p:spPr>
          <a:xfrm>
            <a:off x="1492377" y="446278"/>
            <a:ext cx="5509260" cy="538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10"/>
              </a:lnSpc>
            </a:pPr>
            <a:r>
              <a:rPr sz="2000" b="1" dirty="0">
                <a:latin typeface="Arial"/>
                <a:cs typeface="Arial"/>
              </a:rPr>
              <a:t>Le </a:t>
            </a:r>
            <a:r>
              <a:rPr sz="2000" b="1" spc="-5" dirty="0">
                <a:latin typeface="Arial"/>
                <a:cs typeface="Arial"/>
              </a:rPr>
              <a:t>Plan </a:t>
            </a:r>
            <a:r>
              <a:rPr sz="2000" b="1" dirty="0">
                <a:latin typeface="Arial"/>
                <a:cs typeface="Arial"/>
              </a:rPr>
              <a:t>stratégique</a:t>
            </a:r>
            <a:r>
              <a:rPr sz="2000" b="1" spc="-110" dirty="0">
                <a:latin typeface="Arial"/>
                <a:cs typeface="Arial"/>
              </a:rPr>
              <a:t> </a:t>
            </a:r>
            <a:r>
              <a:rPr sz="2000" b="1" spc="-10" dirty="0">
                <a:latin typeface="Arial"/>
                <a:cs typeface="Arial"/>
              </a:rPr>
              <a:t>2011-2016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latin typeface="Arial"/>
                <a:cs typeface="Arial"/>
              </a:rPr>
              <a:t>État d’avancement des résultats attendus – </a:t>
            </a:r>
            <a:r>
              <a:rPr sz="1600" spc="-30" dirty="0">
                <a:latin typeface="Arial"/>
                <a:cs typeface="Arial"/>
              </a:rPr>
              <a:t>ORIENTATION</a:t>
            </a:r>
            <a:r>
              <a:rPr sz="1600" spc="185" dirty="0">
                <a:latin typeface="Arial"/>
                <a:cs typeface="Arial"/>
              </a:rPr>
              <a:t> </a:t>
            </a:r>
            <a:r>
              <a:rPr sz="1600" spc="-5" dirty="0">
                <a:latin typeface="Arial"/>
                <a:cs typeface="Arial"/>
              </a:rPr>
              <a:t>3</a:t>
            </a:r>
            <a:endParaRPr sz="160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6457188" y="5628132"/>
            <a:ext cx="1167765" cy="152400"/>
          </a:xfrm>
          <a:custGeom>
            <a:avLst/>
            <a:gdLst/>
            <a:ahLst/>
            <a:cxnLst/>
            <a:rect l="l" t="t" r="r" b="b"/>
            <a:pathLst>
              <a:path w="1167765" h="152400">
                <a:moveTo>
                  <a:pt x="0" y="152400"/>
                </a:moveTo>
                <a:lnTo>
                  <a:pt x="1167384" y="152400"/>
                </a:lnTo>
                <a:lnTo>
                  <a:pt x="1167384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solidFill>
            <a:srgbClr val="001F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573530" y="4579683"/>
            <a:ext cx="1391920" cy="305435"/>
          </a:xfrm>
          <a:custGeom>
            <a:avLst/>
            <a:gdLst/>
            <a:ahLst/>
            <a:cxnLst/>
            <a:rect l="l" t="t" r="r" b="b"/>
            <a:pathLst>
              <a:path w="1391920" h="305435">
                <a:moveTo>
                  <a:pt x="0" y="304863"/>
                </a:moveTo>
                <a:lnTo>
                  <a:pt x="1391666" y="304863"/>
                </a:lnTo>
                <a:lnTo>
                  <a:pt x="1391666" y="0"/>
                </a:lnTo>
                <a:lnTo>
                  <a:pt x="0" y="0"/>
                </a:lnTo>
                <a:lnTo>
                  <a:pt x="0" y="3048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965069" y="4579683"/>
            <a:ext cx="1391920" cy="305435"/>
          </a:xfrm>
          <a:custGeom>
            <a:avLst/>
            <a:gdLst/>
            <a:ahLst/>
            <a:cxnLst/>
            <a:rect l="l" t="t" r="r" b="b"/>
            <a:pathLst>
              <a:path w="1391920" h="305435">
                <a:moveTo>
                  <a:pt x="0" y="304863"/>
                </a:moveTo>
                <a:lnTo>
                  <a:pt x="1391666" y="304863"/>
                </a:lnTo>
                <a:lnTo>
                  <a:pt x="1391666" y="0"/>
                </a:lnTo>
                <a:lnTo>
                  <a:pt x="0" y="0"/>
                </a:lnTo>
                <a:lnTo>
                  <a:pt x="0" y="3048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356734" y="4579683"/>
            <a:ext cx="1391920" cy="305435"/>
          </a:xfrm>
          <a:custGeom>
            <a:avLst/>
            <a:gdLst/>
            <a:ahLst/>
            <a:cxnLst/>
            <a:rect l="l" t="t" r="r" b="b"/>
            <a:pathLst>
              <a:path w="1391920" h="305435">
                <a:moveTo>
                  <a:pt x="0" y="304863"/>
                </a:moveTo>
                <a:lnTo>
                  <a:pt x="1391665" y="304863"/>
                </a:lnTo>
                <a:lnTo>
                  <a:pt x="1391665" y="0"/>
                </a:lnTo>
                <a:lnTo>
                  <a:pt x="0" y="0"/>
                </a:lnTo>
                <a:lnTo>
                  <a:pt x="0" y="3048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5748273" y="4579683"/>
            <a:ext cx="1391920" cy="305435"/>
          </a:xfrm>
          <a:custGeom>
            <a:avLst/>
            <a:gdLst/>
            <a:ahLst/>
            <a:cxnLst/>
            <a:rect l="l" t="t" r="r" b="b"/>
            <a:pathLst>
              <a:path w="1391920" h="305435">
                <a:moveTo>
                  <a:pt x="0" y="304863"/>
                </a:moveTo>
                <a:lnTo>
                  <a:pt x="1391666" y="304863"/>
                </a:lnTo>
                <a:lnTo>
                  <a:pt x="1391666" y="0"/>
                </a:lnTo>
                <a:lnTo>
                  <a:pt x="0" y="0"/>
                </a:lnTo>
                <a:lnTo>
                  <a:pt x="0" y="3048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139940" y="4579683"/>
            <a:ext cx="1391920" cy="305435"/>
          </a:xfrm>
          <a:custGeom>
            <a:avLst/>
            <a:gdLst/>
            <a:ahLst/>
            <a:cxnLst/>
            <a:rect l="l" t="t" r="r" b="b"/>
            <a:pathLst>
              <a:path w="1391920" h="305435">
                <a:moveTo>
                  <a:pt x="0" y="304863"/>
                </a:moveTo>
                <a:lnTo>
                  <a:pt x="1391666" y="304863"/>
                </a:lnTo>
                <a:lnTo>
                  <a:pt x="1391666" y="0"/>
                </a:lnTo>
                <a:lnTo>
                  <a:pt x="0" y="0"/>
                </a:lnTo>
                <a:lnTo>
                  <a:pt x="0" y="3048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6" name="object 36"/>
          <p:cNvGraphicFramePr>
            <a:graphicFrameLocks noGrp="1"/>
          </p:cNvGraphicFramePr>
          <p:nvPr/>
        </p:nvGraphicFramePr>
        <p:xfrm>
          <a:off x="1567180" y="3231895"/>
          <a:ext cx="6977380" cy="16592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91539"/>
                <a:gridCol w="1391666"/>
                <a:gridCol w="1391539"/>
                <a:gridCol w="1391666"/>
                <a:gridCol w="1391538"/>
              </a:tblGrid>
              <a:tr h="1067053">
                <a:tc gridSpan="5">
                  <a:txBody>
                    <a:bodyPr/>
                    <a:lstStyle/>
                    <a:p>
                      <a:pPr marL="85090">
                        <a:lnSpc>
                          <a:spcPct val="100000"/>
                        </a:lnSpc>
                        <a:spcBef>
                          <a:spcPts val="270"/>
                        </a:spcBef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Résultat attendu #</a:t>
                      </a:r>
                      <a:r>
                        <a:rPr sz="18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800" b="1" spc="-5" dirty="0">
                          <a:latin typeface="Arial"/>
                          <a:cs typeface="Arial"/>
                        </a:rPr>
                        <a:t>4</a:t>
                      </a:r>
                      <a:endParaRPr sz="18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ts val="1190"/>
                        </a:lnSpc>
                        <a:spcBef>
                          <a:spcPts val="20"/>
                        </a:spcBef>
                      </a:pPr>
                      <a:r>
                        <a:rPr sz="1000" spc="-5" dirty="0">
                          <a:latin typeface="Arial"/>
                          <a:cs typeface="Arial"/>
                        </a:rPr>
                        <a:t>Une diminution du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taux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d’absentéisme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des</a:t>
                      </a:r>
                      <a:r>
                        <a:rPr sz="10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élèves.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ts val="2150"/>
                        </a:lnSpc>
                      </a:pPr>
                      <a:r>
                        <a:rPr sz="1800" b="1" spc="-5" dirty="0">
                          <a:latin typeface="Arial"/>
                          <a:cs typeface="Arial"/>
                        </a:rPr>
                        <a:t>Indicateur </a:t>
                      </a:r>
                      <a:r>
                        <a:rPr sz="1800" b="1" dirty="0">
                          <a:latin typeface="Arial"/>
                          <a:cs typeface="Arial"/>
                        </a:rPr>
                        <a:t>: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taux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d’absentéisme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des élèves dans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les</a:t>
                      </a:r>
                      <a:r>
                        <a:rPr sz="1000" spc="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établissements.</a:t>
                      </a:r>
                      <a:endParaRPr sz="1000">
                        <a:latin typeface="Arial"/>
                        <a:cs typeface="Arial"/>
                      </a:endParaRPr>
                    </a:p>
                    <a:p>
                      <a:pPr marL="85090">
                        <a:lnSpc>
                          <a:spcPct val="100000"/>
                        </a:lnSpc>
                      </a:pPr>
                      <a:r>
                        <a:rPr sz="1800" b="1" dirty="0">
                          <a:latin typeface="Arial"/>
                          <a:cs typeface="Arial"/>
                        </a:rPr>
                        <a:t>Cible :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Maintenir </a:t>
                      </a:r>
                      <a:r>
                        <a:rPr sz="1000" spc="-10" dirty="0">
                          <a:latin typeface="Arial"/>
                          <a:cs typeface="Arial"/>
                        </a:rPr>
                        <a:t>le taux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CSSMI en deçà de 8</a:t>
                      </a:r>
                      <a:r>
                        <a:rPr sz="10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000" spc="-5" dirty="0">
                          <a:latin typeface="Arial"/>
                          <a:cs typeface="Arial"/>
                        </a:rPr>
                        <a:t>%.</a:t>
                      </a:r>
                      <a:endParaRPr sz="10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274319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2011-2012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2012-2013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2013-2014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2014-2015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  <a:tc>
                  <a:txBody>
                    <a:bodyPr/>
                    <a:lstStyle/>
                    <a:p>
                      <a:pPr marL="325755">
                        <a:lnSpc>
                          <a:spcPct val="100000"/>
                        </a:lnSpc>
                        <a:spcBef>
                          <a:spcPts val="280"/>
                        </a:spcBef>
                      </a:pPr>
                      <a:r>
                        <a:rPr sz="12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2015-2016</a:t>
                      </a:r>
                      <a:endParaRPr sz="12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16515F"/>
                    </a:solidFill>
                  </a:tcPr>
                </a:tc>
              </a:tr>
              <a:tr h="304927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6,13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6,10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dirty="0">
                          <a:latin typeface="Arial"/>
                          <a:cs typeface="Arial"/>
                        </a:rPr>
                        <a:t>5,78</a:t>
                      </a:r>
                      <a:r>
                        <a:rPr sz="1400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ct val="100000"/>
                        </a:lnSpc>
                        <a:spcBef>
                          <a:spcPts val="275"/>
                        </a:spcBef>
                      </a:pPr>
                      <a:r>
                        <a:rPr sz="1400" b="1" dirty="0">
                          <a:latin typeface="Arial"/>
                          <a:cs typeface="Arial"/>
                        </a:rPr>
                        <a:t>5,49</a:t>
                      </a:r>
                      <a:r>
                        <a:rPr sz="1400" b="1" spc="-1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400" b="1" dirty="0">
                          <a:latin typeface="Arial"/>
                          <a:cs typeface="Arial"/>
                        </a:rPr>
                        <a:t>%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7" name="object 37"/>
          <p:cNvSpPr txBox="1"/>
          <p:nvPr/>
        </p:nvSpPr>
        <p:spPr>
          <a:xfrm>
            <a:off x="1573530" y="1871472"/>
            <a:ext cx="6958330" cy="1127760"/>
          </a:xfrm>
          <a:prstGeom prst="rect">
            <a:avLst/>
          </a:prstGeom>
          <a:solidFill>
            <a:srgbClr val="D2FF00"/>
          </a:solidFill>
          <a:ln w="12700">
            <a:solidFill>
              <a:srgbClr val="000000"/>
            </a:solidFill>
          </a:ln>
        </p:spPr>
        <p:txBody>
          <a:bodyPr vert="horz" wrap="square" lIns="0" tIns="33020" rIns="0" bIns="0" rtlCol="0">
            <a:spAutoFit/>
          </a:bodyPr>
          <a:lstStyle/>
          <a:p>
            <a:pPr marL="85090">
              <a:lnSpc>
                <a:spcPct val="100000"/>
              </a:lnSpc>
              <a:spcBef>
                <a:spcPts val="260"/>
              </a:spcBef>
            </a:pPr>
            <a:r>
              <a:rPr sz="1800" b="1" spc="-5" dirty="0">
                <a:latin typeface="Arial"/>
                <a:cs typeface="Arial"/>
              </a:rPr>
              <a:t>Résultat attendu #</a:t>
            </a:r>
            <a:r>
              <a:rPr sz="1800" b="1" spc="-15" dirty="0">
                <a:latin typeface="Arial"/>
                <a:cs typeface="Arial"/>
              </a:rPr>
              <a:t> </a:t>
            </a:r>
            <a:r>
              <a:rPr sz="1800" b="1" spc="-5" dirty="0">
                <a:latin typeface="Arial"/>
                <a:cs typeface="Arial"/>
              </a:rPr>
              <a:t>3</a:t>
            </a:r>
            <a:endParaRPr sz="1800">
              <a:latin typeface="Arial"/>
              <a:cs typeface="Arial"/>
            </a:endParaRPr>
          </a:p>
          <a:p>
            <a:pPr marL="85090" marR="584835">
              <a:lnSpc>
                <a:spcPct val="100000"/>
              </a:lnSpc>
              <a:spcBef>
                <a:spcPts val="20"/>
              </a:spcBef>
            </a:pPr>
            <a:r>
              <a:rPr sz="1000" spc="-5" dirty="0">
                <a:latin typeface="Arial"/>
                <a:cs typeface="Arial"/>
              </a:rPr>
              <a:t>Une augmentation du </a:t>
            </a:r>
            <a:r>
              <a:rPr sz="1000" dirty="0">
                <a:latin typeface="Arial"/>
                <a:cs typeface="Arial"/>
              </a:rPr>
              <a:t>nombre </a:t>
            </a:r>
            <a:r>
              <a:rPr sz="1000" spc="-5" dirty="0">
                <a:latin typeface="Arial"/>
                <a:cs typeface="Arial"/>
              </a:rPr>
              <a:t>d’ententes signées entre </a:t>
            </a:r>
            <a:r>
              <a:rPr sz="1000" spc="-10" dirty="0">
                <a:latin typeface="Arial"/>
                <a:cs typeface="Arial"/>
              </a:rPr>
              <a:t>la CSSMI </a:t>
            </a:r>
            <a:r>
              <a:rPr sz="1000" spc="-5" dirty="0">
                <a:latin typeface="Arial"/>
                <a:cs typeface="Arial"/>
              </a:rPr>
              <a:t>et les entreprises de la région pour adhérer au  </a:t>
            </a:r>
            <a:r>
              <a:rPr sz="1000" dirty="0">
                <a:latin typeface="Arial"/>
                <a:cs typeface="Arial"/>
              </a:rPr>
              <a:t>programme </a:t>
            </a:r>
            <a:r>
              <a:rPr sz="1000" spc="-5" dirty="0">
                <a:latin typeface="Arial"/>
                <a:cs typeface="Arial"/>
              </a:rPr>
              <a:t>EQUI </a:t>
            </a:r>
            <a:r>
              <a:rPr sz="1000" dirty="0">
                <a:latin typeface="Arial"/>
                <a:cs typeface="Arial"/>
              </a:rPr>
              <a:t>T-É </a:t>
            </a:r>
            <a:r>
              <a:rPr sz="1000" spc="-5" dirty="0">
                <a:latin typeface="Arial"/>
                <a:cs typeface="Arial"/>
              </a:rPr>
              <a:t>en </a:t>
            </a:r>
            <a:r>
              <a:rPr sz="1000" spc="-10" dirty="0">
                <a:latin typeface="Arial"/>
                <a:cs typeface="Arial"/>
              </a:rPr>
              <a:t>lien </a:t>
            </a:r>
            <a:r>
              <a:rPr sz="1000" spc="-5" dirty="0">
                <a:latin typeface="Arial"/>
                <a:cs typeface="Arial"/>
              </a:rPr>
              <a:t>avec </a:t>
            </a:r>
            <a:r>
              <a:rPr sz="1000" spc="-10" dirty="0">
                <a:latin typeface="Arial"/>
                <a:cs typeface="Arial"/>
              </a:rPr>
              <a:t>le</a:t>
            </a:r>
            <a:r>
              <a:rPr sz="1000" spc="-55" dirty="0">
                <a:latin typeface="Arial"/>
                <a:cs typeface="Arial"/>
              </a:rPr>
              <a:t> </a:t>
            </a:r>
            <a:r>
              <a:rPr sz="1000" spc="-10" dirty="0">
                <a:latin typeface="Arial"/>
                <a:cs typeface="Arial"/>
              </a:rPr>
              <a:t>PREL.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53"/>
              </a:spcBef>
            </a:pPr>
            <a:endParaRPr sz="1000">
              <a:latin typeface="Times New Roman"/>
              <a:cs typeface="Times New Roman"/>
            </a:endParaRPr>
          </a:p>
          <a:p>
            <a:pPr marL="85090" marR="78105">
              <a:lnSpc>
                <a:spcPct val="100000"/>
              </a:lnSpc>
            </a:pPr>
            <a:r>
              <a:rPr sz="1000" b="1" spc="-5" dirty="0">
                <a:latin typeface="Arial"/>
                <a:cs typeface="Arial"/>
              </a:rPr>
              <a:t>Note : </a:t>
            </a:r>
            <a:r>
              <a:rPr sz="1000" spc="-5" dirty="0">
                <a:latin typeface="Arial"/>
                <a:cs typeface="Arial"/>
              </a:rPr>
              <a:t>Le </a:t>
            </a:r>
            <a:r>
              <a:rPr sz="1000" dirty="0">
                <a:latin typeface="Arial"/>
                <a:cs typeface="Arial"/>
              </a:rPr>
              <a:t>programme </a:t>
            </a:r>
            <a:r>
              <a:rPr sz="1000" spc="-5" dirty="0">
                <a:latin typeface="Arial"/>
                <a:cs typeface="Arial"/>
              </a:rPr>
              <a:t>EQUI </a:t>
            </a:r>
            <a:r>
              <a:rPr sz="1000" dirty="0">
                <a:latin typeface="Arial"/>
                <a:cs typeface="Arial"/>
              </a:rPr>
              <a:t>T-É </a:t>
            </a:r>
            <a:r>
              <a:rPr sz="1000" spc="-5" dirty="0">
                <a:latin typeface="Arial"/>
                <a:cs typeface="Arial"/>
              </a:rPr>
              <a:t>du </a:t>
            </a:r>
            <a:r>
              <a:rPr sz="1000" spc="-10" dirty="0">
                <a:latin typeface="Arial"/>
                <a:cs typeface="Arial"/>
              </a:rPr>
              <a:t>PREL </a:t>
            </a:r>
            <a:r>
              <a:rPr sz="1000" spc="-5" dirty="0">
                <a:latin typeface="Arial"/>
                <a:cs typeface="Arial"/>
              </a:rPr>
              <a:t>porte maintenant </a:t>
            </a:r>
            <a:r>
              <a:rPr sz="1000" spc="-10" dirty="0">
                <a:latin typeface="Arial"/>
                <a:cs typeface="Arial"/>
              </a:rPr>
              <a:t>le nom </a:t>
            </a:r>
            <a:r>
              <a:rPr sz="1000" spc="-5" dirty="0">
                <a:latin typeface="Arial"/>
                <a:cs typeface="Arial"/>
              </a:rPr>
              <a:t>de Génération </a:t>
            </a:r>
            <a:r>
              <a:rPr sz="1000" dirty="0">
                <a:latin typeface="Arial"/>
                <a:cs typeface="Arial"/>
              </a:rPr>
              <a:t>C</a:t>
            </a:r>
            <a:r>
              <a:rPr sz="975" baseline="25641" dirty="0">
                <a:latin typeface="Arial"/>
                <a:cs typeface="Arial"/>
              </a:rPr>
              <a:t>4 </a:t>
            </a:r>
            <a:r>
              <a:rPr sz="1000" spc="-5" dirty="0">
                <a:latin typeface="Arial"/>
                <a:cs typeface="Arial"/>
              </a:rPr>
              <a:t>(conciliation études, travail, </a:t>
            </a:r>
            <a:r>
              <a:rPr sz="1000" dirty="0">
                <a:latin typeface="Arial"/>
                <a:cs typeface="Arial"/>
              </a:rPr>
              <a:t>famille  </a:t>
            </a:r>
            <a:r>
              <a:rPr sz="1000" spc="-5" dirty="0">
                <a:latin typeface="Arial"/>
                <a:cs typeface="Arial"/>
              </a:rPr>
              <a:t>et vie). La CSSMI jouera un rôle actif </a:t>
            </a:r>
            <a:r>
              <a:rPr sz="1000" spc="-10" dirty="0">
                <a:latin typeface="Arial"/>
                <a:cs typeface="Arial"/>
              </a:rPr>
              <a:t>pour le </a:t>
            </a:r>
            <a:r>
              <a:rPr sz="1000" spc="-5" dirty="0">
                <a:latin typeface="Arial"/>
                <a:cs typeface="Arial"/>
              </a:rPr>
              <a:t>développement du </a:t>
            </a:r>
            <a:r>
              <a:rPr sz="1000" spc="-10" dirty="0">
                <a:latin typeface="Arial"/>
                <a:cs typeface="Arial"/>
              </a:rPr>
              <a:t>volet</a:t>
            </a:r>
            <a:r>
              <a:rPr sz="1000" spc="20" dirty="0">
                <a:latin typeface="Arial"/>
                <a:cs typeface="Arial"/>
              </a:rPr>
              <a:t> </a:t>
            </a:r>
            <a:r>
              <a:rPr sz="1000" spc="-5" dirty="0">
                <a:latin typeface="Arial"/>
                <a:cs typeface="Arial"/>
              </a:rPr>
              <a:t>scolaire.</a:t>
            </a:r>
            <a:endParaRPr sz="10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212085" y="5566867"/>
            <a:ext cx="5368925" cy="20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5" dirty="0">
                <a:latin typeface="Calibri"/>
                <a:cs typeface="Calibri"/>
              </a:rPr>
              <a:t>Le </a:t>
            </a:r>
            <a:r>
              <a:rPr sz="1200" b="1" i="1" spc="-5" dirty="0">
                <a:latin typeface="Calibri"/>
                <a:cs typeface="Calibri"/>
              </a:rPr>
              <a:t>Plan stratégique </a:t>
            </a:r>
            <a:r>
              <a:rPr sz="1200" b="1" i="1" dirty="0">
                <a:latin typeface="Calibri"/>
                <a:cs typeface="Calibri"/>
              </a:rPr>
              <a:t>2011-2016 </a:t>
            </a:r>
            <a:r>
              <a:rPr sz="1200" b="1" spc="-10" dirty="0">
                <a:latin typeface="Calibri"/>
                <a:cs typeface="Calibri"/>
              </a:rPr>
              <a:t>est </a:t>
            </a:r>
            <a:r>
              <a:rPr sz="1200" b="1" dirty="0">
                <a:latin typeface="Calibri"/>
                <a:cs typeface="Calibri"/>
              </a:rPr>
              <a:t>disponible à </a:t>
            </a:r>
            <a:r>
              <a:rPr sz="1200" b="1" spc="-10" dirty="0">
                <a:latin typeface="Calibri"/>
                <a:cs typeface="Calibri"/>
              </a:rPr>
              <a:t>l’adresse suivante </a:t>
            </a:r>
            <a:r>
              <a:rPr sz="1200" b="1" dirty="0">
                <a:latin typeface="Calibri"/>
                <a:cs typeface="Calibri"/>
              </a:rPr>
              <a:t>: </a:t>
            </a:r>
            <a:r>
              <a:rPr sz="1200" b="1" spc="20" dirty="0">
                <a:latin typeface="Calibri"/>
                <a:cs typeface="Calibri"/>
              </a:rPr>
              <a:t> </a:t>
            </a:r>
            <a:r>
              <a:rPr sz="1200" b="1" u="heavy" spc="-5" dirty="0">
                <a:solidFill>
                  <a:srgbClr val="FFFFFF"/>
                </a:solidFill>
                <a:latin typeface="Calibri"/>
                <a:cs typeface="Calibri"/>
                <a:hlinkClick r:id="rId22"/>
              </a:rPr>
              <a:t>www.cssmi.qc.ca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6377940" y="5524500"/>
            <a:ext cx="1301495" cy="347472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520184" y="4817362"/>
            <a:ext cx="2615184" cy="20406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715255" y="5012435"/>
            <a:ext cx="2026920" cy="15209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547104" y="2746248"/>
            <a:ext cx="2225040" cy="167944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742176" y="2941320"/>
            <a:ext cx="1636776" cy="109118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855976" y="2808732"/>
            <a:ext cx="2302764" cy="181356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051048" y="3003804"/>
            <a:ext cx="1714500" cy="122529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66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xfrm>
            <a:off x="742899" y="253238"/>
            <a:ext cx="4529455" cy="681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latin typeface="Arial"/>
                <a:cs typeface="Arial"/>
              </a:rPr>
              <a:t>REVUE DE </a:t>
            </a:r>
            <a:r>
              <a:rPr spc="-20" dirty="0">
                <a:latin typeface="Arial"/>
                <a:cs typeface="Arial"/>
              </a:rPr>
              <a:t>L’ANNÉE</a:t>
            </a:r>
            <a:r>
              <a:rPr spc="-45" dirty="0">
                <a:latin typeface="Arial"/>
                <a:cs typeface="Arial"/>
              </a:rPr>
              <a:t> </a:t>
            </a:r>
            <a:r>
              <a:rPr spc="-5" dirty="0">
                <a:latin typeface="Arial"/>
                <a:cs typeface="Arial"/>
              </a:rPr>
              <a:t>2014</a:t>
            </a:r>
            <a:r>
              <a:rPr spc="-5" dirty="0"/>
              <a:t>-2015</a:t>
            </a:r>
          </a:p>
          <a:p>
            <a:pPr marL="927100">
              <a:lnSpc>
                <a:spcPct val="100000"/>
              </a:lnSpc>
            </a:pPr>
            <a:r>
              <a:rPr sz="2000" dirty="0"/>
              <a:t>Les </a:t>
            </a:r>
            <a:r>
              <a:rPr sz="2000" spc="-5" dirty="0"/>
              <a:t>bons </a:t>
            </a:r>
            <a:r>
              <a:rPr sz="2000" dirty="0"/>
              <a:t>coups</a:t>
            </a:r>
            <a:r>
              <a:rPr sz="2000" spc="-80" dirty="0"/>
              <a:t> </a:t>
            </a:r>
            <a:r>
              <a:rPr sz="2000" dirty="0"/>
              <a:t>!</a:t>
            </a:r>
            <a:endParaRPr sz="2000"/>
          </a:p>
        </p:txBody>
      </p:sp>
      <p:sp>
        <p:nvSpPr>
          <p:cNvPr id="12" name="object 12"/>
          <p:cNvSpPr txBox="1"/>
          <p:nvPr/>
        </p:nvSpPr>
        <p:spPr>
          <a:xfrm>
            <a:off x="8312022" y="6236106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00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00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243316" y="6202679"/>
            <a:ext cx="731520" cy="234695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482597" y="1525904"/>
            <a:ext cx="2811145" cy="25488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93980">
              <a:lnSpc>
                <a:spcPct val="100000"/>
              </a:lnSpc>
            </a:pPr>
            <a:r>
              <a:rPr sz="1600" b="1" i="1" spc="-20" dirty="0">
                <a:latin typeface="Arial"/>
                <a:cs typeface="Arial"/>
              </a:rPr>
              <a:t>CHAMPIONNAT  </a:t>
            </a:r>
            <a:r>
              <a:rPr sz="1600" b="1" i="1" spc="-15" dirty="0">
                <a:latin typeface="Arial"/>
                <a:cs typeface="Arial"/>
              </a:rPr>
              <a:t>INTERNATIONAL </a:t>
            </a:r>
            <a:r>
              <a:rPr sz="1600" b="1" i="1" spc="-5" dirty="0">
                <a:latin typeface="Arial"/>
                <a:cs typeface="Arial"/>
              </a:rPr>
              <a:t>DES</a:t>
            </a:r>
            <a:r>
              <a:rPr sz="1600" b="1" i="1" spc="-65" dirty="0">
                <a:latin typeface="Arial"/>
                <a:cs typeface="Arial"/>
              </a:rPr>
              <a:t> </a:t>
            </a:r>
            <a:r>
              <a:rPr sz="1600" b="1" i="1" spc="-5" dirty="0">
                <a:latin typeface="Arial"/>
                <a:cs typeface="Arial"/>
              </a:rPr>
              <a:t>JEUX  </a:t>
            </a:r>
            <a:r>
              <a:rPr sz="1600" b="1" i="1" spc="-25" dirty="0">
                <a:latin typeface="Arial"/>
                <a:cs typeface="Arial"/>
              </a:rPr>
              <a:t>MATHÉMATIQUES </a:t>
            </a:r>
            <a:r>
              <a:rPr sz="1600" b="1" i="1" spc="-5" dirty="0">
                <a:latin typeface="Arial"/>
                <a:cs typeface="Arial"/>
              </a:rPr>
              <a:t>ET  </a:t>
            </a:r>
            <a:r>
              <a:rPr sz="1600" b="1" i="1" spc="-10" dirty="0">
                <a:latin typeface="Arial"/>
                <a:cs typeface="Arial"/>
              </a:rPr>
              <a:t>LOGIQUES</a:t>
            </a:r>
            <a:endParaRPr sz="1600">
              <a:latin typeface="Arial"/>
              <a:cs typeface="Arial"/>
            </a:endParaRPr>
          </a:p>
          <a:p>
            <a:pPr marL="12700" marR="5080">
              <a:lnSpc>
                <a:spcPts val="1680"/>
              </a:lnSpc>
              <a:spcBef>
                <a:spcPts val="50"/>
              </a:spcBef>
            </a:pPr>
            <a:r>
              <a:rPr sz="1400" b="1" spc="-5" dirty="0">
                <a:latin typeface="Arial"/>
                <a:cs typeface="Arial"/>
              </a:rPr>
              <a:t>Association québécoise des</a:t>
            </a:r>
            <a:r>
              <a:rPr sz="1400" b="1" spc="-95" dirty="0">
                <a:latin typeface="Arial"/>
                <a:cs typeface="Arial"/>
              </a:rPr>
              <a:t> </a:t>
            </a:r>
            <a:r>
              <a:rPr sz="1400" b="1" spc="-5" dirty="0">
                <a:latin typeface="Arial"/>
                <a:cs typeface="Arial"/>
              </a:rPr>
              <a:t>jeux  Mathématiques</a:t>
            </a:r>
            <a:endParaRPr sz="1400">
              <a:latin typeface="Arial"/>
              <a:cs typeface="Arial"/>
            </a:endParaRPr>
          </a:p>
          <a:p>
            <a:pPr marL="12700" marR="1328420" algn="just">
              <a:lnSpc>
                <a:spcPct val="100000"/>
              </a:lnSpc>
              <a:spcBef>
                <a:spcPts val="240"/>
              </a:spcBef>
            </a:pPr>
            <a:r>
              <a:rPr sz="900" dirty="0">
                <a:latin typeface="Arial"/>
                <a:cs typeface="Arial"/>
              </a:rPr>
              <a:t>Nathan </a:t>
            </a:r>
            <a:r>
              <a:rPr sz="900" spc="-5" dirty="0">
                <a:latin typeface="Arial"/>
                <a:cs typeface="Arial"/>
              </a:rPr>
              <a:t>Morissette, élève </a:t>
            </a:r>
            <a:r>
              <a:rPr sz="900" spc="-15" dirty="0">
                <a:latin typeface="Arial"/>
                <a:cs typeface="Arial"/>
              </a:rPr>
              <a:t>en  </a:t>
            </a:r>
            <a:r>
              <a:rPr sz="900" spc="-5" dirty="0">
                <a:latin typeface="Arial"/>
                <a:cs typeface="Arial"/>
              </a:rPr>
              <a:t>6</a:t>
            </a:r>
            <a:r>
              <a:rPr sz="900" spc="-7" baseline="27777" dirty="0">
                <a:latin typeface="Arial"/>
                <a:cs typeface="Arial"/>
              </a:rPr>
              <a:t>e </a:t>
            </a:r>
            <a:r>
              <a:rPr sz="900" spc="-5" dirty="0">
                <a:latin typeface="Arial"/>
                <a:cs typeface="Arial"/>
              </a:rPr>
              <a:t>année à l’école Arthur-  Vaillancourt, a été le grand  gagnant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ce concours. </a:t>
            </a:r>
            <a:r>
              <a:rPr sz="900" spc="-10" dirty="0">
                <a:latin typeface="Arial"/>
                <a:cs typeface="Arial"/>
              </a:rPr>
              <a:t>Il </a:t>
            </a:r>
            <a:r>
              <a:rPr sz="900" spc="-5" dirty="0">
                <a:latin typeface="Arial"/>
                <a:cs typeface="Arial"/>
              </a:rPr>
              <a:t>a  </a:t>
            </a:r>
            <a:r>
              <a:rPr sz="900" dirty="0">
                <a:latin typeface="Arial"/>
                <a:cs typeface="Arial"/>
              </a:rPr>
              <a:t>fait </a:t>
            </a:r>
            <a:r>
              <a:rPr sz="900" spc="-5" dirty="0">
                <a:latin typeface="Arial"/>
                <a:cs typeface="Arial"/>
              </a:rPr>
              <a:t>partie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la délégation  des étudiants </a:t>
            </a:r>
            <a:r>
              <a:rPr sz="900" spc="-10" dirty="0">
                <a:latin typeface="Arial"/>
                <a:cs typeface="Arial"/>
              </a:rPr>
              <a:t>du </a:t>
            </a:r>
            <a:r>
              <a:rPr sz="900" spc="-5" dirty="0">
                <a:latin typeface="Arial"/>
                <a:cs typeface="Arial"/>
              </a:rPr>
              <a:t>Québec  choisis pour participer à </a:t>
            </a:r>
            <a:r>
              <a:rPr sz="900" spc="-15" dirty="0">
                <a:latin typeface="Arial"/>
                <a:cs typeface="Arial"/>
              </a:rPr>
              <a:t>la  </a:t>
            </a:r>
            <a:r>
              <a:rPr sz="900" dirty="0">
                <a:latin typeface="Arial"/>
                <a:cs typeface="Arial"/>
              </a:rPr>
              <a:t>finale </a:t>
            </a:r>
            <a:r>
              <a:rPr sz="900" spc="-5" dirty="0">
                <a:latin typeface="Arial"/>
                <a:cs typeface="Arial"/>
              </a:rPr>
              <a:t>internationale à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Paris.</a:t>
            </a:r>
            <a:endParaRPr sz="9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182611" y="118871"/>
            <a:ext cx="1961388" cy="717803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7322311" y="162052"/>
            <a:ext cx="1534795" cy="499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REVUE DE </a:t>
            </a: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L’ANNÉE</a:t>
            </a:r>
            <a:r>
              <a:rPr sz="800" b="1" spc="-25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2014-2015</a:t>
            </a:r>
            <a:endParaRPr sz="800">
              <a:latin typeface="Arial"/>
              <a:cs typeface="Arial"/>
            </a:endParaRPr>
          </a:p>
          <a:p>
            <a:pPr marL="460375" marR="5080" indent="525780" algn="just">
              <a:lnSpc>
                <a:spcPct val="100000"/>
              </a:lnSpc>
            </a:pP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Bons</a:t>
            </a:r>
            <a:r>
              <a:rPr sz="8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coups  </a:t>
            </a:r>
            <a:r>
              <a:rPr sz="800" i="1" dirty="0">
                <a:solidFill>
                  <a:srgbClr val="FFFFFF"/>
                </a:solidFill>
                <a:latin typeface="Arial"/>
                <a:cs typeface="Arial"/>
              </a:rPr>
              <a:t>Je vote </a:t>
            </a:r>
            <a:r>
              <a:rPr sz="800" i="1" spc="-5" dirty="0">
                <a:solidFill>
                  <a:srgbClr val="FFFFFF"/>
                </a:solidFill>
                <a:latin typeface="Arial"/>
                <a:cs typeface="Arial"/>
              </a:rPr>
              <a:t>pour mon </a:t>
            </a:r>
            <a:r>
              <a:rPr sz="800" i="1" dirty="0">
                <a:solidFill>
                  <a:srgbClr val="FFFFFF"/>
                </a:solidFill>
                <a:latin typeface="Arial"/>
                <a:cs typeface="Arial"/>
              </a:rPr>
              <a:t>prof!  </a:t>
            </a:r>
            <a:r>
              <a:rPr sz="800" dirty="0">
                <a:solidFill>
                  <a:srgbClr val="FFFFFF"/>
                </a:solidFill>
                <a:latin typeface="Arial"/>
                <a:cs typeface="Arial"/>
              </a:rPr>
              <a:t>Hommage aux</a:t>
            </a:r>
            <a:r>
              <a:rPr sz="8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retraités</a:t>
            </a:r>
            <a:endParaRPr sz="8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5204586" y="1525904"/>
            <a:ext cx="3082925" cy="1393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67005">
              <a:lnSpc>
                <a:spcPct val="100000"/>
              </a:lnSpc>
            </a:pPr>
            <a:r>
              <a:rPr sz="1600" b="1" i="1" dirty="0">
                <a:latin typeface="Arial"/>
                <a:cs typeface="Arial"/>
              </a:rPr>
              <a:t>32</a:t>
            </a:r>
            <a:r>
              <a:rPr sz="1575" b="1" i="1" baseline="26455" dirty="0">
                <a:latin typeface="Arial"/>
                <a:cs typeface="Arial"/>
              </a:rPr>
              <a:t>e </a:t>
            </a:r>
            <a:r>
              <a:rPr sz="1600" b="1" i="1" spc="-10" dirty="0">
                <a:latin typeface="Arial"/>
                <a:cs typeface="Arial"/>
              </a:rPr>
              <a:t>GALA </a:t>
            </a:r>
            <a:r>
              <a:rPr sz="1600" b="1" i="1" spc="-5" dirty="0">
                <a:latin typeface="Arial"/>
                <a:cs typeface="Arial"/>
              </a:rPr>
              <a:t>D’EXCELLENCE DU  RÉSEAU DES </a:t>
            </a:r>
            <a:r>
              <a:rPr sz="1600" b="1" i="1" spc="-10" dirty="0">
                <a:latin typeface="Arial"/>
                <a:cs typeface="Arial"/>
              </a:rPr>
              <a:t>SPORTS  </a:t>
            </a:r>
            <a:r>
              <a:rPr sz="1600" b="1" i="1" spc="-5" dirty="0">
                <a:latin typeface="Arial"/>
                <a:cs typeface="Arial"/>
              </a:rPr>
              <a:t>ÉTUDIANTS DU</a:t>
            </a:r>
            <a:r>
              <a:rPr sz="1600" b="1" i="1" spc="-75" dirty="0">
                <a:latin typeface="Arial"/>
                <a:cs typeface="Arial"/>
              </a:rPr>
              <a:t> </a:t>
            </a:r>
            <a:r>
              <a:rPr sz="1600" b="1" i="1" spc="-5" dirty="0">
                <a:latin typeface="Arial"/>
                <a:cs typeface="Arial"/>
              </a:rPr>
              <a:t>QUÉBEC</a:t>
            </a:r>
            <a:endParaRPr sz="16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800"/>
              </a:spcBef>
            </a:pPr>
            <a:r>
              <a:rPr sz="900" spc="-5" dirty="0">
                <a:latin typeface="Arial"/>
                <a:cs typeface="Arial"/>
              </a:rPr>
              <a:t>L’école Chante-Bois </a:t>
            </a:r>
            <a:r>
              <a:rPr sz="900" dirty="0">
                <a:latin typeface="Arial"/>
                <a:cs typeface="Arial"/>
              </a:rPr>
              <a:t>s’est </a:t>
            </a:r>
            <a:r>
              <a:rPr sz="900" spc="-5" dirty="0">
                <a:latin typeface="Arial"/>
                <a:cs typeface="Arial"/>
              </a:rPr>
              <a:t>vu attribuer </a:t>
            </a:r>
            <a:r>
              <a:rPr sz="900" dirty="0">
                <a:latin typeface="Arial"/>
                <a:cs typeface="Arial"/>
              </a:rPr>
              <a:t>le </a:t>
            </a:r>
            <a:r>
              <a:rPr sz="900" spc="-5" dirty="0">
                <a:latin typeface="Arial"/>
                <a:cs typeface="Arial"/>
              </a:rPr>
              <a:t>titre de lauréate  dans </a:t>
            </a:r>
            <a:r>
              <a:rPr sz="900" spc="-10" dirty="0">
                <a:latin typeface="Arial"/>
                <a:cs typeface="Arial"/>
              </a:rPr>
              <a:t>la </a:t>
            </a:r>
            <a:r>
              <a:rPr sz="900" spc="-5" dirty="0">
                <a:latin typeface="Arial"/>
                <a:cs typeface="Arial"/>
              </a:rPr>
              <a:t>catégorie </a:t>
            </a:r>
            <a:r>
              <a:rPr sz="900" i="1" spc="-5" dirty="0">
                <a:latin typeface="Arial"/>
                <a:cs typeface="Arial"/>
              </a:rPr>
              <a:t>École primaire ayant le plus contribué </a:t>
            </a:r>
            <a:r>
              <a:rPr sz="900" i="1" spc="-15" dirty="0">
                <a:latin typeface="Arial"/>
                <a:cs typeface="Arial"/>
              </a:rPr>
              <a:t>au  </a:t>
            </a:r>
            <a:r>
              <a:rPr sz="900" i="1" spc="-5" dirty="0">
                <a:latin typeface="Arial"/>
                <a:cs typeface="Arial"/>
              </a:rPr>
              <a:t>développement des activités physiques </a:t>
            </a:r>
            <a:r>
              <a:rPr sz="900" i="1" dirty="0">
                <a:latin typeface="Arial"/>
                <a:cs typeface="Arial"/>
              </a:rPr>
              <a:t>et </a:t>
            </a:r>
            <a:r>
              <a:rPr sz="900" i="1" spc="-5" dirty="0">
                <a:latin typeface="Arial"/>
                <a:cs typeface="Arial"/>
              </a:rPr>
              <a:t>sportives dans  </a:t>
            </a:r>
            <a:r>
              <a:rPr sz="900" i="1" dirty="0">
                <a:latin typeface="Arial"/>
                <a:cs typeface="Arial"/>
              </a:rPr>
              <a:t>son</a:t>
            </a:r>
            <a:r>
              <a:rPr sz="900" i="1" spc="-75" dirty="0">
                <a:latin typeface="Arial"/>
                <a:cs typeface="Arial"/>
              </a:rPr>
              <a:t> </a:t>
            </a:r>
            <a:r>
              <a:rPr sz="900" i="1" spc="-5" dirty="0">
                <a:latin typeface="Arial"/>
                <a:cs typeface="Arial"/>
              </a:rPr>
              <a:t>milieu</a:t>
            </a:r>
            <a:r>
              <a:rPr sz="900" spc="-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2653283" y="4514088"/>
            <a:ext cx="4438650" cy="0"/>
          </a:xfrm>
          <a:custGeom>
            <a:avLst/>
            <a:gdLst/>
            <a:ahLst/>
            <a:cxnLst/>
            <a:rect l="l" t="t" r="r" b="b"/>
            <a:pathLst>
              <a:path w="4438650">
                <a:moveTo>
                  <a:pt x="0" y="0"/>
                </a:moveTo>
                <a:lnTo>
                  <a:pt x="4438523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61366" y="4336669"/>
            <a:ext cx="7198359" cy="1402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8"/>
              </a:spcBef>
            </a:pPr>
            <a:endParaRPr sz="750">
              <a:latin typeface="Times New Roman"/>
              <a:cs typeface="Times New Roman"/>
            </a:endParaRPr>
          </a:p>
          <a:p>
            <a:pPr marL="1428115" algn="just">
              <a:lnSpc>
                <a:spcPct val="100000"/>
              </a:lnSpc>
            </a:pPr>
            <a:r>
              <a:rPr sz="1600" b="1" i="1" spc="-5" dirty="0">
                <a:latin typeface="Arial"/>
                <a:cs typeface="Arial"/>
              </a:rPr>
              <a:t>EXPOSITION AU MUSÉE DES BEAUX-ARTS DE</a:t>
            </a:r>
            <a:r>
              <a:rPr sz="1600" b="1" i="1" spc="-65" dirty="0">
                <a:latin typeface="Arial"/>
                <a:cs typeface="Arial"/>
              </a:rPr>
              <a:t> </a:t>
            </a:r>
            <a:r>
              <a:rPr sz="1600" b="1" i="1" spc="-10" dirty="0">
                <a:latin typeface="Arial"/>
                <a:cs typeface="Arial"/>
              </a:rPr>
              <a:t>MONTRÉAL</a:t>
            </a:r>
            <a:endParaRPr sz="1600">
              <a:latin typeface="Arial"/>
              <a:cs typeface="Arial"/>
            </a:endParaRPr>
          </a:p>
          <a:p>
            <a:pPr marL="1428115" marR="2703830" algn="just">
              <a:lnSpc>
                <a:spcPct val="100000"/>
              </a:lnSpc>
              <a:spcBef>
                <a:spcPts val="800"/>
              </a:spcBef>
            </a:pPr>
            <a:r>
              <a:rPr sz="900" dirty="0">
                <a:latin typeface="Arial"/>
                <a:cs typeface="Arial"/>
              </a:rPr>
              <a:t>Les </a:t>
            </a:r>
            <a:r>
              <a:rPr sz="900" spc="-5" dirty="0">
                <a:latin typeface="Arial"/>
                <a:cs typeface="Arial"/>
              </a:rPr>
              <a:t>élèves de l’école primaire des Grands-Vents </a:t>
            </a:r>
            <a:r>
              <a:rPr sz="900" dirty="0">
                <a:latin typeface="Arial"/>
                <a:cs typeface="Arial"/>
              </a:rPr>
              <a:t>ont  </a:t>
            </a:r>
            <a:r>
              <a:rPr sz="900" spc="-5" dirty="0">
                <a:latin typeface="Arial"/>
                <a:cs typeface="Arial"/>
              </a:rPr>
              <a:t>participé au projet d’art postal international </a:t>
            </a:r>
            <a:r>
              <a:rPr sz="900" spc="-10" dirty="0">
                <a:latin typeface="Arial"/>
                <a:cs typeface="Arial"/>
              </a:rPr>
              <a:t>du </a:t>
            </a:r>
            <a:r>
              <a:rPr sz="900" spc="-5" dirty="0">
                <a:latin typeface="Arial"/>
                <a:cs typeface="Arial"/>
              </a:rPr>
              <a:t>Musée des  Beaux-Arts de Montréal. </a:t>
            </a:r>
            <a:r>
              <a:rPr sz="900" dirty="0">
                <a:latin typeface="Arial"/>
                <a:cs typeface="Arial"/>
              </a:rPr>
              <a:t>Les </a:t>
            </a:r>
            <a:r>
              <a:rPr sz="900" spc="-5" dirty="0">
                <a:latin typeface="Arial"/>
                <a:cs typeface="Arial"/>
              </a:rPr>
              <a:t>œuvres ont </a:t>
            </a:r>
            <a:r>
              <a:rPr sz="900" dirty="0">
                <a:latin typeface="Arial"/>
                <a:cs typeface="Arial"/>
              </a:rPr>
              <a:t>été </a:t>
            </a:r>
            <a:r>
              <a:rPr sz="900" spc="-5" dirty="0">
                <a:latin typeface="Arial"/>
                <a:cs typeface="Arial"/>
              </a:rPr>
              <a:t>exposées à </a:t>
            </a:r>
            <a:r>
              <a:rPr sz="900" spc="-15" dirty="0">
                <a:latin typeface="Arial"/>
                <a:cs typeface="Arial"/>
              </a:rPr>
              <a:t>la  </a:t>
            </a:r>
            <a:r>
              <a:rPr sz="900" spc="-5" dirty="0">
                <a:latin typeface="Arial"/>
                <a:cs typeface="Arial"/>
              </a:rPr>
              <a:t>salle Studios Art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Éducation Michel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la Chenelière </a:t>
            </a:r>
            <a:r>
              <a:rPr sz="900" spc="-15" dirty="0">
                <a:latin typeface="Arial"/>
                <a:cs typeface="Arial"/>
              </a:rPr>
              <a:t>du  </a:t>
            </a:r>
            <a:r>
              <a:rPr sz="900" spc="-5" dirty="0">
                <a:latin typeface="Arial"/>
                <a:cs typeface="Arial"/>
              </a:rPr>
              <a:t>Musée.</a:t>
            </a:r>
            <a:endParaRPr sz="900">
              <a:latin typeface="Arial"/>
              <a:cs typeface="Arial"/>
            </a:endParaRPr>
          </a:p>
        </p:txBody>
      </p:sp>
      <p:sp>
        <p:nvSpPr>
          <p:cNvPr id="43" name="object 4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66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42899" y="253238"/>
            <a:ext cx="4529455" cy="681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latin typeface="Arial"/>
                <a:cs typeface="Arial"/>
              </a:rPr>
              <a:t>REVUE DE </a:t>
            </a:r>
            <a:r>
              <a:rPr spc="-20" dirty="0">
                <a:latin typeface="Arial"/>
                <a:cs typeface="Arial"/>
              </a:rPr>
              <a:t>L’ANNÉE</a:t>
            </a:r>
            <a:r>
              <a:rPr spc="-45" dirty="0">
                <a:latin typeface="Arial"/>
                <a:cs typeface="Arial"/>
              </a:rPr>
              <a:t> </a:t>
            </a:r>
            <a:r>
              <a:rPr spc="-5" dirty="0">
                <a:latin typeface="Arial"/>
                <a:cs typeface="Arial"/>
              </a:rPr>
              <a:t>2014</a:t>
            </a:r>
            <a:r>
              <a:rPr spc="-5" dirty="0"/>
              <a:t>-2015</a:t>
            </a:r>
          </a:p>
          <a:p>
            <a:pPr marL="927100">
              <a:lnSpc>
                <a:spcPct val="100000"/>
              </a:lnSpc>
            </a:pPr>
            <a:r>
              <a:rPr sz="2000" dirty="0"/>
              <a:t>Les </a:t>
            </a:r>
            <a:r>
              <a:rPr sz="2000" spc="-5" dirty="0"/>
              <a:t>bons </a:t>
            </a:r>
            <a:r>
              <a:rPr sz="2000" dirty="0"/>
              <a:t>coups</a:t>
            </a:r>
            <a:r>
              <a:rPr sz="2000" spc="-80" dirty="0"/>
              <a:t> </a:t>
            </a:r>
            <a:r>
              <a:rPr sz="2000" dirty="0"/>
              <a:t>!</a:t>
            </a:r>
            <a:endParaRPr sz="2000"/>
          </a:p>
        </p:txBody>
      </p:sp>
      <p:sp>
        <p:nvSpPr>
          <p:cNvPr id="6" name="object 6"/>
          <p:cNvSpPr txBox="1"/>
          <p:nvPr/>
        </p:nvSpPr>
        <p:spPr>
          <a:xfrm>
            <a:off x="8312022" y="6236106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00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00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8243316" y="6202679"/>
            <a:ext cx="731520" cy="23469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482597" y="1525904"/>
            <a:ext cx="2830830" cy="9836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1600" b="1" i="1" dirty="0">
                <a:latin typeface="Arial"/>
                <a:cs typeface="Arial"/>
              </a:rPr>
              <a:t>16</a:t>
            </a:r>
            <a:r>
              <a:rPr sz="1575" b="1" i="1" baseline="26455" dirty="0">
                <a:latin typeface="Arial"/>
                <a:cs typeface="Arial"/>
              </a:rPr>
              <a:t>e </a:t>
            </a:r>
            <a:r>
              <a:rPr sz="1600" b="1" i="1" spc="-5" dirty="0">
                <a:latin typeface="Arial"/>
                <a:cs typeface="Arial"/>
              </a:rPr>
              <a:t>ÉDITION DU </a:t>
            </a:r>
            <a:r>
              <a:rPr sz="1600" b="1" i="1" spc="-10" dirty="0">
                <a:latin typeface="Arial"/>
                <a:cs typeface="Arial"/>
              </a:rPr>
              <a:t>CONCOURS  </a:t>
            </a:r>
            <a:r>
              <a:rPr sz="1600" b="1" i="1" spc="-5" dirty="0">
                <a:latin typeface="Arial"/>
                <a:cs typeface="Arial"/>
              </a:rPr>
              <a:t>SCIENTIFIQUE DU </a:t>
            </a:r>
            <a:r>
              <a:rPr sz="1600" b="1" i="1" spc="-10" dirty="0">
                <a:latin typeface="Arial"/>
                <a:cs typeface="Arial"/>
              </a:rPr>
              <a:t>COLLÈGE  MONTMORENCY</a:t>
            </a:r>
            <a:endParaRPr sz="1600">
              <a:latin typeface="Arial"/>
              <a:cs typeface="Arial"/>
            </a:endParaRPr>
          </a:p>
          <a:p>
            <a:pPr marL="1741170">
              <a:lnSpc>
                <a:spcPct val="100000"/>
              </a:lnSpc>
              <a:spcBef>
                <a:spcPts val="810"/>
              </a:spcBef>
            </a:pPr>
            <a:r>
              <a:rPr sz="900" spc="-5" dirty="0">
                <a:latin typeface="Arial"/>
                <a:cs typeface="Arial"/>
              </a:rPr>
              <a:t>Jean-Christophe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211195" y="2497582"/>
            <a:ext cx="1211580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11505" algn="l"/>
                <a:tab pos="1069975" algn="l"/>
              </a:tabLst>
            </a:pPr>
            <a:r>
              <a:rPr sz="900" spc="-5" dirty="0">
                <a:latin typeface="Arial"/>
                <a:cs typeface="Arial"/>
              </a:rPr>
              <a:t>Lep</a:t>
            </a:r>
            <a:r>
              <a:rPr sz="900" spc="-15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g</a:t>
            </a:r>
            <a:r>
              <a:rPr sz="900" dirty="0">
                <a:latin typeface="Arial"/>
                <a:cs typeface="Arial"/>
              </a:rPr>
              <a:t>e,	</a:t>
            </a:r>
            <a:r>
              <a:rPr sz="900" spc="-5" dirty="0">
                <a:latin typeface="Arial"/>
                <a:cs typeface="Arial"/>
              </a:rPr>
              <a:t>élè</a:t>
            </a:r>
            <a:r>
              <a:rPr sz="900" spc="-10" dirty="0">
                <a:latin typeface="Arial"/>
                <a:cs typeface="Arial"/>
              </a:rPr>
              <a:t>v</a:t>
            </a:r>
            <a:r>
              <a:rPr sz="900" spc="-5" dirty="0">
                <a:latin typeface="Arial"/>
                <a:cs typeface="Arial"/>
              </a:rPr>
              <a:t>e</a:t>
            </a:r>
            <a:r>
              <a:rPr sz="900" dirty="0">
                <a:latin typeface="Arial"/>
                <a:cs typeface="Arial"/>
              </a:rPr>
              <a:t>	</a:t>
            </a:r>
            <a:r>
              <a:rPr sz="900" spc="-5" dirty="0">
                <a:latin typeface="Arial"/>
                <a:cs typeface="Arial"/>
              </a:rPr>
              <a:t>de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11195" y="2634741"/>
            <a:ext cx="1210945" cy="560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l’école secondaire des  </a:t>
            </a:r>
            <a:r>
              <a:rPr sz="900" dirty="0">
                <a:latin typeface="Arial"/>
                <a:cs typeface="Arial"/>
              </a:rPr>
              <a:t>Patriotes, a </a:t>
            </a:r>
            <a:r>
              <a:rPr sz="900" spc="-5" dirty="0">
                <a:latin typeface="Arial"/>
                <a:cs typeface="Arial"/>
              </a:rPr>
              <a:t>remporté  la 3</a:t>
            </a:r>
            <a:r>
              <a:rPr sz="900" spc="-7" baseline="27777" dirty="0">
                <a:latin typeface="Arial"/>
                <a:cs typeface="Arial"/>
              </a:rPr>
              <a:t>e </a:t>
            </a:r>
            <a:r>
              <a:rPr sz="900" spc="-5" dirty="0">
                <a:latin typeface="Arial"/>
                <a:cs typeface="Arial"/>
              </a:rPr>
              <a:t>place </a:t>
            </a:r>
            <a:r>
              <a:rPr sz="900" spc="-10" dirty="0">
                <a:latin typeface="Arial"/>
                <a:cs typeface="Arial"/>
              </a:rPr>
              <a:t>en </a:t>
            </a:r>
            <a:r>
              <a:rPr sz="900" spc="-5" dirty="0">
                <a:latin typeface="Arial"/>
                <a:cs typeface="Arial"/>
              </a:rPr>
              <a:t>physique  </a:t>
            </a:r>
            <a:r>
              <a:rPr sz="900" dirty="0">
                <a:latin typeface="Arial"/>
                <a:cs typeface="Arial"/>
              </a:rPr>
              <a:t>lors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ce</a:t>
            </a:r>
            <a:r>
              <a:rPr sz="900" spc="-9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concours.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7182611" y="118871"/>
            <a:ext cx="1961388" cy="7178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5204586" y="1525904"/>
            <a:ext cx="2717165" cy="9823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600" b="1" i="1" spc="-5" dirty="0">
                <a:latin typeface="Arial"/>
                <a:cs typeface="Arial"/>
              </a:rPr>
              <a:t>PRIX </a:t>
            </a:r>
            <a:r>
              <a:rPr sz="1600" b="1" i="1" spc="-20" dirty="0">
                <a:latin typeface="Arial"/>
                <a:cs typeface="Arial"/>
              </a:rPr>
              <a:t>NATIONAL </a:t>
            </a:r>
            <a:r>
              <a:rPr sz="1600" b="1" i="1" spc="-5" dirty="0">
                <a:latin typeface="Arial"/>
                <a:cs typeface="Arial"/>
              </a:rPr>
              <a:t>DE  RECONNAISSANCE</a:t>
            </a:r>
            <a:r>
              <a:rPr sz="1600" b="1" i="1" spc="-70" dirty="0">
                <a:latin typeface="Arial"/>
                <a:cs typeface="Arial"/>
              </a:rPr>
              <a:t> </a:t>
            </a:r>
            <a:r>
              <a:rPr sz="1600" b="1" i="1" spc="-5" dirty="0">
                <a:latin typeface="Arial"/>
                <a:cs typeface="Arial"/>
              </a:rPr>
              <a:t>ESSOR  2013-2014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900" dirty="0">
                <a:latin typeface="Arial"/>
                <a:cs typeface="Arial"/>
              </a:rPr>
              <a:t>Parmi </a:t>
            </a:r>
            <a:r>
              <a:rPr sz="900" spc="-5" dirty="0">
                <a:latin typeface="Arial"/>
                <a:cs typeface="Arial"/>
              </a:rPr>
              <a:t>les neufs</a:t>
            </a:r>
            <a:r>
              <a:rPr sz="900" spc="9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lauréats</a:t>
            </a:r>
            <a:endParaRPr sz="9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204586" y="2496311"/>
            <a:ext cx="764540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20040" algn="l"/>
              </a:tabLst>
            </a:pPr>
            <a:r>
              <a:rPr sz="900" spc="-5" dirty="0">
                <a:latin typeface="Arial"/>
                <a:cs typeface="Arial"/>
              </a:rPr>
              <a:t>du	Qu</a:t>
            </a:r>
            <a:r>
              <a:rPr sz="900" spc="-15" dirty="0">
                <a:latin typeface="Arial"/>
                <a:cs typeface="Arial"/>
              </a:rPr>
              <a:t>é</a:t>
            </a:r>
            <a:r>
              <a:rPr sz="900" spc="-5" dirty="0">
                <a:latin typeface="Arial"/>
                <a:cs typeface="Arial"/>
              </a:rPr>
              <a:t>be</a:t>
            </a:r>
            <a:r>
              <a:rPr sz="900" spc="-10" dirty="0">
                <a:latin typeface="Arial"/>
                <a:cs typeface="Arial"/>
              </a:rPr>
              <a:t>c</a:t>
            </a:r>
            <a:r>
              <a:rPr sz="900" dirty="0">
                <a:latin typeface="Arial"/>
                <a:cs typeface="Arial"/>
              </a:rPr>
              <a:t>,</a:t>
            </a:r>
            <a:endParaRPr sz="9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204586" y="2633471"/>
            <a:ext cx="585470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secondaire</a:t>
            </a:r>
            <a:endParaRPr sz="9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123813" y="2496311"/>
            <a:ext cx="350520" cy="286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 marR="5080" indent="-26034">
              <a:lnSpc>
                <a:spcPct val="100000"/>
              </a:lnSpc>
            </a:pPr>
            <a:r>
              <a:rPr sz="900" spc="-15" dirty="0">
                <a:latin typeface="Arial"/>
                <a:cs typeface="Arial"/>
              </a:rPr>
              <a:t>l</a:t>
            </a:r>
            <a:r>
              <a:rPr sz="900" spc="-5" dirty="0">
                <a:latin typeface="Arial"/>
                <a:cs typeface="Arial"/>
              </a:rPr>
              <a:t>’é</a:t>
            </a:r>
            <a:r>
              <a:rPr sz="900" spc="-10" dirty="0">
                <a:latin typeface="Arial"/>
                <a:cs typeface="Arial"/>
              </a:rPr>
              <a:t>c</a:t>
            </a:r>
            <a:r>
              <a:rPr sz="900" spc="-5" dirty="0">
                <a:latin typeface="Arial"/>
                <a:cs typeface="Arial"/>
              </a:rPr>
              <a:t>ole </a:t>
            </a:r>
            <a:r>
              <a:rPr sz="900" dirty="0">
                <a:latin typeface="Arial"/>
                <a:cs typeface="Arial"/>
              </a:rPr>
              <a:t> </a:t>
            </a:r>
            <a:r>
              <a:rPr sz="900" spc="-15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ain</a:t>
            </a:r>
            <a:r>
              <a:rPr sz="900" dirty="0">
                <a:latin typeface="Arial"/>
                <a:cs typeface="Arial"/>
              </a:rPr>
              <a:t>t-</a:t>
            </a:r>
            <a:endParaRPr sz="9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204586" y="2770632"/>
            <a:ext cx="1269365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Gabriel   a   remporté </a:t>
            </a:r>
            <a:r>
              <a:rPr sz="900" spc="7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le</a:t>
            </a:r>
            <a:endParaRPr sz="9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204586" y="2907791"/>
            <a:ext cx="1268095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93065" algn="l"/>
                <a:tab pos="993775" algn="l"/>
              </a:tabLst>
            </a:pPr>
            <a:r>
              <a:rPr sz="900" dirty="0">
                <a:latin typeface="Arial"/>
                <a:cs typeface="Arial"/>
              </a:rPr>
              <a:t>prix	ESS</a:t>
            </a:r>
            <a:r>
              <a:rPr sz="900" spc="5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R</a:t>
            </a:r>
            <a:r>
              <a:rPr sz="900" dirty="0">
                <a:latin typeface="Arial"/>
                <a:cs typeface="Arial"/>
              </a:rPr>
              <a:t>	</a:t>
            </a:r>
            <a:r>
              <a:rPr sz="900" spc="-1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él</a:t>
            </a:r>
            <a:r>
              <a:rPr sz="900" dirty="0">
                <a:latin typeface="Arial"/>
                <a:cs typeface="Arial"/>
              </a:rPr>
              <a:t>é-</a:t>
            </a:r>
            <a:endParaRPr sz="9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204586" y="3044952"/>
            <a:ext cx="1268730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Québec pour </a:t>
            </a:r>
            <a:r>
              <a:rPr sz="900" dirty="0">
                <a:latin typeface="Arial"/>
                <a:cs typeface="Arial"/>
              </a:rPr>
              <a:t>son </a:t>
            </a:r>
            <a:r>
              <a:rPr sz="900" spc="7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projet</a:t>
            </a:r>
            <a:endParaRPr sz="90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204586" y="3182111"/>
            <a:ext cx="631190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27660" algn="l"/>
                <a:tab pos="527685" algn="l"/>
              </a:tabLst>
            </a:pPr>
            <a:r>
              <a:rPr sz="900" i="1" spc="-5" dirty="0">
                <a:latin typeface="Arial"/>
                <a:cs typeface="Arial"/>
              </a:rPr>
              <a:t>Oui</a:t>
            </a:r>
            <a:r>
              <a:rPr sz="900" i="1" dirty="0">
                <a:latin typeface="Arial"/>
                <a:cs typeface="Arial"/>
              </a:rPr>
              <a:t>	</a:t>
            </a:r>
            <a:r>
              <a:rPr sz="900" i="1" spc="-5" dirty="0">
                <a:latin typeface="Arial"/>
                <a:cs typeface="Arial"/>
              </a:rPr>
              <a:t>à</a:t>
            </a:r>
            <a:r>
              <a:rPr sz="900" i="1" dirty="0">
                <a:latin typeface="Arial"/>
                <a:cs typeface="Arial"/>
              </a:rPr>
              <a:t>	</a:t>
            </a:r>
            <a:r>
              <a:rPr sz="900" i="1" spc="-5" dirty="0">
                <a:latin typeface="Arial"/>
                <a:cs typeface="Arial"/>
              </a:rPr>
              <a:t>la</a:t>
            </a:r>
            <a:endParaRPr sz="90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204586" y="3319271"/>
            <a:ext cx="650240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573405" algn="l"/>
              </a:tabLst>
            </a:pPr>
            <a:r>
              <a:rPr sz="900" spc="-10" dirty="0">
                <a:latin typeface="Arial"/>
                <a:cs typeface="Arial"/>
              </a:rPr>
              <a:t>v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spc="5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an</a:t>
            </a:r>
            <a:r>
              <a:rPr sz="900" dirty="0">
                <a:latin typeface="Arial"/>
                <a:cs typeface="Arial"/>
              </a:rPr>
              <a:t>t	</a:t>
            </a:r>
            <a:r>
              <a:rPr sz="900" spc="-5" dirty="0">
                <a:latin typeface="Arial"/>
                <a:cs typeface="Arial"/>
              </a:rPr>
              <a:t>à</a:t>
            </a:r>
            <a:endParaRPr sz="90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945504" y="3182111"/>
            <a:ext cx="528320" cy="2863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i="1" spc="-5" dirty="0">
                <a:latin typeface="Arial"/>
                <a:cs typeface="Arial"/>
              </a:rPr>
              <a:t>différence</a:t>
            </a:r>
            <a:endParaRPr sz="900">
              <a:latin typeface="Arial"/>
              <a:cs typeface="Arial"/>
            </a:endParaRPr>
          </a:p>
          <a:p>
            <a:pPr marL="158750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contrer</a:t>
            </a:r>
            <a:endParaRPr sz="90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204586" y="3456432"/>
            <a:ext cx="690245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l’int</a:t>
            </a:r>
            <a:r>
              <a:rPr sz="900" spc="5" dirty="0">
                <a:latin typeface="Arial"/>
                <a:cs typeface="Arial"/>
              </a:rPr>
              <a:t>im</a:t>
            </a:r>
            <a:r>
              <a:rPr sz="900" spc="-5" dirty="0">
                <a:latin typeface="Arial"/>
                <a:cs typeface="Arial"/>
              </a:rPr>
              <a:t>ida</a:t>
            </a:r>
            <a:r>
              <a:rPr sz="900" spc="-1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ion</a:t>
            </a:r>
            <a:r>
              <a:rPr sz="90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2653283" y="3951732"/>
            <a:ext cx="4438650" cy="0"/>
          </a:xfrm>
          <a:custGeom>
            <a:avLst/>
            <a:gdLst/>
            <a:ahLst/>
            <a:cxnLst/>
            <a:rect l="l" t="t" r="r" b="b"/>
            <a:pathLst>
              <a:path w="4438650">
                <a:moveTo>
                  <a:pt x="0" y="0"/>
                </a:moveTo>
                <a:lnTo>
                  <a:pt x="4438523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1476883" y="4149344"/>
            <a:ext cx="4169410" cy="632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i="1" spc="-5" dirty="0">
                <a:latin typeface="Arial"/>
                <a:cs typeface="Arial"/>
              </a:rPr>
              <a:t>PRIX DU RÉCIT</a:t>
            </a:r>
            <a:r>
              <a:rPr sz="1600" b="1" i="1" spc="-15" dirty="0">
                <a:latin typeface="Arial"/>
                <a:cs typeface="Arial"/>
              </a:rPr>
              <a:t> </a:t>
            </a:r>
            <a:r>
              <a:rPr sz="1600" b="1" i="1" spc="-10" dirty="0">
                <a:latin typeface="Arial"/>
                <a:cs typeface="Arial"/>
              </a:rPr>
              <a:t>RADIO-CANADA</a:t>
            </a:r>
            <a:endParaRPr sz="1600">
              <a:latin typeface="Arial"/>
              <a:cs typeface="Arial"/>
            </a:endParaRPr>
          </a:p>
          <a:p>
            <a:pPr marL="12700" marR="5080">
              <a:lnSpc>
                <a:spcPct val="100000"/>
              </a:lnSpc>
              <a:spcBef>
                <a:spcPts val="805"/>
              </a:spcBef>
            </a:pPr>
            <a:r>
              <a:rPr sz="900" dirty="0">
                <a:latin typeface="Arial"/>
                <a:cs typeface="Arial"/>
              </a:rPr>
              <a:t>Anaïs </a:t>
            </a:r>
            <a:r>
              <a:rPr sz="900" spc="-5" dirty="0">
                <a:latin typeface="Arial"/>
                <a:cs typeface="Arial"/>
              </a:rPr>
              <a:t>Paquin, élève à la Polyvalente Deux-Montagnes, a remporté le </a:t>
            </a:r>
            <a:r>
              <a:rPr sz="900" dirty="0">
                <a:latin typeface="Arial"/>
                <a:cs typeface="Arial"/>
              </a:rPr>
              <a:t>prix </a:t>
            </a:r>
            <a:r>
              <a:rPr sz="900" spc="-5" dirty="0">
                <a:latin typeface="Arial"/>
                <a:cs typeface="Arial"/>
              </a:rPr>
              <a:t>du volet  </a:t>
            </a:r>
            <a:r>
              <a:rPr sz="900" dirty="0">
                <a:latin typeface="Arial"/>
                <a:cs typeface="Arial"/>
              </a:rPr>
              <a:t>jeunesse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du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prestigieux</a:t>
            </a:r>
            <a:r>
              <a:rPr sz="900" spc="-4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concours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d’écriture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Prix</a:t>
            </a:r>
            <a:r>
              <a:rPr sz="900" i="1" spc="-10" dirty="0">
                <a:latin typeface="Arial"/>
                <a:cs typeface="Arial"/>
              </a:rPr>
              <a:t> </a:t>
            </a:r>
            <a:r>
              <a:rPr sz="900" i="1" spc="-5" dirty="0">
                <a:latin typeface="Arial"/>
                <a:cs typeface="Arial"/>
              </a:rPr>
              <a:t>du</a:t>
            </a:r>
            <a:r>
              <a:rPr sz="900" i="1" spc="-1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récit</a:t>
            </a:r>
            <a:r>
              <a:rPr sz="900" i="1" spc="-2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Radio-Canada</a:t>
            </a:r>
            <a:r>
              <a:rPr sz="900" i="1" spc="-35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2015</a:t>
            </a:r>
            <a:r>
              <a:rPr sz="900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1301496" y="2183892"/>
            <a:ext cx="2220467" cy="1784604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496567" y="2378964"/>
            <a:ext cx="1632204" cy="1196339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6393179" y="2183892"/>
            <a:ext cx="2641092" cy="1871472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588252" y="2378964"/>
            <a:ext cx="2052827" cy="1283208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641847" y="4251958"/>
            <a:ext cx="1865376" cy="2511552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836920" y="4447032"/>
            <a:ext cx="1277112" cy="1923288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 txBox="1"/>
          <p:nvPr/>
        </p:nvSpPr>
        <p:spPr>
          <a:xfrm>
            <a:off x="7322311" y="162052"/>
            <a:ext cx="1534795" cy="499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REVUE DE </a:t>
            </a: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L’ANNÉE</a:t>
            </a:r>
            <a:r>
              <a:rPr sz="800" b="1" spc="-25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2014-2015</a:t>
            </a:r>
            <a:endParaRPr sz="800">
              <a:latin typeface="Arial"/>
              <a:cs typeface="Arial"/>
            </a:endParaRPr>
          </a:p>
          <a:p>
            <a:pPr marL="460375" marR="5080" indent="525780" algn="just">
              <a:lnSpc>
                <a:spcPct val="100000"/>
              </a:lnSpc>
            </a:pP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Bons</a:t>
            </a:r>
            <a:r>
              <a:rPr sz="8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coups  </a:t>
            </a:r>
            <a:r>
              <a:rPr sz="800" i="1" dirty="0">
                <a:solidFill>
                  <a:srgbClr val="FFFFFF"/>
                </a:solidFill>
                <a:latin typeface="Arial"/>
                <a:cs typeface="Arial"/>
              </a:rPr>
              <a:t>Je vote </a:t>
            </a:r>
            <a:r>
              <a:rPr sz="800" i="1" spc="-5" dirty="0">
                <a:solidFill>
                  <a:srgbClr val="FFFFFF"/>
                </a:solidFill>
                <a:latin typeface="Arial"/>
                <a:cs typeface="Arial"/>
              </a:rPr>
              <a:t>pour mon </a:t>
            </a:r>
            <a:r>
              <a:rPr sz="800" i="1" dirty="0">
                <a:solidFill>
                  <a:srgbClr val="FFFFFF"/>
                </a:solidFill>
                <a:latin typeface="Arial"/>
                <a:cs typeface="Arial"/>
              </a:rPr>
              <a:t>prof!  </a:t>
            </a:r>
            <a:r>
              <a:rPr sz="800" dirty="0">
                <a:solidFill>
                  <a:srgbClr val="FFFFFF"/>
                </a:solidFill>
                <a:latin typeface="Arial"/>
                <a:cs typeface="Arial"/>
              </a:rPr>
              <a:t>Hommage aux</a:t>
            </a:r>
            <a:r>
              <a:rPr sz="8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retraités</a:t>
            </a:r>
            <a:endParaRPr sz="800">
              <a:latin typeface="Arial"/>
              <a:cs typeface="Arial"/>
            </a:endParaRPr>
          </a:p>
        </p:txBody>
      </p:sp>
      <p:sp>
        <p:nvSpPr>
          <p:cNvPr id="56" name="object 5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96255" y="4258055"/>
            <a:ext cx="3157728" cy="23012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291328" y="4453128"/>
            <a:ext cx="2569464" cy="171297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66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742899" y="253238"/>
            <a:ext cx="4529455" cy="681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latin typeface="Arial"/>
                <a:cs typeface="Arial"/>
              </a:rPr>
              <a:t>REVUE DE </a:t>
            </a:r>
            <a:r>
              <a:rPr spc="-20" dirty="0">
                <a:latin typeface="Arial"/>
                <a:cs typeface="Arial"/>
              </a:rPr>
              <a:t>L’ANNÉE</a:t>
            </a:r>
            <a:r>
              <a:rPr spc="-45" dirty="0">
                <a:latin typeface="Arial"/>
                <a:cs typeface="Arial"/>
              </a:rPr>
              <a:t> </a:t>
            </a:r>
            <a:r>
              <a:rPr spc="-5" dirty="0">
                <a:latin typeface="Arial"/>
                <a:cs typeface="Arial"/>
              </a:rPr>
              <a:t>2014</a:t>
            </a:r>
            <a:r>
              <a:rPr spc="-5" dirty="0"/>
              <a:t>-2015</a:t>
            </a:r>
          </a:p>
          <a:p>
            <a:pPr marL="927100">
              <a:lnSpc>
                <a:spcPct val="100000"/>
              </a:lnSpc>
            </a:pPr>
            <a:r>
              <a:rPr sz="2000" dirty="0"/>
              <a:t>Les </a:t>
            </a:r>
            <a:r>
              <a:rPr sz="2000" spc="-5" dirty="0"/>
              <a:t>bons </a:t>
            </a:r>
            <a:r>
              <a:rPr sz="2000" dirty="0"/>
              <a:t>coups</a:t>
            </a:r>
            <a:r>
              <a:rPr sz="2000" spc="-80" dirty="0"/>
              <a:t> </a:t>
            </a:r>
            <a:r>
              <a:rPr sz="2000" dirty="0"/>
              <a:t>!</a:t>
            </a:r>
            <a:endParaRPr sz="2000"/>
          </a:p>
        </p:txBody>
      </p:sp>
      <p:sp>
        <p:nvSpPr>
          <p:cNvPr id="8" name="object 8"/>
          <p:cNvSpPr txBox="1"/>
          <p:nvPr/>
        </p:nvSpPr>
        <p:spPr>
          <a:xfrm>
            <a:off x="8312022" y="6236106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00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00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243316" y="6202679"/>
            <a:ext cx="731520" cy="23469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482597" y="1525904"/>
            <a:ext cx="2914650" cy="7423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600" b="1" i="1" spc="-5" dirty="0">
                <a:latin typeface="Arial"/>
                <a:cs typeface="Arial"/>
              </a:rPr>
              <a:t>FINALE </a:t>
            </a:r>
            <a:r>
              <a:rPr sz="1600" b="1" i="1" spc="-15" dirty="0">
                <a:latin typeface="Arial"/>
                <a:cs typeface="Arial"/>
              </a:rPr>
              <a:t>PANCANADIENNE</a:t>
            </a:r>
            <a:r>
              <a:rPr sz="1600" b="1" i="1" spc="-60" dirty="0">
                <a:latin typeface="Arial"/>
                <a:cs typeface="Arial"/>
              </a:rPr>
              <a:t> </a:t>
            </a:r>
            <a:r>
              <a:rPr sz="1600" b="1" i="1" spc="-5" dirty="0">
                <a:latin typeface="Arial"/>
                <a:cs typeface="Arial"/>
              </a:rPr>
              <a:t>DE  </a:t>
            </a:r>
            <a:r>
              <a:rPr sz="1600" b="1" i="1" spc="-15" dirty="0">
                <a:latin typeface="Arial"/>
                <a:cs typeface="Arial"/>
              </a:rPr>
              <a:t>L’EXPO-SCIENCES </a:t>
            </a:r>
            <a:r>
              <a:rPr sz="1600" b="1" i="1" spc="-5" dirty="0">
                <a:latin typeface="Arial"/>
                <a:cs typeface="Arial"/>
              </a:rPr>
              <a:t>HYDRO-  QUÉBEC – ÉDITION</a:t>
            </a:r>
            <a:r>
              <a:rPr sz="1600" b="1" i="1" spc="-30" dirty="0">
                <a:latin typeface="Arial"/>
                <a:cs typeface="Arial"/>
              </a:rPr>
              <a:t> </a:t>
            </a:r>
            <a:r>
              <a:rPr sz="1600" b="1" i="1" spc="-5" dirty="0">
                <a:latin typeface="Arial"/>
                <a:cs typeface="Arial"/>
              </a:rPr>
              <a:t>2015</a:t>
            </a:r>
            <a:endParaRPr sz="16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11195" y="2360421"/>
            <a:ext cx="1428115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989330" algn="l"/>
              </a:tabLst>
            </a:pPr>
            <a:r>
              <a:rPr sz="900" spc="-20" dirty="0">
                <a:latin typeface="Arial"/>
                <a:cs typeface="Arial"/>
              </a:rPr>
              <a:t>M</a:t>
            </a:r>
            <a:r>
              <a:rPr sz="900" spc="-5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r</a:t>
            </a:r>
            <a:r>
              <a:rPr sz="900" spc="5" dirty="0">
                <a:latin typeface="Arial"/>
                <a:cs typeface="Arial"/>
              </a:rPr>
              <a:t>c</a:t>
            </a:r>
            <a:r>
              <a:rPr sz="900" dirty="0">
                <a:latin typeface="Arial"/>
                <a:cs typeface="Arial"/>
              </a:rPr>
              <a:t>-Anto</a:t>
            </a:r>
            <a:r>
              <a:rPr sz="900" spc="-5" dirty="0">
                <a:latin typeface="Arial"/>
                <a:cs typeface="Arial"/>
              </a:rPr>
              <a:t>ine</a:t>
            </a:r>
            <a:r>
              <a:rPr sz="900" dirty="0">
                <a:latin typeface="Arial"/>
                <a:cs typeface="Arial"/>
              </a:rPr>
              <a:t>	</a:t>
            </a:r>
            <a:r>
              <a:rPr sz="900" spc="-5" dirty="0">
                <a:latin typeface="Arial"/>
                <a:cs typeface="Arial"/>
              </a:rPr>
              <a:t>Ge</a:t>
            </a:r>
            <a:r>
              <a:rPr sz="900" dirty="0">
                <a:latin typeface="Arial"/>
                <a:cs typeface="Arial"/>
              </a:rPr>
              <a:t>r</a:t>
            </a:r>
            <a:r>
              <a:rPr sz="900" spc="-10" dirty="0">
                <a:latin typeface="Arial"/>
                <a:cs typeface="Arial"/>
              </a:rPr>
              <a:t>v</a:t>
            </a:r>
            <a:r>
              <a:rPr sz="900" spc="-15" dirty="0">
                <a:latin typeface="Arial"/>
                <a:cs typeface="Arial"/>
              </a:rPr>
              <a:t>a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spc="5" dirty="0">
                <a:latin typeface="Arial"/>
                <a:cs typeface="Arial"/>
              </a:rPr>
              <a:t>s</a:t>
            </a:r>
            <a:r>
              <a:rPr sz="900" dirty="0">
                <a:latin typeface="Arial"/>
                <a:cs typeface="Arial"/>
              </a:rPr>
              <a:t>,</a:t>
            </a:r>
            <a:endParaRPr sz="9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11195" y="2497582"/>
            <a:ext cx="1428115" cy="9721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élève de l’école secondaire  Liberté-Jeunesse, a </a:t>
            </a:r>
            <a:r>
              <a:rPr sz="900" dirty="0">
                <a:latin typeface="Arial"/>
                <a:cs typeface="Arial"/>
              </a:rPr>
              <a:t>été  </a:t>
            </a:r>
            <a:r>
              <a:rPr sz="900" spc="-5" dirty="0">
                <a:latin typeface="Arial"/>
                <a:cs typeface="Arial"/>
              </a:rPr>
              <a:t>sélectionné </a:t>
            </a:r>
            <a:r>
              <a:rPr sz="900" dirty="0">
                <a:latin typeface="Arial"/>
                <a:cs typeface="Arial"/>
              </a:rPr>
              <a:t>pour </a:t>
            </a:r>
            <a:r>
              <a:rPr sz="900" spc="-5" dirty="0">
                <a:latin typeface="Arial"/>
                <a:cs typeface="Arial"/>
              </a:rPr>
              <a:t>participer  à </a:t>
            </a:r>
            <a:r>
              <a:rPr sz="900" spc="-10" dirty="0">
                <a:latin typeface="Arial"/>
                <a:cs typeface="Arial"/>
              </a:rPr>
              <a:t>la </a:t>
            </a:r>
            <a:r>
              <a:rPr sz="900" spc="-5" dirty="0">
                <a:latin typeface="Arial"/>
                <a:cs typeface="Arial"/>
              </a:rPr>
              <a:t>finale pancanadienne  de l’</a:t>
            </a:r>
            <a:r>
              <a:rPr sz="900" i="1" spc="-5" dirty="0">
                <a:latin typeface="Arial"/>
                <a:cs typeface="Arial"/>
              </a:rPr>
              <a:t>Expo-sciences Hydro-  Québec </a:t>
            </a:r>
            <a:r>
              <a:rPr sz="900" i="1" dirty="0">
                <a:latin typeface="Arial"/>
                <a:cs typeface="Arial"/>
              </a:rPr>
              <a:t>- </a:t>
            </a:r>
            <a:r>
              <a:rPr sz="900" i="1" spc="-5" dirty="0">
                <a:latin typeface="Arial"/>
                <a:cs typeface="Arial"/>
              </a:rPr>
              <a:t>Édition 2015 </a:t>
            </a:r>
            <a:r>
              <a:rPr sz="900" spc="-5" dirty="0">
                <a:latin typeface="Arial"/>
                <a:cs typeface="Arial"/>
              </a:rPr>
              <a:t>afin  de  présenter son  projet</a:t>
            </a:r>
            <a:r>
              <a:rPr sz="900" spc="1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de</a:t>
            </a:r>
            <a:endParaRPr sz="9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211195" y="3457955"/>
            <a:ext cx="1426845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013460" algn="l"/>
              </a:tabLst>
            </a:pPr>
            <a:r>
              <a:rPr sz="900" spc="5" dirty="0">
                <a:latin typeface="Arial"/>
                <a:cs typeface="Arial"/>
              </a:rPr>
              <a:t>c</a:t>
            </a:r>
            <a:r>
              <a:rPr sz="900" spc="-5" dirty="0">
                <a:latin typeface="Arial"/>
                <a:cs typeface="Arial"/>
              </a:rPr>
              <a:t>on</a:t>
            </a:r>
            <a:r>
              <a:rPr sz="900" spc="-10" dirty="0">
                <a:latin typeface="Arial"/>
                <a:cs typeface="Arial"/>
              </a:rPr>
              <a:t>v</a:t>
            </a:r>
            <a:r>
              <a:rPr sz="900" spc="-5" dirty="0">
                <a:latin typeface="Arial"/>
                <a:cs typeface="Arial"/>
              </a:rPr>
              <a:t>e</a:t>
            </a:r>
            <a:r>
              <a:rPr sz="900" dirty="0">
                <a:latin typeface="Arial"/>
                <a:cs typeface="Arial"/>
              </a:rPr>
              <a:t>r</a:t>
            </a:r>
            <a:r>
              <a:rPr sz="900" spc="-10" dirty="0">
                <a:latin typeface="Arial"/>
                <a:cs typeface="Arial"/>
              </a:rPr>
              <a:t>t</a:t>
            </a:r>
            <a:r>
              <a:rPr sz="900" spc="-5" dirty="0">
                <a:latin typeface="Arial"/>
                <a:cs typeface="Arial"/>
              </a:rPr>
              <a:t>i</a:t>
            </a:r>
            <a:r>
              <a:rPr sz="900" spc="-10" dirty="0">
                <a:latin typeface="Arial"/>
                <a:cs typeface="Arial"/>
              </a:rPr>
              <a:t>s</a:t>
            </a:r>
            <a:r>
              <a:rPr sz="900" spc="5" dirty="0">
                <a:latin typeface="Arial"/>
                <a:cs typeface="Arial"/>
              </a:rPr>
              <a:t>s</a:t>
            </a:r>
            <a:r>
              <a:rPr sz="900" spc="-5" dirty="0">
                <a:latin typeface="Arial"/>
                <a:cs typeface="Arial"/>
              </a:rPr>
              <a:t>eu</a:t>
            </a:r>
            <a:r>
              <a:rPr sz="900" dirty="0">
                <a:latin typeface="Arial"/>
                <a:cs typeface="Arial"/>
              </a:rPr>
              <a:t>r	</a:t>
            </a:r>
            <a:r>
              <a:rPr sz="900" spc="-5" dirty="0">
                <a:latin typeface="Arial"/>
                <a:cs typeface="Arial"/>
              </a:rPr>
              <a:t>d</a:t>
            </a:r>
            <a:r>
              <a:rPr sz="900" spc="-15" dirty="0">
                <a:latin typeface="Arial"/>
                <a:cs typeface="Arial"/>
              </a:rPr>
              <a:t>’</a:t>
            </a:r>
            <a:r>
              <a:rPr sz="900" spc="-5" dirty="0">
                <a:latin typeface="Arial"/>
                <a:cs typeface="Arial"/>
              </a:rPr>
              <a:t>on</a:t>
            </a:r>
            <a:r>
              <a:rPr sz="900" spc="-15" dirty="0">
                <a:latin typeface="Arial"/>
                <a:cs typeface="Arial"/>
              </a:rPr>
              <a:t>d</a:t>
            </a:r>
            <a:r>
              <a:rPr sz="900" spc="-5" dirty="0">
                <a:latin typeface="Arial"/>
                <a:cs typeface="Arial"/>
              </a:rPr>
              <a:t>e</a:t>
            </a:r>
            <a:r>
              <a:rPr sz="900" dirty="0">
                <a:latin typeface="Arial"/>
                <a:cs typeface="Arial"/>
              </a:rPr>
              <a:t>s</a:t>
            </a:r>
            <a:endParaRPr sz="9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211195" y="3595116"/>
            <a:ext cx="1058545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électromagnétiques.</a:t>
            </a:r>
            <a:endParaRPr sz="9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7182611" y="118871"/>
            <a:ext cx="1961388" cy="7178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78891" y="3585971"/>
            <a:ext cx="388620" cy="24688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5204586" y="1525904"/>
            <a:ext cx="2548255" cy="22167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600" b="1" i="1" dirty="0">
                <a:latin typeface="Arial"/>
                <a:cs typeface="Arial"/>
              </a:rPr>
              <a:t>10</a:t>
            </a:r>
            <a:r>
              <a:rPr sz="1575" b="1" i="1" baseline="26455" dirty="0">
                <a:latin typeface="Arial"/>
                <a:cs typeface="Arial"/>
              </a:rPr>
              <a:t>e </a:t>
            </a:r>
            <a:r>
              <a:rPr sz="1600" b="1" i="1" spc="-5" dirty="0">
                <a:latin typeface="Arial"/>
                <a:cs typeface="Arial"/>
              </a:rPr>
              <a:t>ÉDITION DES PRIX DE  RECONNAISSANCE EN  LECTURE DU</a:t>
            </a:r>
            <a:r>
              <a:rPr sz="1600" b="1" i="1" spc="-90" dirty="0">
                <a:latin typeface="Arial"/>
                <a:cs typeface="Arial"/>
              </a:rPr>
              <a:t> </a:t>
            </a:r>
            <a:r>
              <a:rPr sz="1600" b="1" i="1" spc="-5" dirty="0">
                <a:latin typeface="Arial"/>
                <a:cs typeface="Arial"/>
              </a:rPr>
              <a:t>MEESR</a:t>
            </a:r>
            <a:endParaRPr sz="1600">
              <a:latin typeface="Arial"/>
              <a:cs typeface="Arial"/>
            </a:endParaRPr>
          </a:p>
          <a:p>
            <a:pPr marL="12700" marR="1102360" algn="just">
              <a:lnSpc>
                <a:spcPct val="100000"/>
              </a:lnSpc>
              <a:spcBef>
                <a:spcPts val="800"/>
              </a:spcBef>
            </a:pPr>
            <a:r>
              <a:rPr sz="900" spc="-5" dirty="0">
                <a:latin typeface="Arial"/>
                <a:cs typeface="Arial"/>
              </a:rPr>
              <a:t>Une équipe </a:t>
            </a:r>
            <a:r>
              <a:rPr sz="90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l’école  secondaire Saint-Gabriel a  remporté </a:t>
            </a:r>
            <a:r>
              <a:rPr sz="900" spc="-10" dirty="0">
                <a:latin typeface="Arial"/>
                <a:cs typeface="Arial"/>
              </a:rPr>
              <a:t>un </a:t>
            </a:r>
            <a:r>
              <a:rPr sz="900" spc="-5" dirty="0">
                <a:latin typeface="Arial"/>
                <a:cs typeface="Arial"/>
              </a:rPr>
              <a:t>prix pour son  projet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lecture </a:t>
            </a:r>
            <a:r>
              <a:rPr sz="900" i="1" spc="-5" dirty="0">
                <a:latin typeface="Arial"/>
                <a:cs typeface="Arial"/>
              </a:rPr>
              <a:t>J’ai la tête  à lire </a:t>
            </a:r>
            <a:r>
              <a:rPr sz="900" spc="-5" dirty="0">
                <a:latin typeface="Arial"/>
                <a:cs typeface="Arial"/>
              </a:rPr>
              <a:t>attribué </a:t>
            </a:r>
            <a:r>
              <a:rPr sz="900" dirty="0">
                <a:latin typeface="Arial"/>
                <a:cs typeface="Arial"/>
              </a:rPr>
              <a:t>par </a:t>
            </a:r>
            <a:r>
              <a:rPr sz="900" spc="-15" dirty="0">
                <a:latin typeface="Arial"/>
                <a:cs typeface="Arial"/>
              </a:rPr>
              <a:t>la  </a:t>
            </a:r>
            <a:r>
              <a:rPr sz="900" spc="-5" dirty="0">
                <a:latin typeface="Arial"/>
                <a:cs typeface="Arial"/>
              </a:rPr>
              <a:t>Bibliothèque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Archives  nationales du Québec </a:t>
            </a:r>
            <a:r>
              <a:rPr sz="900" spc="-10" dirty="0">
                <a:latin typeface="Arial"/>
                <a:cs typeface="Arial"/>
              </a:rPr>
              <a:t>dans  </a:t>
            </a:r>
            <a:r>
              <a:rPr sz="900" spc="-5" dirty="0">
                <a:latin typeface="Arial"/>
                <a:cs typeface="Arial"/>
              </a:rPr>
              <a:t>le cadre des </a:t>
            </a:r>
            <a:r>
              <a:rPr sz="900" dirty="0">
                <a:latin typeface="Arial"/>
                <a:cs typeface="Arial"/>
              </a:rPr>
              <a:t>prix </a:t>
            </a:r>
            <a:r>
              <a:rPr sz="900" spc="-5" dirty="0">
                <a:latin typeface="Arial"/>
                <a:cs typeface="Arial"/>
              </a:rPr>
              <a:t>de  reconnaissance en lecture  du</a:t>
            </a:r>
            <a:r>
              <a:rPr sz="900" spc="-9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MEESR.</a:t>
            </a:r>
            <a:endParaRPr sz="900">
              <a:latin typeface="Arial"/>
              <a:cs typeface="Aria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653283" y="3951732"/>
            <a:ext cx="4438650" cy="0"/>
          </a:xfrm>
          <a:custGeom>
            <a:avLst/>
            <a:gdLst/>
            <a:ahLst/>
            <a:cxnLst/>
            <a:rect l="l" t="t" r="r" b="b"/>
            <a:pathLst>
              <a:path w="4438650">
                <a:moveTo>
                  <a:pt x="0" y="0"/>
                </a:moveTo>
                <a:lnTo>
                  <a:pt x="4438523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1476883" y="4149344"/>
            <a:ext cx="5183505" cy="9067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b="1" i="1" dirty="0">
                <a:latin typeface="Arial"/>
                <a:cs typeface="Arial"/>
              </a:rPr>
              <a:t>19</a:t>
            </a:r>
            <a:r>
              <a:rPr sz="1575" b="1" i="1" baseline="26455" dirty="0">
                <a:latin typeface="Arial"/>
                <a:cs typeface="Arial"/>
              </a:rPr>
              <a:t>e </a:t>
            </a:r>
            <a:r>
              <a:rPr sz="1600" b="1" i="1" spc="-5" dirty="0">
                <a:latin typeface="Arial"/>
                <a:cs typeface="Arial"/>
              </a:rPr>
              <a:t>ÉDITION DU </a:t>
            </a:r>
            <a:r>
              <a:rPr sz="1600" b="1" i="1" spc="-10" dirty="0">
                <a:latin typeface="Arial"/>
                <a:cs typeface="Arial"/>
              </a:rPr>
              <a:t>CONCOURS </a:t>
            </a:r>
            <a:r>
              <a:rPr sz="1600" b="1" i="1" spc="-5" dirty="0">
                <a:latin typeface="Arial"/>
                <a:cs typeface="Arial"/>
              </a:rPr>
              <a:t>CHAPEAU, LES</a:t>
            </a:r>
            <a:r>
              <a:rPr sz="1600" b="1" i="1" spc="185" dirty="0">
                <a:latin typeface="Arial"/>
                <a:cs typeface="Arial"/>
              </a:rPr>
              <a:t> </a:t>
            </a:r>
            <a:r>
              <a:rPr sz="1600" b="1" i="1" spc="-5" dirty="0">
                <a:latin typeface="Arial"/>
                <a:cs typeface="Arial"/>
              </a:rPr>
              <a:t>FILLES!</a:t>
            </a:r>
            <a:endParaRPr sz="1600">
              <a:latin typeface="Arial"/>
              <a:cs typeface="Arial"/>
            </a:endParaRPr>
          </a:p>
          <a:p>
            <a:pPr marL="641985" indent="-172085">
              <a:lnSpc>
                <a:spcPct val="100000"/>
              </a:lnSpc>
              <a:spcBef>
                <a:spcPts val="805"/>
              </a:spcBef>
              <a:buFont typeface="Arial"/>
              <a:buChar char="•"/>
              <a:tabLst>
                <a:tab pos="642620" algn="l"/>
              </a:tabLst>
            </a:pPr>
            <a:r>
              <a:rPr sz="900" b="1" dirty="0">
                <a:latin typeface="Arial"/>
                <a:cs typeface="Arial"/>
              </a:rPr>
              <a:t>Prix Technologies de pointe </a:t>
            </a:r>
            <a:r>
              <a:rPr sz="900" b="1" spc="-5" dirty="0">
                <a:latin typeface="Arial"/>
                <a:cs typeface="Arial"/>
              </a:rPr>
              <a:t>– 2 000</a:t>
            </a:r>
            <a:r>
              <a:rPr sz="900" b="1" spc="-114" dirty="0">
                <a:latin typeface="Arial"/>
                <a:cs typeface="Arial"/>
              </a:rPr>
              <a:t> </a:t>
            </a:r>
            <a:r>
              <a:rPr sz="900" b="1" spc="-5" dirty="0">
                <a:latin typeface="Arial"/>
                <a:cs typeface="Arial"/>
              </a:rPr>
              <a:t>$</a:t>
            </a:r>
            <a:endParaRPr sz="900">
              <a:latin typeface="Arial"/>
              <a:cs typeface="Arial"/>
            </a:endParaRPr>
          </a:p>
          <a:p>
            <a:pPr marL="926465">
              <a:lnSpc>
                <a:spcPct val="100000"/>
              </a:lnSpc>
            </a:pPr>
            <a:r>
              <a:rPr sz="900" b="1" i="1" dirty="0">
                <a:latin typeface="Arial"/>
                <a:cs typeface="Arial"/>
              </a:rPr>
              <a:t>Sophie</a:t>
            </a:r>
            <a:r>
              <a:rPr sz="900" b="1" i="1" spc="-110" dirty="0">
                <a:latin typeface="Arial"/>
                <a:cs typeface="Arial"/>
              </a:rPr>
              <a:t> </a:t>
            </a:r>
            <a:r>
              <a:rPr sz="900" b="1" i="1" dirty="0">
                <a:latin typeface="Arial"/>
                <a:cs typeface="Arial"/>
              </a:rPr>
              <a:t>Lafrance</a:t>
            </a:r>
            <a:endParaRPr sz="900">
              <a:latin typeface="Arial"/>
              <a:cs typeface="Arial"/>
            </a:endParaRPr>
          </a:p>
          <a:p>
            <a:pPr marL="926465" marR="1767205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Élève au </a:t>
            </a:r>
            <a:r>
              <a:rPr sz="900" dirty="0">
                <a:latin typeface="Arial"/>
                <a:cs typeface="Arial"/>
              </a:rPr>
              <a:t>programme Soutien informatique  Centre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formation des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Nouvelles-Technologies</a:t>
            </a:r>
            <a:endParaRPr sz="90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934082" y="5181346"/>
            <a:ext cx="2964180" cy="560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900" b="1" dirty="0">
                <a:latin typeface="Arial"/>
                <a:cs typeface="Arial"/>
              </a:rPr>
              <a:t>Prix Mentorat </a:t>
            </a:r>
            <a:r>
              <a:rPr sz="900" b="1" spc="-5" dirty="0">
                <a:latin typeface="Arial"/>
                <a:cs typeface="Arial"/>
              </a:rPr>
              <a:t>– 500</a:t>
            </a:r>
            <a:r>
              <a:rPr sz="900" b="1" spc="-105" dirty="0">
                <a:latin typeface="Arial"/>
                <a:cs typeface="Arial"/>
              </a:rPr>
              <a:t> </a:t>
            </a:r>
            <a:r>
              <a:rPr sz="900" b="1" spc="-5" dirty="0">
                <a:latin typeface="Arial"/>
                <a:cs typeface="Arial"/>
              </a:rPr>
              <a:t>$</a:t>
            </a:r>
            <a:endParaRPr sz="9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</a:pPr>
            <a:r>
              <a:rPr sz="900" b="1" i="1" dirty="0">
                <a:latin typeface="Arial"/>
                <a:cs typeface="Arial"/>
              </a:rPr>
              <a:t>Kathleen</a:t>
            </a:r>
            <a:r>
              <a:rPr sz="900" b="1" i="1" spc="-120" dirty="0">
                <a:latin typeface="Arial"/>
                <a:cs typeface="Arial"/>
              </a:rPr>
              <a:t> </a:t>
            </a:r>
            <a:r>
              <a:rPr sz="900" b="1" i="1" dirty="0">
                <a:latin typeface="Arial"/>
                <a:cs typeface="Arial"/>
              </a:rPr>
              <a:t>Walsh</a:t>
            </a:r>
            <a:endParaRPr sz="9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Enseignante </a:t>
            </a:r>
            <a:r>
              <a:rPr sz="900" spc="-5" dirty="0">
                <a:latin typeface="Arial"/>
                <a:cs typeface="Arial"/>
              </a:rPr>
              <a:t>de Sophie</a:t>
            </a:r>
            <a:r>
              <a:rPr sz="900" spc="-10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Lafrance</a:t>
            </a:r>
            <a:endParaRPr sz="900">
              <a:latin typeface="Arial"/>
              <a:cs typeface="Arial"/>
            </a:endParaRPr>
          </a:p>
          <a:p>
            <a:pPr marL="46990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Centre </a:t>
            </a:r>
            <a:r>
              <a:rPr sz="900" spc="-5" dirty="0">
                <a:latin typeface="Arial"/>
                <a:cs typeface="Arial"/>
              </a:rPr>
              <a:t>de </a:t>
            </a:r>
            <a:r>
              <a:rPr sz="900" dirty="0">
                <a:latin typeface="Arial"/>
                <a:cs typeface="Arial"/>
              </a:rPr>
              <a:t>formation des</a:t>
            </a:r>
            <a:r>
              <a:rPr sz="900" spc="-3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Nouvelles-Technologies</a:t>
            </a:r>
            <a:endParaRPr sz="900">
              <a:latin typeface="Arial"/>
              <a:cs typeface="Aria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6573011" y="2196083"/>
            <a:ext cx="2185416" cy="1784604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768083" y="2391155"/>
            <a:ext cx="1597152" cy="1196339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248155" y="2159507"/>
            <a:ext cx="2205227" cy="1662683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1443227" y="2354579"/>
            <a:ext cx="1616963" cy="107442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7322311" y="162052"/>
            <a:ext cx="1534795" cy="499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REVUE DE </a:t>
            </a: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L’ANNÉE</a:t>
            </a:r>
            <a:r>
              <a:rPr sz="800" b="1" spc="-25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2014-2015</a:t>
            </a:r>
            <a:endParaRPr sz="800">
              <a:latin typeface="Arial"/>
              <a:cs typeface="Arial"/>
            </a:endParaRPr>
          </a:p>
          <a:p>
            <a:pPr marL="460375" marR="5080" indent="525780" algn="just">
              <a:lnSpc>
                <a:spcPct val="100000"/>
              </a:lnSpc>
            </a:pP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Bons</a:t>
            </a:r>
            <a:r>
              <a:rPr sz="8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coups  </a:t>
            </a:r>
            <a:r>
              <a:rPr sz="800" i="1" dirty="0">
                <a:solidFill>
                  <a:srgbClr val="FFFFFF"/>
                </a:solidFill>
                <a:latin typeface="Arial"/>
                <a:cs typeface="Arial"/>
              </a:rPr>
              <a:t>Je vote </a:t>
            </a:r>
            <a:r>
              <a:rPr sz="800" i="1" spc="-5" dirty="0">
                <a:solidFill>
                  <a:srgbClr val="FFFFFF"/>
                </a:solidFill>
                <a:latin typeface="Arial"/>
                <a:cs typeface="Arial"/>
              </a:rPr>
              <a:t>pour mon </a:t>
            </a:r>
            <a:r>
              <a:rPr sz="800" i="1" dirty="0">
                <a:solidFill>
                  <a:srgbClr val="FFFFFF"/>
                </a:solidFill>
                <a:latin typeface="Arial"/>
                <a:cs typeface="Arial"/>
              </a:rPr>
              <a:t>prof!  </a:t>
            </a:r>
            <a:r>
              <a:rPr sz="800" dirty="0">
                <a:solidFill>
                  <a:srgbClr val="FFFFFF"/>
                </a:solidFill>
                <a:latin typeface="Arial"/>
                <a:cs typeface="Arial"/>
              </a:rPr>
              <a:t>Hommage aux</a:t>
            </a:r>
            <a:r>
              <a:rPr sz="8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retraités</a:t>
            </a:r>
            <a:endParaRPr sz="800">
              <a:latin typeface="Arial"/>
              <a:cs typeface="Arial"/>
            </a:endParaRPr>
          </a:p>
        </p:txBody>
      </p:sp>
      <p:sp>
        <p:nvSpPr>
          <p:cNvPr id="48" name="object 4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529071" y="1956816"/>
            <a:ext cx="3268979" cy="23530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5724144" y="2151888"/>
            <a:ext cx="2680716" cy="17647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66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742899" y="253238"/>
            <a:ext cx="4529455" cy="681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latin typeface="Arial"/>
                <a:cs typeface="Arial"/>
              </a:rPr>
              <a:t>REVUE DE </a:t>
            </a:r>
            <a:r>
              <a:rPr spc="-20" dirty="0">
                <a:latin typeface="Arial"/>
                <a:cs typeface="Arial"/>
              </a:rPr>
              <a:t>L’ANNÉE</a:t>
            </a:r>
            <a:r>
              <a:rPr spc="-45" dirty="0">
                <a:latin typeface="Arial"/>
                <a:cs typeface="Arial"/>
              </a:rPr>
              <a:t> </a:t>
            </a:r>
            <a:r>
              <a:rPr spc="-5" dirty="0">
                <a:latin typeface="Arial"/>
                <a:cs typeface="Arial"/>
              </a:rPr>
              <a:t>2014</a:t>
            </a:r>
            <a:r>
              <a:rPr spc="-5" dirty="0"/>
              <a:t>-2015</a:t>
            </a:r>
          </a:p>
          <a:p>
            <a:pPr marL="927100">
              <a:lnSpc>
                <a:spcPct val="100000"/>
              </a:lnSpc>
            </a:pPr>
            <a:r>
              <a:rPr sz="2000" dirty="0"/>
              <a:t>Les </a:t>
            </a:r>
            <a:r>
              <a:rPr sz="2000" spc="-5" dirty="0"/>
              <a:t>bons </a:t>
            </a:r>
            <a:r>
              <a:rPr sz="2000" dirty="0"/>
              <a:t>coups</a:t>
            </a:r>
            <a:r>
              <a:rPr sz="2000" spc="-80" dirty="0"/>
              <a:t> </a:t>
            </a:r>
            <a:r>
              <a:rPr sz="2000" dirty="0"/>
              <a:t>!</a:t>
            </a:r>
            <a:endParaRPr sz="2000"/>
          </a:p>
        </p:txBody>
      </p:sp>
      <p:sp>
        <p:nvSpPr>
          <p:cNvPr id="8" name="object 8"/>
          <p:cNvSpPr txBox="1"/>
          <p:nvPr/>
        </p:nvSpPr>
        <p:spPr>
          <a:xfrm>
            <a:off x="8312022" y="6236106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00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00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243316" y="6202679"/>
            <a:ext cx="731520" cy="23469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182611" y="118871"/>
            <a:ext cx="1961388" cy="71780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78891" y="3585971"/>
            <a:ext cx="388620" cy="24688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1366" y="2694685"/>
            <a:ext cx="908050" cy="13741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 marR="224154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653283" y="4116323"/>
            <a:ext cx="4438650" cy="0"/>
          </a:xfrm>
          <a:custGeom>
            <a:avLst/>
            <a:gdLst/>
            <a:ahLst/>
            <a:cxnLst/>
            <a:rect l="l" t="t" r="r" b="b"/>
            <a:pathLst>
              <a:path w="4438650">
                <a:moveTo>
                  <a:pt x="0" y="0"/>
                </a:moveTo>
                <a:lnTo>
                  <a:pt x="4438523" y="0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476883" y="1649095"/>
            <a:ext cx="5471795" cy="9899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1600" b="1" i="1" dirty="0">
                <a:latin typeface="Arial"/>
                <a:cs typeface="Arial"/>
              </a:rPr>
              <a:t>21</a:t>
            </a:r>
            <a:r>
              <a:rPr sz="1575" b="1" i="1" baseline="26455" dirty="0">
                <a:latin typeface="Arial"/>
                <a:cs typeface="Arial"/>
              </a:rPr>
              <a:t>e </a:t>
            </a:r>
            <a:r>
              <a:rPr sz="1600" b="1" i="1" spc="-20" dirty="0">
                <a:latin typeface="Arial"/>
                <a:cs typeface="Arial"/>
              </a:rPr>
              <a:t>OLYMPIADES </a:t>
            </a:r>
            <a:r>
              <a:rPr sz="1600" b="1" i="1" spc="-5" dirty="0">
                <a:latin typeface="Arial"/>
                <a:cs typeface="Arial"/>
              </a:rPr>
              <a:t>CANADIENNES DES MÉTIERS ET DES  </a:t>
            </a:r>
            <a:r>
              <a:rPr sz="1600" b="1" i="1" spc="-10" dirty="0">
                <a:latin typeface="Arial"/>
                <a:cs typeface="Arial"/>
              </a:rPr>
              <a:t>TECHNOLOGIES</a:t>
            </a:r>
            <a:endParaRPr sz="1600">
              <a:latin typeface="Arial"/>
              <a:cs typeface="Arial"/>
            </a:endParaRPr>
          </a:p>
          <a:p>
            <a:pPr marL="12700" marR="1306195" algn="just">
              <a:lnSpc>
                <a:spcPct val="100000"/>
              </a:lnSpc>
              <a:spcBef>
                <a:spcPts val="620"/>
              </a:spcBef>
            </a:pPr>
            <a:r>
              <a:rPr sz="900" spc="-5" dirty="0">
                <a:latin typeface="Arial"/>
                <a:cs typeface="Arial"/>
              </a:rPr>
              <a:t>Marc Leblanc-Gauthier, </a:t>
            </a:r>
            <a:r>
              <a:rPr sz="900" spc="-10" dirty="0">
                <a:latin typeface="Arial"/>
                <a:cs typeface="Arial"/>
              </a:rPr>
              <a:t>élève </a:t>
            </a:r>
            <a:r>
              <a:rPr sz="900" spc="-5" dirty="0">
                <a:latin typeface="Arial"/>
                <a:cs typeface="Arial"/>
              </a:rPr>
              <a:t>du Centre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formation professionnelle de  l’automobile de Sainte-Thérèse, a remporté </a:t>
            </a:r>
            <a:r>
              <a:rPr sz="900" spc="-10" dirty="0">
                <a:latin typeface="Arial"/>
                <a:cs typeface="Arial"/>
              </a:rPr>
              <a:t>la </a:t>
            </a:r>
            <a:r>
              <a:rPr sz="900" spc="-5" dirty="0">
                <a:latin typeface="Arial"/>
                <a:cs typeface="Arial"/>
              </a:rPr>
              <a:t>médaille d’or </a:t>
            </a:r>
            <a:r>
              <a:rPr sz="900" spc="-10" dirty="0">
                <a:latin typeface="Arial"/>
                <a:cs typeface="Arial"/>
              </a:rPr>
              <a:t>en </a:t>
            </a:r>
            <a:r>
              <a:rPr sz="900" i="1" spc="-5" dirty="0">
                <a:latin typeface="Arial"/>
                <a:cs typeface="Arial"/>
              </a:rPr>
              <a:t>Mécanique </a:t>
            </a:r>
            <a:r>
              <a:rPr sz="900" i="1" spc="-15" dirty="0">
                <a:latin typeface="Arial"/>
                <a:cs typeface="Arial"/>
              </a:rPr>
              <a:t>de  </a:t>
            </a:r>
            <a:r>
              <a:rPr sz="900" i="1" dirty="0">
                <a:latin typeface="Arial"/>
                <a:cs typeface="Arial"/>
              </a:rPr>
              <a:t>véhicules légers et</a:t>
            </a:r>
            <a:r>
              <a:rPr sz="900" i="1" spc="-90" dirty="0">
                <a:latin typeface="Arial"/>
                <a:cs typeface="Arial"/>
              </a:rPr>
              <a:t> </a:t>
            </a:r>
            <a:r>
              <a:rPr sz="900" i="1" spc="-5" dirty="0">
                <a:latin typeface="Arial"/>
                <a:cs typeface="Arial"/>
              </a:rPr>
              <a:t>équipement</a:t>
            </a:r>
            <a:r>
              <a:rPr sz="900" spc="-5" dirty="0">
                <a:latin typeface="Arial"/>
                <a:cs typeface="Arial"/>
              </a:rPr>
              <a:t>.</a:t>
            </a:r>
            <a:endParaRPr sz="9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476883" y="4250563"/>
            <a:ext cx="7050405" cy="11271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749425">
              <a:lnSpc>
                <a:spcPct val="100000"/>
              </a:lnSpc>
            </a:pPr>
            <a:r>
              <a:rPr sz="1600" b="1" i="1" dirty="0">
                <a:latin typeface="Arial"/>
                <a:cs typeface="Arial"/>
              </a:rPr>
              <a:t>36</a:t>
            </a:r>
            <a:r>
              <a:rPr sz="1575" b="1" i="1" baseline="26455" dirty="0">
                <a:latin typeface="Arial"/>
                <a:cs typeface="Arial"/>
              </a:rPr>
              <a:t>e </a:t>
            </a:r>
            <a:r>
              <a:rPr sz="1600" b="1" i="1" spc="-10" dirty="0">
                <a:latin typeface="Arial"/>
                <a:cs typeface="Arial"/>
              </a:rPr>
              <a:t>CONGRÈS </a:t>
            </a:r>
            <a:r>
              <a:rPr sz="1600" b="1" i="1" spc="-5" dirty="0">
                <a:latin typeface="Arial"/>
                <a:cs typeface="Arial"/>
              </a:rPr>
              <a:t>DE </a:t>
            </a:r>
            <a:r>
              <a:rPr sz="1600" b="1" i="1" spc="-25" dirty="0">
                <a:latin typeface="Arial"/>
                <a:cs typeface="Arial"/>
              </a:rPr>
              <a:t>L’ASSOCIATION </a:t>
            </a:r>
            <a:r>
              <a:rPr sz="1600" b="1" i="1" spc="-5" dirty="0">
                <a:latin typeface="Arial"/>
                <a:cs typeface="Arial"/>
              </a:rPr>
              <a:t>DES </a:t>
            </a:r>
            <a:r>
              <a:rPr sz="1600" b="1" i="1" spc="-30" dirty="0">
                <a:latin typeface="Arial"/>
                <a:cs typeface="Arial"/>
              </a:rPr>
              <a:t>PAYSAGISTES  </a:t>
            </a:r>
            <a:r>
              <a:rPr sz="1600" b="1" i="1" spc="-5" dirty="0">
                <a:latin typeface="Arial"/>
                <a:cs typeface="Arial"/>
              </a:rPr>
              <a:t>PROFESSIONNELS DU</a:t>
            </a:r>
            <a:r>
              <a:rPr sz="1600" b="1" i="1" spc="-65" dirty="0">
                <a:latin typeface="Arial"/>
                <a:cs typeface="Arial"/>
              </a:rPr>
              <a:t> </a:t>
            </a:r>
            <a:r>
              <a:rPr sz="1600" b="1" i="1" spc="-5" dirty="0">
                <a:latin typeface="Arial"/>
                <a:cs typeface="Arial"/>
              </a:rPr>
              <a:t>QUÉBEC</a:t>
            </a:r>
            <a:endParaRPr sz="1600">
              <a:latin typeface="Arial"/>
              <a:cs typeface="Arial"/>
            </a:endParaRPr>
          </a:p>
          <a:p>
            <a:pPr marL="2629535" marR="5080" algn="just">
              <a:lnSpc>
                <a:spcPct val="100000"/>
              </a:lnSpc>
              <a:spcBef>
                <a:spcPts val="620"/>
              </a:spcBef>
            </a:pPr>
            <a:r>
              <a:rPr sz="900" dirty="0">
                <a:latin typeface="Arial"/>
                <a:cs typeface="Arial"/>
              </a:rPr>
              <a:t>Les </a:t>
            </a:r>
            <a:r>
              <a:rPr sz="900" spc="-5" dirty="0">
                <a:latin typeface="Arial"/>
                <a:cs typeface="Arial"/>
              </a:rPr>
              <a:t>élèves du programme </a:t>
            </a:r>
            <a:r>
              <a:rPr sz="900" i="1" spc="-5" dirty="0">
                <a:latin typeface="Arial"/>
                <a:cs typeface="Arial"/>
              </a:rPr>
              <a:t>Réalisation d'aménagements paysagers </a:t>
            </a:r>
            <a:r>
              <a:rPr sz="900" spc="-5" dirty="0">
                <a:latin typeface="Arial"/>
                <a:cs typeface="Arial"/>
              </a:rPr>
              <a:t>du Centre </a:t>
            </a:r>
            <a:r>
              <a:rPr sz="900" spc="-15" dirty="0">
                <a:latin typeface="Arial"/>
                <a:cs typeface="Arial"/>
              </a:rPr>
              <a:t>de  </a:t>
            </a:r>
            <a:r>
              <a:rPr sz="900" spc="-5" dirty="0">
                <a:latin typeface="Arial"/>
                <a:cs typeface="Arial"/>
              </a:rPr>
              <a:t>formation agricole de Mirabel </a:t>
            </a:r>
            <a:r>
              <a:rPr sz="900" spc="-10" dirty="0">
                <a:latin typeface="Arial"/>
                <a:cs typeface="Arial"/>
              </a:rPr>
              <a:t>(CFAM) </a:t>
            </a:r>
            <a:r>
              <a:rPr sz="900" dirty="0">
                <a:latin typeface="Arial"/>
                <a:cs typeface="Arial"/>
              </a:rPr>
              <a:t>ont </a:t>
            </a:r>
            <a:r>
              <a:rPr sz="900" spc="-5" dirty="0">
                <a:latin typeface="Arial"/>
                <a:cs typeface="Arial"/>
              </a:rPr>
              <a:t>remporté </a:t>
            </a:r>
            <a:r>
              <a:rPr sz="900" spc="-10" dirty="0">
                <a:latin typeface="Arial"/>
                <a:cs typeface="Arial"/>
              </a:rPr>
              <a:t>le </a:t>
            </a:r>
            <a:r>
              <a:rPr sz="900" spc="-5" dirty="0">
                <a:latin typeface="Arial"/>
                <a:cs typeface="Arial"/>
              </a:rPr>
              <a:t>1</a:t>
            </a:r>
            <a:r>
              <a:rPr sz="900" spc="-7" baseline="27777" dirty="0">
                <a:latin typeface="Arial"/>
                <a:cs typeface="Arial"/>
              </a:rPr>
              <a:t>er </a:t>
            </a:r>
            <a:r>
              <a:rPr sz="900" spc="-5" dirty="0">
                <a:latin typeface="Arial"/>
                <a:cs typeface="Arial"/>
              </a:rPr>
              <a:t>prix dans </a:t>
            </a:r>
            <a:r>
              <a:rPr sz="900" spc="-10" dirty="0">
                <a:latin typeface="Arial"/>
                <a:cs typeface="Arial"/>
              </a:rPr>
              <a:t>la </a:t>
            </a:r>
            <a:r>
              <a:rPr sz="900" spc="-5" dirty="0">
                <a:latin typeface="Arial"/>
                <a:cs typeface="Arial"/>
              </a:rPr>
              <a:t>catégorie </a:t>
            </a:r>
            <a:r>
              <a:rPr sz="900" i="1" spc="-10" dirty="0">
                <a:latin typeface="Arial"/>
                <a:cs typeface="Arial"/>
              </a:rPr>
              <a:t>Jardins  </a:t>
            </a:r>
            <a:r>
              <a:rPr sz="900" i="1" spc="-5" dirty="0">
                <a:latin typeface="Arial"/>
                <a:cs typeface="Arial"/>
              </a:rPr>
              <a:t>de la relève </a:t>
            </a:r>
            <a:r>
              <a:rPr sz="900" spc="-5" dirty="0">
                <a:latin typeface="Arial"/>
                <a:cs typeface="Arial"/>
              </a:rPr>
              <a:t>lors du gala du </a:t>
            </a:r>
            <a:r>
              <a:rPr sz="900" dirty="0">
                <a:latin typeface="Arial"/>
                <a:cs typeface="Arial"/>
              </a:rPr>
              <a:t>36</a:t>
            </a:r>
            <a:r>
              <a:rPr sz="900" baseline="27777" dirty="0">
                <a:latin typeface="Arial"/>
                <a:cs typeface="Arial"/>
              </a:rPr>
              <a:t>e </a:t>
            </a:r>
            <a:r>
              <a:rPr sz="900" spc="-5" dirty="0">
                <a:latin typeface="Arial"/>
                <a:cs typeface="Arial"/>
              </a:rPr>
              <a:t>congrès de l'Association des paysagistes  </a:t>
            </a:r>
            <a:r>
              <a:rPr sz="900" dirty="0">
                <a:latin typeface="Arial"/>
                <a:cs typeface="Arial"/>
              </a:rPr>
              <a:t>professionnels </a:t>
            </a:r>
            <a:r>
              <a:rPr sz="900" spc="-5" dirty="0">
                <a:latin typeface="Arial"/>
                <a:cs typeface="Arial"/>
              </a:rPr>
              <a:t>du Québec</a:t>
            </a:r>
            <a:r>
              <a:rPr sz="900" spc="-8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(APPQ).</a:t>
            </a:r>
            <a:endParaRPr sz="9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1551432" y="4599430"/>
            <a:ext cx="2855975" cy="2258568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746504" y="4794503"/>
            <a:ext cx="2267712" cy="1700783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7322311" y="162052"/>
            <a:ext cx="1534795" cy="499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REVUE DE </a:t>
            </a: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L’ANNÉE</a:t>
            </a:r>
            <a:r>
              <a:rPr sz="800" b="1" spc="-25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2014-2015</a:t>
            </a:r>
            <a:endParaRPr sz="800">
              <a:latin typeface="Arial"/>
              <a:cs typeface="Arial"/>
            </a:endParaRPr>
          </a:p>
          <a:p>
            <a:pPr marL="460375" marR="5080" indent="525780" algn="just">
              <a:lnSpc>
                <a:spcPct val="100000"/>
              </a:lnSpc>
            </a:pP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Bons</a:t>
            </a:r>
            <a:r>
              <a:rPr sz="8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coups  </a:t>
            </a:r>
            <a:r>
              <a:rPr sz="800" i="1" dirty="0">
                <a:solidFill>
                  <a:srgbClr val="FFFFFF"/>
                </a:solidFill>
                <a:latin typeface="Arial"/>
                <a:cs typeface="Arial"/>
              </a:rPr>
              <a:t>Je vote </a:t>
            </a:r>
            <a:r>
              <a:rPr sz="800" i="1" spc="-5" dirty="0">
                <a:solidFill>
                  <a:srgbClr val="FFFFFF"/>
                </a:solidFill>
                <a:latin typeface="Arial"/>
                <a:cs typeface="Arial"/>
              </a:rPr>
              <a:t>pour mon </a:t>
            </a:r>
            <a:r>
              <a:rPr sz="800" i="1" dirty="0">
                <a:solidFill>
                  <a:srgbClr val="FFFFFF"/>
                </a:solidFill>
                <a:latin typeface="Arial"/>
                <a:cs typeface="Arial"/>
              </a:rPr>
              <a:t>prof!  </a:t>
            </a:r>
            <a:r>
              <a:rPr sz="800" dirty="0">
                <a:solidFill>
                  <a:srgbClr val="FFFFFF"/>
                </a:solidFill>
                <a:latin typeface="Arial"/>
                <a:cs typeface="Arial"/>
              </a:rPr>
              <a:t>Hommage aux</a:t>
            </a:r>
            <a:r>
              <a:rPr sz="8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retraités</a:t>
            </a:r>
            <a:endParaRPr sz="800">
              <a:latin typeface="Arial"/>
              <a:cs typeface="Arial"/>
            </a:endParaRPr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66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42899" y="181102"/>
            <a:ext cx="5287645" cy="732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latin typeface="Arial"/>
                <a:cs typeface="Arial"/>
              </a:rPr>
              <a:t>REVUE DE </a:t>
            </a:r>
            <a:r>
              <a:rPr spc="-20" dirty="0">
                <a:latin typeface="Arial"/>
                <a:cs typeface="Arial"/>
              </a:rPr>
              <a:t>L’ANNÉE</a:t>
            </a:r>
            <a:r>
              <a:rPr spc="-45" dirty="0">
                <a:latin typeface="Arial"/>
                <a:cs typeface="Arial"/>
              </a:rPr>
              <a:t> </a:t>
            </a:r>
            <a:r>
              <a:rPr spc="-5" dirty="0">
                <a:latin typeface="Arial"/>
                <a:cs typeface="Arial"/>
              </a:rPr>
              <a:t>2014</a:t>
            </a:r>
            <a:r>
              <a:rPr spc="-5" dirty="0"/>
              <a:t>-2015</a:t>
            </a:r>
          </a:p>
          <a:p>
            <a:pPr marL="927100">
              <a:lnSpc>
                <a:spcPct val="100000"/>
              </a:lnSpc>
              <a:spcBef>
                <a:spcPts val="400"/>
              </a:spcBef>
            </a:pPr>
            <a:r>
              <a:rPr sz="2000" dirty="0"/>
              <a:t>Le concours Je </a:t>
            </a:r>
            <a:r>
              <a:rPr sz="2000" spc="-5" dirty="0"/>
              <a:t>vote </a:t>
            </a:r>
            <a:r>
              <a:rPr sz="2000" dirty="0"/>
              <a:t>pour </a:t>
            </a:r>
            <a:r>
              <a:rPr sz="2000" spc="-5" dirty="0"/>
              <a:t>mon</a:t>
            </a:r>
            <a:r>
              <a:rPr sz="2000" spc="-55" dirty="0"/>
              <a:t> </a:t>
            </a:r>
            <a:r>
              <a:rPr sz="2000" spc="-5" dirty="0"/>
              <a:t>prof!</a:t>
            </a:r>
            <a:endParaRPr sz="2000"/>
          </a:p>
        </p:txBody>
      </p:sp>
      <p:sp>
        <p:nvSpPr>
          <p:cNvPr id="6" name="object 6"/>
          <p:cNvSpPr/>
          <p:nvPr/>
        </p:nvSpPr>
        <p:spPr>
          <a:xfrm>
            <a:off x="8243316" y="6129528"/>
            <a:ext cx="731520" cy="23469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82611" y="118871"/>
            <a:ext cx="1961388" cy="71780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78891" y="3585971"/>
            <a:ext cx="388620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1553717" y="1892808"/>
            <a:ext cx="4015104" cy="14249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7620" algn="just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Afin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rendre hommage à </a:t>
            </a:r>
            <a:r>
              <a:rPr sz="900" spc="-10" dirty="0">
                <a:latin typeface="Arial"/>
                <a:cs typeface="Arial"/>
              </a:rPr>
              <a:t>ses </a:t>
            </a:r>
            <a:r>
              <a:rPr sz="900" spc="-5" dirty="0">
                <a:latin typeface="Arial"/>
                <a:cs typeface="Arial"/>
              </a:rPr>
              <a:t>dévoués membres </a:t>
            </a:r>
            <a:r>
              <a:rPr sz="900" spc="-10" dirty="0">
                <a:latin typeface="Arial"/>
                <a:cs typeface="Arial"/>
              </a:rPr>
              <a:t>du </a:t>
            </a:r>
            <a:r>
              <a:rPr sz="900" spc="-5" dirty="0">
                <a:latin typeface="Arial"/>
                <a:cs typeface="Arial"/>
              </a:rPr>
              <a:t>personnel enseignant, </a:t>
            </a:r>
            <a:r>
              <a:rPr sz="900" spc="-15" dirty="0">
                <a:latin typeface="Arial"/>
                <a:cs typeface="Arial"/>
              </a:rPr>
              <a:t>la  </a:t>
            </a:r>
            <a:r>
              <a:rPr sz="900" spc="-5" dirty="0">
                <a:latin typeface="Arial"/>
                <a:cs typeface="Arial"/>
              </a:rPr>
              <a:t>Direction générale a poursuivi pour une quatrième année </a:t>
            </a:r>
            <a:r>
              <a:rPr sz="900" dirty="0">
                <a:latin typeface="Arial"/>
                <a:cs typeface="Arial"/>
              </a:rPr>
              <a:t>son </a:t>
            </a:r>
            <a:r>
              <a:rPr sz="900" spc="-5" dirty="0">
                <a:latin typeface="Arial"/>
                <a:cs typeface="Arial"/>
              </a:rPr>
              <a:t>concours </a:t>
            </a:r>
            <a:r>
              <a:rPr sz="900" i="1" spc="-10" dirty="0">
                <a:latin typeface="Arial"/>
                <a:cs typeface="Arial"/>
              </a:rPr>
              <a:t>Je  </a:t>
            </a:r>
            <a:r>
              <a:rPr sz="900" i="1" dirty="0">
                <a:latin typeface="Arial"/>
                <a:cs typeface="Arial"/>
              </a:rPr>
              <a:t>vote </a:t>
            </a:r>
            <a:r>
              <a:rPr sz="900" i="1" spc="-5" dirty="0">
                <a:latin typeface="Arial"/>
                <a:cs typeface="Arial"/>
              </a:rPr>
              <a:t>pour mon</a:t>
            </a:r>
            <a:r>
              <a:rPr sz="900" i="1" spc="-90" dirty="0">
                <a:latin typeface="Arial"/>
                <a:cs typeface="Arial"/>
              </a:rPr>
              <a:t> </a:t>
            </a:r>
            <a:r>
              <a:rPr sz="900" i="1" dirty="0">
                <a:latin typeface="Arial"/>
                <a:cs typeface="Arial"/>
              </a:rPr>
              <a:t>prof!</a:t>
            </a:r>
            <a:endParaRPr sz="900">
              <a:latin typeface="Arial"/>
              <a:cs typeface="Arial"/>
            </a:endParaRPr>
          </a:p>
          <a:p>
            <a:pPr marL="12700" marR="5080" algn="just">
              <a:lnSpc>
                <a:spcPct val="100000"/>
              </a:lnSpc>
              <a:spcBef>
                <a:spcPts val="695"/>
              </a:spcBef>
            </a:pPr>
            <a:r>
              <a:rPr sz="900" dirty="0">
                <a:latin typeface="Arial"/>
                <a:cs typeface="Arial"/>
              </a:rPr>
              <a:t>Durant </a:t>
            </a:r>
            <a:r>
              <a:rPr sz="900" spc="-5" dirty="0">
                <a:latin typeface="Arial"/>
                <a:cs typeface="Arial"/>
              </a:rPr>
              <a:t>la Semaine des enseignantes et </a:t>
            </a:r>
            <a:r>
              <a:rPr sz="900" dirty="0">
                <a:latin typeface="Arial"/>
                <a:cs typeface="Arial"/>
              </a:rPr>
              <a:t>des </a:t>
            </a:r>
            <a:r>
              <a:rPr sz="900" spc="-5" dirty="0">
                <a:latin typeface="Arial"/>
                <a:cs typeface="Arial"/>
              </a:rPr>
              <a:t>enseignants, qui se déroulait du  </a:t>
            </a:r>
            <a:r>
              <a:rPr sz="900" dirty="0">
                <a:latin typeface="Arial"/>
                <a:cs typeface="Arial"/>
              </a:rPr>
              <a:t>1</a:t>
            </a:r>
            <a:r>
              <a:rPr sz="900" baseline="27777" dirty="0">
                <a:latin typeface="Arial"/>
                <a:cs typeface="Arial"/>
              </a:rPr>
              <a:t>er </a:t>
            </a:r>
            <a:r>
              <a:rPr sz="900" spc="-5" dirty="0">
                <a:latin typeface="Arial"/>
                <a:cs typeface="Arial"/>
              </a:rPr>
              <a:t>au 7 février dernier, près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750 élèves ont déposé la candidature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leur  enseignant préféré </a:t>
            </a:r>
            <a:r>
              <a:rPr sz="900" spc="-10" dirty="0">
                <a:latin typeface="Arial"/>
                <a:cs typeface="Arial"/>
              </a:rPr>
              <a:t>en </a:t>
            </a:r>
            <a:r>
              <a:rPr sz="900" spc="-5" dirty="0">
                <a:latin typeface="Arial"/>
                <a:cs typeface="Arial"/>
              </a:rPr>
              <a:t>rédigeant un court texte expliquant pourquoi </a:t>
            </a:r>
            <a:r>
              <a:rPr sz="900" spc="5" dirty="0">
                <a:latin typeface="Arial"/>
                <a:cs typeface="Arial"/>
              </a:rPr>
              <a:t>ce  </a:t>
            </a:r>
            <a:r>
              <a:rPr sz="900" dirty="0">
                <a:latin typeface="Arial"/>
                <a:cs typeface="Arial"/>
              </a:rPr>
              <a:t>professeur est si spécial </a:t>
            </a:r>
            <a:r>
              <a:rPr sz="900" spc="-5" dirty="0">
                <a:latin typeface="Arial"/>
                <a:cs typeface="Arial"/>
              </a:rPr>
              <a:t>pour</a:t>
            </a:r>
            <a:r>
              <a:rPr sz="900" spc="-14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eux.</a:t>
            </a:r>
            <a:endParaRPr sz="900">
              <a:latin typeface="Arial"/>
              <a:cs typeface="Arial"/>
            </a:endParaRPr>
          </a:p>
          <a:p>
            <a:pPr marL="12700" marR="6985" algn="just">
              <a:lnSpc>
                <a:spcPct val="100000"/>
              </a:lnSpc>
              <a:spcBef>
                <a:spcPts val="705"/>
              </a:spcBef>
            </a:pPr>
            <a:r>
              <a:rPr sz="900" dirty="0">
                <a:latin typeface="Arial"/>
                <a:cs typeface="Arial"/>
              </a:rPr>
              <a:t>Les dix </a:t>
            </a:r>
            <a:r>
              <a:rPr sz="900" spc="-5" dirty="0">
                <a:latin typeface="Arial"/>
                <a:cs typeface="Arial"/>
              </a:rPr>
              <a:t>enseignants qui </a:t>
            </a:r>
            <a:r>
              <a:rPr sz="900" dirty="0">
                <a:latin typeface="Arial"/>
                <a:cs typeface="Arial"/>
              </a:rPr>
              <a:t>se sont </a:t>
            </a:r>
            <a:r>
              <a:rPr sz="900" spc="-5" dirty="0">
                <a:latin typeface="Arial"/>
                <a:cs typeface="Arial"/>
              </a:rPr>
              <a:t>mérité le </a:t>
            </a:r>
            <a:r>
              <a:rPr sz="900" dirty="0">
                <a:latin typeface="Arial"/>
                <a:cs typeface="Arial"/>
              </a:rPr>
              <a:t>titre </a:t>
            </a:r>
            <a:r>
              <a:rPr sz="900" spc="-10" dirty="0">
                <a:latin typeface="Arial"/>
                <a:cs typeface="Arial"/>
              </a:rPr>
              <a:t>du </a:t>
            </a:r>
            <a:r>
              <a:rPr sz="900" dirty="0">
                <a:latin typeface="Arial"/>
                <a:cs typeface="Arial"/>
              </a:rPr>
              <a:t>prof </a:t>
            </a:r>
            <a:r>
              <a:rPr sz="900" spc="-10" dirty="0">
                <a:latin typeface="Arial"/>
                <a:cs typeface="Arial"/>
              </a:rPr>
              <a:t>le </a:t>
            </a:r>
            <a:r>
              <a:rPr sz="900" spc="-5" dirty="0">
                <a:latin typeface="Arial"/>
                <a:cs typeface="Arial"/>
              </a:rPr>
              <a:t>plus génial pour  l’année </a:t>
            </a:r>
            <a:r>
              <a:rPr sz="900" dirty="0">
                <a:latin typeface="Arial"/>
                <a:cs typeface="Arial"/>
              </a:rPr>
              <a:t>scolaire </a:t>
            </a:r>
            <a:r>
              <a:rPr sz="900" spc="-5" dirty="0">
                <a:latin typeface="Arial"/>
                <a:cs typeface="Arial"/>
              </a:rPr>
              <a:t>2014-2015 </a:t>
            </a:r>
            <a:r>
              <a:rPr sz="900" dirty="0">
                <a:latin typeface="Arial"/>
                <a:cs typeface="Arial"/>
              </a:rPr>
              <a:t>sont les </a:t>
            </a:r>
            <a:r>
              <a:rPr sz="900" spc="-5" dirty="0">
                <a:latin typeface="Arial"/>
                <a:cs typeface="Arial"/>
              </a:rPr>
              <a:t>suivants</a:t>
            </a:r>
            <a:r>
              <a:rPr sz="900" spc="-8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: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001514" y="4449191"/>
            <a:ext cx="565150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Nouvelles-</a:t>
            </a:r>
            <a:endParaRPr sz="9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960626" y="3382009"/>
            <a:ext cx="2927350" cy="22072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3510" indent="-130810">
              <a:lnSpc>
                <a:spcPct val="100000"/>
              </a:lnSpc>
              <a:buFont typeface="Arial"/>
              <a:buChar char="•"/>
              <a:tabLst>
                <a:tab pos="144145" algn="l"/>
              </a:tabLst>
            </a:pPr>
            <a:r>
              <a:rPr sz="900" b="1" spc="-10" dirty="0">
                <a:latin typeface="Arial"/>
                <a:cs typeface="Arial"/>
              </a:rPr>
              <a:t>Sylvie </a:t>
            </a:r>
            <a:r>
              <a:rPr sz="900" b="1" dirty="0">
                <a:latin typeface="Arial"/>
                <a:cs typeface="Arial"/>
              </a:rPr>
              <a:t>Chéné</a:t>
            </a:r>
            <a:r>
              <a:rPr sz="900" dirty="0">
                <a:latin typeface="Arial"/>
                <a:cs typeface="Arial"/>
              </a:rPr>
              <a:t>, école des</a:t>
            </a:r>
            <a:r>
              <a:rPr sz="900" spc="-7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Perséides</a:t>
            </a:r>
            <a:endParaRPr sz="900">
              <a:latin typeface="Arial"/>
              <a:cs typeface="Arial"/>
            </a:endParaRPr>
          </a:p>
          <a:p>
            <a:pPr marL="143510" indent="-13081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44145" algn="l"/>
              </a:tabLst>
            </a:pPr>
            <a:r>
              <a:rPr sz="900" b="1" dirty="0">
                <a:latin typeface="Arial"/>
                <a:cs typeface="Arial"/>
              </a:rPr>
              <a:t>Héloïsa Correia</a:t>
            </a:r>
            <a:r>
              <a:rPr sz="900" dirty="0">
                <a:latin typeface="Arial"/>
                <a:cs typeface="Arial"/>
              </a:rPr>
              <a:t>, école </a:t>
            </a:r>
            <a:r>
              <a:rPr sz="900" spc="-5" dirty="0">
                <a:latin typeface="Arial"/>
                <a:cs typeface="Arial"/>
              </a:rPr>
              <a:t>de</a:t>
            </a:r>
            <a:r>
              <a:rPr sz="900" spc="-10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l’Envolée</a:t>
            </a:r>
            <a:endParaRPr sz="900">
              <a:latin typeface="Arial"/>
              <a:cs typeface="Arial"/>
            </a:endParaRPr>
          </a:p>
          <a:p>
            <a:pPr marL="143510" indent="-13081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44145" algn="l"/>
              </a:tabLst>
            </a:pPr>
            <a:r>
              <a:rPr sz="900" b="1" dirty="0">
                <a:latin typeface="Arial"/>
                <a:cs typeface="Arial"/>
              </a:rPr>
              <a:t>Christian Demers</a:t>
            </a:r>
            <a:r>
              <a:rPr sz="900" dirty="0">
                <a:latin typeface="Arial"/>
                <a:cs typeface="Arial"/>
              </a:rPr>
              <a:t>, école secondaire</a:t>
            </a:r>
            <a:r>
              <a:rPr sz="900" spc="-1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Henri-Dunant</a:t>
            </a:r>
            <a:endParaRPr sz="900">
              <a:latin typeface="Arial"/>
              <a:cs typeface="Arial"/>
            </a:endParaRPr>
          </a:p>
          <a:p>
            <a:pPr marL="143510" indent="-13081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44145" algn="l"/>
              </a:tabLst>
            </a:pPr>
            <a:r>
              <a:rPr sz="900" b="1" dirty="0">
                <a:latin typeface="Arial"/>
                <a:cs typeface="Arial"/>
              </a:rPr>
              <a:t>Mélany Duchesne</a:t>
            </a:r>
            <a:r>
              <a:rPr sz="900" dirty="0">
                <a:latin typeface="Arial"/>
                <a:cs typeface="Arial"/>
              </a:rPr>
              <a:t>, école secondaire </a:t>
            </a:r>
            <a:r>
              <a:rPr sz="900" spc="-5" dirty="0">
                <a:latin typeface="Arial"/>
                <a:cs typeface="Arial"/>
              </a:rPr>
              <a:t>du</a:t>
            </a:r>
            <a:r>
              <a:rPr sz="900" spc="-16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Harfang</a:t>
            </a:r>
            <a:endParaRPr sz="900">
              <a:latin typeface="Arial"/>
              <a:cs typeface="Arial"/>
            </a:endParaRPr>
          </a:p>
          <a:p>
            <a:pPr marL="143510" indent="-13081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44145" algn="l"/>
              </a:tabLst>
            </a:pPr>
            <a:r>
              <a:rPr sz="900" b="1" dirty="0">
                <a:latin typeface="Arial"/>
                <a:cs typeface="Arial"/>
              </a:rPr>
              <a:t>Judith Martel</a:t>
            </a:r>
            <a:r>
              <a:rPr sz="900" dirty="0">
                <a:latin typeface="Arial"/>
                <a:cs typeface="Arial"/>
              </a:rPr>
              <a:t>, centre multiservice </a:t>
            </a:r>
            <a:r>
              <a:rPr sz="900" spc="-5" dirty="0">
                <a:latin typeface="Arial"/>
                <a:cs typeface="Arial"/>
              </a:rPr>
              <a:t>de</a:t>
            </a:r>
            <a:r>
              <a:rPr sz="900" spc="-15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Sainte-Thérèse</a:t>
            </a:r>
            <a:endParaRPr sz="900">
              <a:latin typeface="Arial"/>
              <a:cs typeface="Arial"/>
            </a:endParaRPr>
          </a:p>
          <a:p>
            <a:pPr marL="143510" marR="5080" indent="-13081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44145" algn="l"/>
                <a:tab pos="873760" algn="l"/>
                <a:tab pos="1393190" algn="l"/>
                <a:tab pos="1849120" algn="l"/>
                <a:tab pos="2115820" algn="l"/>
                <a:tab pos="2729865" algn="l"/>
              </a:tabLst>
            </a:pPr>
            <a:r>
              <a:rPr sz="900" b="1" spc="-5" dirty="0">
                <a:latin typeface="Arial"/>
                <a:cs typeface="Arial"/>
              </a:rPr>
              <a:t>Dominiq</a:t>
            </a:r>
            <a:r>
              <a:rPr sz="900" b="1" spc="-10" dirty="0">
                <a:latin typeface="Arial"/>
                <a:cs typeface="Arial"/>
              </a:rPr>
              <a:t>u</a:t>
            </a:r>
            <a:r>
              <a:rPr sz="900" b="1" spc="-5" dirty="0">
                <a:latin typeface="Arial"/>
                <a:cs typeface="Arial"/>
              </a:rPr>
              <a:t>e</a:t>
            </a:r>
            <a:r>
              <a:rPr sz="900" b="1" dirty="0">
                <a:latin typeface="Arial"/>
                <a:cs typeface="Arial"/>
              </a:rPr>
              <a:t>	</a:t>
            </a:r>
            <a:r>
              <a:rPr sz="900" b="1" spc="5" dirty="0">
                <a:latin typeface="Arial"/>
                <a:cs typeface="Arial"/>
              </a:rPr>
              <a:t>M</a:t>
            </a:r>
            <a:r>
              <a:rPr sz="900" b="1" spc="-15" dirty="0">
                <a:latin typeface="Arial"/>
                <a:cs typeface="Arial"/>
              </a:rPr>
              <a:t>a</a:t>
            </a:r>
            <a:r>
              <a:rPr sz="900" b="1" spc="-5" dirty="0">
                <a:latin typeface="Arial"/>
                <a:cs typeface="Arial"/>
              </a:rPr>
              <a:t>ss</a:t>
            </a:r>
            <a:r>
              <a:rPr sz="900" b="1" spc="-15" dirty="0">
                <a:latin typeface="Arial"/>
                <a:cs typeface="Arial"/>
              </a:rPr>
              <a:t>é</a:t>
            </a:r>
            <a:r>
              <a:rPr sz="900" dirty="0">
                <a:latin typeface="Arial"/>
                <a:cs typeface="Arial"/>
              </a:rPr>
              <a:t>,	</a:t>
            </a:r>
            <a:r>
              <a:rPr sz="900" spc="5" dirty="0">
                <a:latin typeface="Arial"/>
                <a:cs typeface="Arial"/>
              </a:rPr>
              <a:t>c</a:t>
            </a:r>
            <a:r>
              <a:rPr sz="900" spc="-15" dirty="0">
                <a:latin typeface="Arial"/>
                <a:cs typeface="Arial"/>
              </a:rPr>
              <a:t>e</a:t>
            </a:r>
            <a:r>
              <a:rPr sz="900" spc="-5" dirty="0">
                <a:latin typeface="Arial"/>
                <a:cs typeface="Arial"/>
              </a:rPr>
              <a:t>n</a:t>
            </a:r>
            <a:r>
              <a:rPr sz="900" dirty="0">
                <a:latin typeface="Arial"/>
                <a:cs typeface="Arial"/>
              </a:rPr>
              <a:t>t</a:t>
            </a:r>
            <a:r>
              <a:rPr sz="900" spc="-10" dirty="0">
                <a:latin typeface="Arial"/>
                <a:cs typeface="Arial"/>
              </a:rPr>
              <a:t>r</a:t>
            </a:r>
            <a:r>
              <a:rPr sz="900" spc="-5" dirty="0">
                <a:latin typeface="Arial"/>
                <a:cs typeface="Arial"/>
              </a:rPr>
              <a:t>e</a:t>
            </a:r>
            <a:r>
              <a:rPr sz="900" dirty="0">
                <a:latin typeface="Arial"/>
                <a:cs typeface="Arial"/>
              </a:rPr>
              <a:t>	</a:t>
            </a:r>
            <a:r>
              <a:rPr sz="900" spc="-5" dirty="0">
                <a:latin typeface="Arial"/>
                <a:cs typeface="Arial"/>
              </a:rPr>
              <a:t>de</a:t>
            </a:r>
            <a:r>
              <a:rPr sz="900" dirty="0">
                <a:latin typeface="Arial"/>
                <a:cs typeface="Arial"/>
              </a:rPr>
              <a:t>	</a:t>
            </a:r>
            <a:r>
              <a:rPr sz="900" spc="-10" dirty="0">
                <a:latin typeface="Arial"/>
                <a:cs typeface="Arial"/>
              </a:rPr>
              <a:t>f</a:t>
            </a:r>
            <a:r>
              <a:rPr sz="900" spc="-5" dirty="0">
                <a:latin typeface="Arial"/>
                <a:cs typeface="Arial"/>
              </a:rPr>
              <a:t>o</a:t>
            </a:r>
            <a:r>
              <a:rPr sz="900" dirty="0">
                <a:latin typeface="Arial"/>
                <a:cs typeface="Arial"/>
              </a:rPr>
              <a:t>r</a:t>
            </a:r>
            <a:r>
              <a:rPr sz="900" spc="5" dirty="0">
                <a:latin typeface="Arial"/>
                <a:cs typeface="Arial"/>
              </a:rPr>
              <a:t>m</a:t>
            </a:r>
            <a:r>
              <a:rPr sz="900" spc="-15" dirty="0">
                <a:latin typeface="Arial"/>
                <a:cs typeface="Arial"/>
              </a:rPr>
              <a:t>a</a:t>
            </a:r>
            <a:r>
              <a:rPr sz="900" dirty="0">
                <a:latin typeface="Arial"/>
                <a:cs typeface="Arial"/>
              </a:rPr>
              <a:t>t</a:t>
            </a:r>
            <a:r>
              <a:rPr sz="900" spc="5" dirty="0">
                <a:latin typeface="Arial"/>
                <a:cs typeface="Arial"/>
              </a:rPr>
              <a:t>i</a:t>
            </a:r>
            <a:r>
              <a:rPr sz="900" spc="-15" dirty="0">
                <a:latin typeface="Arial"/>
                <a:cs typeface="Arial"/>
              </a:rPr>
              <a:t>o</a:t>
            </a:r>
            <a:r>
              <a:rPr sz="900" spc="-5" dirty="0">
                <a:latin typeface="Arial"/>
                <a:cs typeface="Arial"/>
              </a:rPr>
              <a:t>n</a:t>
            </a:r>
            <a:r>
              <a:rPr sz="900" dirty="0">
                <a:latin typeface="Arial"/>
                <a:cs typeface="Arial"/>
              </a:rPr>
              <a:t>	</a:t>
            </a:r>
            <a:r>
              <a:rPr sz="900" spc="-5" dirty="0">
                <a:latin typeface="Arial"/>
                <a:cs typeface="Arial"/>
              </a:rPr>
              <a:t>d</a:t>
            </a:r>
            <a:r>
              <a:rPr sz="900" spc="-15" dirty="0">
                <a:latin typeface="Arial"/>
                <a:cs typeface="Arial"/>
              </a:rPr>
              <a:t>e</a:t>
            </a:r>
            <a:r>
              <a:rPr sz="900" dirty="0">
                <a:latin typeface="Arial"/>
                <a:cs typeface="Arial"/>
              </a:rPr>
              <a:t>s  </a:t>
            </a:r>
            <a:r>
              <a:rPr sz="900" spc="-5" dirty="0">
                <a:latin typeface="Arial"/>
                <a:cs typeface="Arial"/>
              </a:rPr>
              <a:t>Technologies</a:t>
            </a:r>
            <a:endParaRPr sz="900">
              <a:latin typeface="Arial"/>
              <a:cs typeface="Arial"/>
            </a:endParaRPr>
          </a:p>
          <a:p>
            <a:pPr marL="143510" indent="-13081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44145" algn="l"/>
              </a:tabLst>
            </a:pPr>
            <a:r>
              <a:rPr sz="900" b="1" spc="-5" dirty="0">
                <a:latin typeface="Arial"/>
                <a:cs typeface="Arial"/>
              </a:rPr>
              <a:t>Geneviève Ouellet</a:t>
            </a:r>
            <a:r>
              <a:rPr sz="900" spc="-5" dirty="0">
                <a:latin typeface="Arial"/>
                <a:cs typeface="Arial"/>
              </a:rPr>
              <a:t>, </a:t>
            </a:r>
            <a:r>
              <a:rPr sz="900" dirty="0">
                <a:latin typeface="Arial"/>
                <a:cs typeface="Arial"/>
              </a:rPr>
              <a:t>école </a:t>
            </a:r>
            <a:r>
              <a:rPr sz="900" spc="-5" dirty="0">
                <a:latin typeface="Arial"/>
                <a:cs typeface="Arial"/>
              </a:rPr>
              <a:t>Terre-Soleil</a:t>
            </a:r>
            <a:endParaRPr sz="900">
              <a:latin typeface="Arial"/>
              <a:cs typeface="Arial"/>
            </a:endParaRPr>
          </a:p>
          <a:p>
            <a:pPr marL="143510" indent="-13081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44145" algn="l"/>
              </a:tabLst>
            </a:pPr>
            <a:r>
              <a:rPr sz="900" b="1" dirty="0">
                <a:latin typeface="Arial"/>
                <a:cs typeface="Arial"/>
              </a:rPr>
              <a:t>Lucie Pelletier</a:t>
            </a:r>
            <a:r>
              <a:rPr sz="900" dirty="0">
                <a:latin typeface="Arial"/>
                <a:cs typeface="Arial"/>
              </a:rPr>
              <a:t>, école </a:t>
            </a:r>
            <a:r>
              <a:rPr sz="900" spc="-5" dirty="0">
                <a:latin typeface="Arial"/>
                <a:cs typeface="Arial"/>
              </a:rPr>
              <a:t>de la</a:t>
            </a:r>
            <a:r>
              <a:rPr sz="900" spc="-1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Clé-des-Champs</a:t>
            </a:r>
            <a:endParaRPr sz="900">
              <a:latin typeface="Arial"/>
              <a:cs typeface="Arial"/>
            </a:endParaRPr>
          </a:p>
          <a:p>
            <a:pPr marL="143510" indent="-13081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44145" algn="l"/>
              </a:tabLst>
            </a:pPr>
            <a:r>
              <a:rPr sz="900" b="1" spc="-10" dirty="0">
                <a:latin typeface="Arial"/>
                <a:cs typeface="Arial"/>
              </a:rPr>
              <a:t>Lyse </a:t>
            </a:r>
            <a:r>
              <a:rPr sz="900" b="1" spc="-5" dirty="0">
                <a:latin typeface="Arial"/>
                <a:cs typeface="Arial"/>
              </a:rPr>
              <a:t>Tremblay</a:t>
            </a:r>
            <a:r>
              <a:rPr sz="900" spc="-5" dirty="0">
                <a:latin typeface="Arial"/>
                <a:cs typeface="Arial"/>
              </a:rPr>
              <a:t>, </a:t>
            </a:r>
            <a:r>
              <a:rPr sz="900" dirty="0">
                <a:latin typeface="Arial"/>
                <a:cs typeface="Arial"/>
              </a:rPr>
              <a:t>école</a:t>
            </a:r>
            <a:r>
              <a:rPr sz="900" spc="95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Notre-Dame-de-l’Assomption</a:t>
            </a:r>
            <a:endParaRPr sz="900">
              <a:latin typeface="Arial"/>
              <a:cs typeface="Arial"/>
            </a:endParaRPr>
          </a:p>
          <a:p>
            <a:pPr marL="143510" indent="-13081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144145" algn="l"/>
              </a:tabLst>
            </a:pPr>
            <a:r>
              <a:rPr sz="900" b="1" spc="-5" dirty="0">
                <a:latin typeface="Arial"/>
                <a:cs typeface="Arial"/>
              </a:rPr>
              <a:t>Geneviève </a:t>
            </a:r>
            <a:r>
              <a:rPr sz="900" b="1" dirty="0">
                <a:latin typeface="Arial"/>
                <a:cs typeface="Arial"/>
              </a:rPr>
              <a:t>Varin</a:t>
            </a:r>
            <a:r>
              <a:rPr sz="900" dirty="0">
                <a:latin typeface="Arial"/>
                <a:cs typeface="Arial"/>
              </a:rPr>
              <a:t>, école</a:t>
            </a:r>
            <a:r>
              <a:rPr sz="900" spc="-1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Sainte-Scholastique</a:t>
            </a:r>
            <a:endParaRPr sz="9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553717" y="5665622"/>
            <a:ext cx="7352665" cy="632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3344545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La Direction générale félicite </a:t>
            </a:r>
            <a:r>
              <a:rPr sz="900" dirty="0">
                <a:latin typeface="Arial"/>
                <a:cs typeface="Arial"/>
              </a:rPr>
              <a:t>les </a:t>
            </a:r>
            <a:r>
              <a:rPr sz="900" spc="-5" dirty="0">
                <a:latin typeface="Arial"/>
                <a:cs typeface="Arial"/>
              </a:rPr>
              <a:t>lauréats ainsi que tous </a:t>
            </a:r>
            <a:r>
              <a:rPr sz="900" dirty="0">
                <a:latin typeface="Arial"/>
                <a:cs typeface="Arial"/>
              </a:rPr>
              <a:t>les </a:t>
            </a:r>
            <a:r>
              <a:rPr sz="900" spc="-5" dirty="0">
                <a:latin typeface="Arial"/>
                <a:cs typeface="Arial"/>
              </a:rPr>
              <a:t>enseignants  </a:t>
            </a:r>
            <a:r>
              <a:rPr sz="900" dirty="0">
                <a:latin typeface="Arial"/>
                <a:cs typeface="Arial"/>
              </a:rPr>
              <a:t>nommés!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900">
              <a:latin typeface="Times New Roman"/>
              <a:cs typeface="Times New Roman"/>
            </a:endParaRPr>
          </a:p>
          <a:p>
            <a:pPr marR="5080" algn="r">
              <a:lnSpc>
                <a:spcPct val="100000"/>
              </a:lnSpc>
              <a:spcBef>
                <a:spcPts val="730"/>
              </a:spcBef>
            </a:pPr>
            <a:r>
              <a:rPr sz="800" b="1" u="sng" dirty="0">
                <a:solidFill>
                  <a:srgbClr val="FFFF00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00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5905500" y="1431036"/>
            <a:ext cx="2962655" cy="4576572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7322311" y="162052"/>
            <a:ext cx="1534795" cy="499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REVUE DE </a:t>
            </a: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L’ANNÉE</a:t>
            </a:r>
            <a:r>
              <a:rPr sz="800" b="1" spc="-25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2014-2015</a:t>
            </a:r>
            <a:endParaRPr sz="800">
              <a:latin typeface="Arial"/>
              <a:cs typeface="Arial"/>
            </a:endParaRPr>
          </a:p>
          <a:p>
            <a:pPr marL="460375" marR="5080" indent="525780" algn="just">
              <a:lnSpc>
                <a:spcPct val="100000"/>
              </a:lnSpc>
            </a:pP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Bons</a:t>
            </a:r>
            <a:r>
              <a:rPr sz="8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coups  </a:t>
            </a:r>
            <a:r>
              <a:rPr sz="800" i="1" dirty="0">
                <a:solidFill>
                  <a:srgbClr val="FFFFFF"/>
                </a:solidFill>
                <a:latin typeface="Arial"/>
                <a:cs typeface="Arial"/>
              </a:rPr>
              <a:t>Je vote </a:t>
            </a:r>
            <a:r>
              <a:rPr sz="800" i="1" spc="-5" dirty="0">
                <a:solidFill>
                  <a:srgbClr val="FFFFFF"/>
                </a:solidFill>
                <a:latin typeface="Arial"/>
                <a:cs typeface="Arial"/>
              </a:rPr>
              <a:t>pour mon </a:t>
            </a:r>
            <a:r>
              <a:rPr sz="800" i="1" dirty="0">
                <a:solidFill>
                  <a:srgbClr val="FFFFFF"/>
                </a:solidFill>
                <a:latin typeface="Arial"/>
                <a:cs typeface="Arial"/>
              </a:rPr>
              <a:t>prof!  </a:t>
            </a:r>
            <a:r>
              <a:rPr sz="800" dirty="0">
                <a:solidFill>
                  <a:srgbClr val="FFFFFF"/>
                </a:solidFill>
                <a:latin typeface="Arial"/>
                <a:cs typeface="Arial"/>
              </a:rPr>
              <a:t>Hommage aux</a:t>
            </a:r>
            <a:r>
              <a:rPr sz="8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retraités</a:t>
            </a:r>
            <a:endParaRPr sz="800">
              <a:latin typeface="Arial"/>
              <a:cs typeface="Arial"/>
            </a:endParaRPr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6600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42899" y="181102"/>
            <a:ext cx="4529455" cy="7321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 dirty="0">
                <a:latin typeface="Arial"/>
                <a:cs typeface="Arial"/>
              </a:rPr>
              <a:t>REVUE DE </a:t>
            </a:r>
            <a:r>
              <a:rPr spc="-20" dirty="0">
                <a:latin typeface="Arial"/>
                <a:cs typeface="Arial"/>
              </a:rPr>
              <a:t>L’ANNÉE</a:t>
            </a:r>
            <a:r>
              <a:rPr spc="-45" dirty="0">
                <a:latin typeface="Arial"/>
                <a:cs typeface="Arial"/>
              </a:rPr>
              <a:t> </a:t>
            </a:r>
            <a:r>
              <a:rPr spc="-5" dirty="0">
                <a:latin typeface="Arial"/>
                <a:cs typeface="Arial"/>
              </a:rPr>
              <a:t>2014</a:t>
            </a:r>
            <a:r>
              <a:rPr spc="-5" dirty="0"/>
              <a:t>-2015</a:t>
            </a:r>
          </a:p>
          <a:p>
            <a:pPr marL="927100">
              <a:lnSpc>
                <a:spcPct val="100000"/>
              </a:lnSpc>
              <a:spcBef>
                <a:spcPts val="400"/>
              </a:spcBef>
            </a:pPr>
            <a:r>
              <a:rPr sz="2000" spc="-15" dirty="0">
                <a:latin typeface="Arial"/>
                <a:cs typeface="Arial"/>
              </a:rPr>
              <a:t>L’hommage </a:t>
            </a:r>
            <a:r>
              <a:rPr sz="2000" dirty="0"/>
              <a:t>aux</a:t>
            </a:r>
            <a:r>
              <a:rPr sz="2000" spc="-70" dirty="0"/>
              <a:t> </a:t>
            </a:r>
            <a:r>
              <a:rPr sz="2000" dirty="0"/>
              <a:t>retraités</a:t>
            </a:r>
            <a:endParaRPr sz="200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182611" y="118871"/>
            <a:ext cx="1961388" cy="71780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78891" y="3585971"/>
            <a:ext cx="388620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1554607" y="2249423"/>
            <a:ext cx="2868930" cy="9721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Pour </a:t>
            </a:r>
            <a:r>
              <a:rPr sz="900" spc="-5" dirty="0">
                <a:latin typeface="Arial"/>
                <a:cs typeface="Arial"/>
              </a:rPr>
              <a:t>l’année scolaire 2014-2015, 123 employés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la  CSSMI </a:t>
            </a:r>
            <a:r>
              <a:rPr sz="900" dirty="0">
                <a:latin typeface="Arial"/>
                <a:cs typeface="Arial"/>
              </a:rPr>
              <a:t>ont </a:t>
            </a:r>
            <a:r>
              <a:rPr sz="900" spc="-5" dirty="0">
                <a:latin typeface="Arial"/>
                <a:cs typeface="Arial"/>
              </a:rPr>
              <a:t>pris leur retraite. Ils </a:t>
            </a:r>
            <a:r>
              <a:rPr sz="900" dirty="0">
                <a:latin typeface="Arial"/>
                <a:cs typeface="Arial"/>
              </a:rPr>
              <a:t>ont </a:t>
            </a:r>
            <a:r>
              <a:rPr sz="900" spc="-5" dirty="0">
                <a:latin typeface="Arial"/>
                <a:cs typeface="Arial"/>
              </a:rPr>
              <a:t>occupé différentes  fonctions </a:t>
            </a:r>
            <a:r>
              <a:rPr sz="900" spc="-10" dirty="0">
                <a:latin typeface="Arial"/>
                <a:cs typeface="Arial"/>
              </a:rPr>
              <a:t>au </a:t>
            </a:r>
            <a:r>
              <a:rPr sz="900" spc="-5" dirty="0">
                <a:latin typeface="Arial"/>
                <a:cs typeface="Arial"/>
              </a:rPr>
              <a:t>sein des écoles primaires, secondaires,  </a:t>
            </a:r>
            <a:r>
              <a:rPr sz="900" dirty="0">
                <a:latin typeface="Arial"/>
                <a:cs typeface="Arial"/>
              </a:rPr>
              <a:t>des </a:t>
            </a:r>
            <a:r>
              <a:rPr sz="900" spc="-5" dirty="0">
                <a:latin typeface="Arial"/>
                <a:cs typeface="Arial"/>
              </a:rPr>
              <a:t>centres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formation </a:t>
            </a:r>
            <a:r>
              <a:rPr sz="900" dirty="0">
                <a:latin typeface="Arial"/>
                <a:cs typeface="Arial"/>
              </a:rPr>
              <a:t>et </a:t>
            </a:r>
            <a:r>
              <a:rPr sz="900" spc="-5" dirty="0">
                <a:latin typeface="Arial"/>
                <a:cs typeface="Arial"/>
              </a:rPr>
              <a:t>des services administratifs.  </a:t>
            </a:r>
            <a:r>
              <a:rPr sz="900" dirty="0">
                <a:latin typeface="Arial"/>
                <a:cs typeface="Arial"/>
              </a:rPr>
              <a:t>Ces </a:t>
            </a:r>
            <a:r>
              <a:rPr sz="900" spc="-5" dirty="0">
                <a:latin typeface="Arial"/>
                <a:cs typeface="Arial"/>
              </a:rPr>
              <a:t>retraités quittent leurs collègues après avoir  travaillé de nombreuses années dans </a:t>
            </a:r>
            <a:r>
              <a:rPr sz="900" spc="-10" dirty="0">
                <a:latin typeface="Arial"/>
                <a:cs typeface="Arial"/>
              </a:rPr>
              <a:t>le </a:t>
            </a:r>
            <a:r>
              <a:rPr sz="900" spc="-5" dirty="0">
                <a:latin typeface="Arial"/>
                <a:cs typeface="Arial"/>
              </a:rPr>
              <a:t>domaine de  </a:t>
            </a:r>
            <a:r>
              <a:rPr sz="900" dirty="0">
                <a:latin typeface="Arial"/>
                <a:cs typeface="Arial"/>
              </a:rPr>
              <a:t>l’éducation.</a:t>
            </a:r>
            <a:endParaRPr sz="900">
              <a:latin typeface="Arial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554607" y="3346958"/>
            <a:ext cx="2868295" cy="5607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Afin </a:t>
            </a:r>
            <a:r>
              <a:rPr sz="900" spc="-10" dirty="0">
                <a:latin typeface="Arial"/>
                <a:cs typeface="Arial"/>
              </a:rPr>
              <a:t>de </a:t>
            </a:r>
            <a:r>
              <a:rPr sz="900" spc="-5" dirty="0">
                <a:latin typeface="Arial"/>
                <a:cs typeface="Arial"/>
              </a:rPr>
              <a:t>souligner ce grand moment, une activité de  reconnaissance a </a:t>
            </a:r>
            <a:r>
              <a:rPr sz="900" dirty="0">
                <a:latin typeface="Arial"/>
                <a:cs typeface="Arial"/>
              </a:rPr>
              <a:t>été </a:t>
            </a:r>
            <a:r>
              <a:rPr sz="900" spc="-5" dirty="0">
                <a:latin typeface="Arial"/>
                <a:cs typeface="Arial"/>
              </a:rPr>
              <a:t>organisée en toute simplicité  dans le cadre d’un </a:t>
            </a:r>
            <a:r>
              <a:rPr sz="900" i="1" spc="-5" dirty="0">
                <a:latin typeface="Arial"/>
                <a:cs typeface="Arial"/>
              </a:rPr>
              <a:t>5 à 7 </a:t>
            </a:r>
            <a:r>
              <a:rPr sz="900" spc="-5" dirty="0">
                <a:latin typeface="Arial"/>
                <a:cs typeface="Arial"/>
              </a:rPr>
              <a:t>tenu au centre de formation  des Nouvelles-Technologies à</a:t>
            </a:r>
            <a:r>
              <a:rPr sz="900" spc="-2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Sainte-Thérèse.</a:t>
            </a:r>
            <a:endParaRPr sz="900">
              <a:latin typeface="Arial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554607" y="4032757"/>
            <a:ext cx="2868295" cy="4235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dirty="0">
                <a:latin typeface="Arial"/>
                <a:cs typeface="Arial"/>
              </a:rPr>
              <a:t>La </a:t>
            </a:r>
            <a:r>
              <a:rPr sz="900" spc="-5" dirty="0">
                <a:latin typeface="Arial"/>
                <a:cs typeface="Arial"/>
              </a:rPr>
              <a:t>retraite est un précieux </a:t>
            </a:r>
            <a:r>
              <a:rPr sz="900" dirty="0">
                <a:latin typeface="Arial"/>
                <a:cs typeface="Arial"/>
              </a:rPr>
              <a:t>moment de la </a:t>
            </a:r>
            <a:r>
              <a:rPr sz="900" spc="-5" dirty="0">
                <a:latin typeface="Arial"/>
                <a:cs typeface="Arial"/>
              </a:rPr>
              <a:t>vie, </a:t>
            </a:r>
            <a:r>
              <a:rPr sz="900" dirty="0">
                <a:latin typeface="Arial"/>
                <a:cs typeface="Arial"/>
              </a:rPr>
              <a:t>où le  </a:t>
            </a:r>
            <a:r>
              <a:rPr sz="900" spc="12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mot</a:t>
            </a:r>
            <a:endParaRPr sz="900">
              <a:latin typeface="Arial"/>
              <a:cs typeface="Arial"/>
            </a:endParaRPr>
          </a:p>
          <a:p>
            <a:pPr marL="12700" marR="6350">
              <a:lnSpc>
                <a:spcPct val="100000"/>
              </a:lnSpc>
            </a:pPr>
            <a:r>
              <a:rPr sz="900" spc="-5" dirty="0">
                <a:latin typeface="Arial"/>
                <a:cs typeface="Arial"/>
              </a:rPr>
              <a:t>« liberté » prend une autre saveur. Le temps </a:t>
            </a:r>
            <a:r>
              <a:rPr sz="900" dirty="0">
                <a:latin typeface="Arial"/>
                <a:cs typeface="Arial"/>
              </a:rPr>
              <a:t>est </a:t>
            </a:r>
            <a:r>
              <a:rPr sz="900" spc="-10" dirty="0">
                <a:latin typeface="Arial"/>
                <a:cs typeface="Arial"/>
              </a:rPr>
              <a:t>venu  </a:t>
            </a:r>
            <a:r>
              <a:rPr sz="900" spc="-5" dirty="0">
                <a:latin typeface="Arial"/>
                <a:cs typeface="Arial"/>
              </a:rPr>
              <a:t>d’en </a:t>
            </a:r>
            <a:r>
              <a:rPr sz="900" dirty="0">
                <a:latin typeface="Arial"/>
                <a:cs typeface="Arial"/>
              </a:rPr>
              <a:t>profiter</a:t>
            </a:r>
            <a:r>
              <a:rPr sz="900" spc="-60" dirty="0">
                <a:latin typeface="Arial"/>
                <a:cs typeface="Arial"/>
              </a:rPr>
              <a:t> </a:t>
            </a:r>
            <a:r>
              <a:rPr sz="900" spc="-5" dirty="0">
                <a:latin typeface="Arial"/>
                <a:cs typeface="Arial"/>
              </a:rPr>
              <a:t>pleinement!</a:t>
            </a:r>
            <a:endParaRPr sz="9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788408" y="2025395"/>
            <a:ext cx="3816095" cy="2545079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7322311" y="162052"/>
            <a:ext cx="1534795" cy="499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REVUE DE </a:t>
            </a: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L’ANNÉE</a:t>
            </a:r>
            <a:r>
              <a:rPr sz="800" b="1" spc="-25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E6F554"/>
                </a:solidFill>
                <a:latin typeface="Arial"/>
                <a:cs typeface="Arial"/>
              </a:rPr>
              <a:t>2014-2015</a:t>
            </a:r>
            <a:endParaRPr sz="800">
              <a:latin typeface="Arial"/>
              <a:cs typeface="Arial"/>
            </a:endParaRPr>
          </a:p>
          <a:p>
            <a:pPr marL="460375" marR="5080" indent="525780" algn="just">
              <a:lnSpc>
                <a:spcPct val="100000"/>
              </a:lnSpc>
            </a:pP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Bons</a:t>
            </a:r>
            <a:r>
              <a:rPr sz="8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coups  </a:t>
            </a:r>
            <a:r>
              <a:rPr sz="800" i="1" dirty="0">
                <a:solidFill>
                  <a:srgbClr val="FFFFFF"/>
                </a:solidFill>
                <a:latin typeface="Arial"/>
                <a:cs typeface="Arial"/>
              </a:rPr>
              <a:t>Je vote </a:t>
            </a:r>
            <a:r>
              <a:rPr sz="800" i="1" spc="-5" dirty="0">
                <a:solidFill>
                  <a:srgbClr val="FFFFFF"/>
                </a:solidFill>
                <a:latin typeface="Arial"/>
                <a:cs typeface="Arial"/>
              </a:rPr>
              <a:t>pour mon </a:t>
            </a:r>
            <a:r>
              <a:rPr sz="800" i="1" dirty="0">
                <a:solidFill>
                  <a:srgbClr val="FFFFFF"/>
                </a:solidFill>
                <a:latin typeface="Arial"/>
                <a:cs typeface="Arial"/>
              </a:rPr>
              <a:t>prof!  </a:t>
            </a:r>
            <a:r>
              <a:rPr sz="800" dirty="0">
                <a:solidFill>
                  <a:srgbClr val="FFFFFF"/>
                </a:solidFill>
                <a:latin typeface="Arial"/>
                <a:cs typeface="Arial"/>
              </a:rPr>
              <a:t>Hommage aux</a:t>
            </a:r>
            <a:r>
              <a:rPr sz="800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spc="-5" dirty="0">
                <a:solidFill>
                  <a:srgbClr val="FFFFFF"/>
                </a:solidFill>
                <a:latin typeface="Arial"/>
                <a:cs typeface="Arial"/>
              </a:rPr>
              <a:t>retraités</a:t>
            </a:r>
            <a:endParaRPr sz="800">
              <a:latin typeface="Arial"/>
              <a:cs typeface="Arial"/>
            </a:endParaRPr>
          </a:p>
        </p:txBody>
      </p:sp>
      <p:sp>
        <p:nvSpPr>
          <p:cNvPr id="35" name="object 3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76516" y="118871"/>
            <a:ext cx="1967483" cy="52730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799958" y="285241"/>
            <a:ext cx="1066800" cy="1492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900" b="1" spc="-5" dirty="0">
                <a:solidFill>
                  <a:srgbClr val="E6F554"/>
                </a:solidFill>
                <a:latin typeface="Arial"/>
                <a:cs typeface="Arial"/>
              </a:rPr>
              <a:t>ÉTABLISSEMENTS</a:t>
            </a:r>
            <a:endParaRPr sz="90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382267" y="1484375"/>
            <a:ext cx="7618476" cy="439216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05434" rIns="0" bIns="0" rtlCol="0">
            <a:spAutoFit/>
          </a:bodyPr>
          <a:lstStyle/>
          <a:p>
            <a:pPr marL="177800">
              <a:lnSpc>
                <a:spcPct val="100000"/>
              </a:lnSpc>
            </a:pPr>
            <a:r>
              <a:rPr spc="-20" dirty="0"/>
              <a:t>ÉTABLISSEMENTS</a:t>
            </a:r>
          </a:p>
        </p:txBody>
      </p:sp>
      <p:sp>
        <p:nvSpPr>
          <p:cNvPr id="9" name="object 9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78891" y="3585971"/>
            <a:ext cx="388620" cy="24688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1366" y="1974469"/>
            <a:ext cx="908050" cy="25038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 marR="224154">
              <a:lnSpc>
                <a:spcPct val="100000"/>
              </a:lnSpc>
              <a:spcBef>
                <a:spcPts val="509"/>
              </a:spcBef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Instances  politiques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1"/>
              </a:spcBef>
            </a:pPr>
            <a:endParaRPr sz="1000">
              <a:latin typeface="Times New Roman"/>
              <a:cs typeface="Times New Roman"/>
            </a:endParaRPr>
          </a:p>
          <a:p>
            <a:pPr marL="13335" marR="224154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00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4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00"/>
                </a:solidFill>
                <a:latin typeface="Arial"/>
                <a:cs typeface="Arial"/>
              </a:rPr>
              <a:t>2013-2014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00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0A28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366" y="3105657"/>
            <a:ext cx="908050" cy="13722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persévérance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0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80"/>
              </a:spcBef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"/>
              </a:spcBef>
            </a:pPr>
            <a:endParaRPr sz="1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295388" y="118871"/>
            <a:ext cx="1848611" cy="90220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7666735" y="186181"/>
            <a:ext cx="1343660" cy="712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645" algn="ct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INSTANCES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POLITIQUES</a:t>
            </a:r>
            <a:endParaRPr sz="800">
              <a:latin typeface="Arial"/>
              <a:cs typeface="Arial"/>
            </a:endParaRPr>
          </a:p>
          <a:p>
            <a:pPr marL="203200" algn="ctr">
              <a:lnSpc>
                <a:spcPct val="100000"/>
              </a:lnSpc>
              <a:spcBef>
                <a:spcPts val="15"/>
              </a:spcBef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Conseil des</a:t>
            </a:r>
            <a:r>
              <a:rPr sz="700" b="1" spc="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commissaires</a:t>
            </a:r>
            <a:endParaRPr sz="700">
              <a:latin typeface="Arial"/>
              <a:cs typeface="Arial"/>
            </a:endParaRPr>
          </a:p>
          <a:p>
            <a:pPr marL="12700" marR="5080" indent="658495">
              <a:lnSpc>
                <a:spcPct val="110000"/>
              </a:lnSpc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</a:t>
            </a:r>
            <a:r>
              <a:rPr sz="7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exécutif 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consultatif de</a:t>
            </a:r>
            <a:r>
              <a:rPr sz="700" b="1" spc="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transport</a:t>
            </a:r>
            <a:endParaRPr sz="700">
              <a:latin typeface="Arial"/>
              <a:cs typeface="Arial"/>
            </a:endParaRPr>
          </a:p>
          <a:p>
            <a:pPr marL="829310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CCSEHD</a:t>
            </a:r>
            <a:r>
              <a:rPr sz="700" b="1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700">
              <a:latin typeface="Arial"/>
              <a:cs typeface="Arial"/>
            </a:endParaRPr>
          </a:p>
          <a:p>
            <a:pPr marL="556895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7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parents</a:t>
            </a:r>
            <a:endParaRPr sz="7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650748" y="3677410"/>
            <a:ext cx="4137660" cy="316992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1502791" y="1609597"/>
            <a:ext cx="1390650" cy="13531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Le conseil des commissaires  </a:t>
            </a:r>
            <a:r>
              <a:rPr sz="800" dirty="0">
                <a:latin typeface="Arial"/>
                <a:cs typeface="Arial"/>
              </a:rPr>
              <a:t>de la </a:t>
            </a:r>
            <a:r>
              <a:rPr sz="800" spc="-5" dirty="0">
                <a:latin typeface="Arial"/>
                <a:cs typeface="Arial"/>
              </a:rPr>
              <a:t>CSSMI </a:t>
            </a:r>
            <a:r>
              <a:rPr sz="800" dirty="0">
                <a:latin typeface="Arial"/>
                <a:cs typeface="Arial"/>
              </a:rPr>
              <a:t>était formé de  </a:t>
            </a:r>
            <a:r>
              <a:rPr sz="800" spc="-5" dirty="0">
                <a:latin typeface="Arial"/>
                <a:cs typeface="Arial"/>
              </a:rPr>
              <a:t>25 commissaires, </a:t>
            </a:r>
            <a:r>
              <a:rPr sz="800" dirty="0">
                <a:latin typeface="Arial"/>
                <a:cs typeface="Arial"/>
              </a:rPr>
              <a:t>élus </a:t>
            </a:r>
            <a:r>
              <a:rPr sz="800" spc="-5" dirty="0">
                <a:latin typeface="Arial"/>
                <a:cs typeface="Arial"/>
              </a:rPr>
              <a:t>au  suffrage universel, et de deux  commissaires-parents </a:t>
            </a:r>
            <a:r>
              <a:rPr sz="800" dirty="0">
                <a:latin typeface="Arial"/>
                <a:cs typeface="Arial"/>
              </a:rPr>
              <a:t>élus  </a:t>
            </a:r>
            <a:r>
              <a:rPr sz="800" spc="-5" dirty="0">
                <a:latin typeface="Arial"/>
                <a:cs typeface="Arial"/>
              </a:rPr>
              <a:t>par </a:t>
            </a:r>
            <a:r>
              <a:rPr sz="800" dirty="0">
                <a:latin typeface="Arial"/>
                <a:cs typeface="Arial"/>
              </a:rPr>
              <a:t>le comité </a:t>
            </a:r>
            <a:r>
              <a:rPr sz="800" spc="-5" dirty="0">
                <a:latin typeface="Arial"/>
                <a:cs typeface="Arial"/>
              </a:rPr>
              <a:t>de parents. </a:t>
            </a:r>
            <a:r>
              <a:rPr sz="800" dirty="0">
                <a:latin typeface="Arial"/>
                <a:cs typeface="Arial"/>
              </a:rPr>
              <a:t>À  </a:t>
            </a:r>
            <a:r>
              <a:rPr sz="800" spc="-5" dirty="0">
                <a:latin typeface="Arial"/>
                <a:cs typeface="Arial"/>
              </a:rPr>
              <a:t>l’exception des </a:t>
            </a:r>
            <a:r>
              <a:rPr sz="800" dirty="0">
                <a:latin typeface="Arial"/>
                <a:cs typeface="Arial"/>
              </a:rPr>
              <a:t>commissaires-  </a:t>
            </a:r>
            <a:r>
              <a:rPr sz="800" spc="-5" dirty="0">
                <a:latin typeface="Arial"/>
                <a:cs typeface="Arial"/>
              </a:rPr>
              <a:t>parents, chaque commissaire  </a:t>
            </a:r>
            <a:r>
              <a:rPr sz="800" dirty="0">
                <a:latin typeface="Arial"/>
                <a:cs typeface="Arial"/>
              </a:rPr>
              <a:t>élu </a:t>
            </a:r>
            <a:r>
              <a:rPr sz="800" spc="-5" dirty="0">
                <a:latin typeface="Arial"/>
                <a:cs typeface="Arial"/>
              </a:rPr>
              <a:t>représentait une  </a:t>
            </a:r>
            <a:r>
              <a:rPr sz="800" dirty="0">
                <a:latin typeface="Arial"/>
                <a:cs typeface="Arial"/>
              </a:rPr>
              <a:t>circonscription, soit </a:t>
            </a:r>
            <a:r>
              <a:rPr sz="800" spc="-5" dirty="0">
                <a:latin typeface="Arial"/>
                <a:cs typeface="Arial"/>
              </a:rPr>
              <a:t>un  quartier de </a:t>
            </a:r>
            <a:r>
              <a:rPr sz="800" dirty="0">
                <a:latin typeface="Arial"/>
                <a:cs typeface="Arial"/>
              </a:rPr>
              <a:t>la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CSSMI.</a:t>
            </a:r>
            <a:endParaRPr sz="800">
              <a:latin typeface="Arial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384540" y="6164173"/>
            <a:ext cx="59436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Lire la</a:t>
            </a:r>
            <a:r>
              <a:rPr sz="800" b="1" u="sng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suite</a:t>
            </a:r>
            <a:endParaRPr sz="80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316468" y="6129528"/>
            <a:ext cx="729996" cy="234695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0"/>
              </a:lnSpc>
            </a:pPr>
            <a:r>
              <a:rPr spc="-5" dirty="0"/>
              <a:t>INSTANCES</a:t>
            </a:r>
            <a:r>
              <a:rPr spc="-25" dirty="0"/>
              <a:t> </a:t>
            </a:r>
            <a:r>
              <a:rPr spc="-5" dirty="0"/>
              <a:t>POLITIQUES</a:t>
            </a:r>
          </a:p>
        </p:txBody>
      </p:sp>
      <p:sp>
        <p:nvSpPr>
          <p:cNvPr id="33" name="object 33"/>
          <p:cNvSpPr txBox="1"/>
          <p:nvPr/>
        </p:nvSpPr>
        <p:spPr>
          <a:xfrm>
            <a:off x="1492377" y="446278"/>
            <a:ext cx="3542029" cy="538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10"/>
              </a:lnSpc>
            </a:pP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Le conseil des</a:t>
            </a:r>
            <a:r>
              <a:rPr sz="2000" b="1" spc="-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commissaires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Du </a:t>
            </a: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r>
              <a:rPr sz="1575" baseline="26455" dirty="0">
                <a:solidFill>
                  <a:srgbClr val="FFFFFF"/>
                </a:solidFill>
                <a:latin typeface="Arial"/>
                <a:cs typeface="Arial"/>
              </a:rPr>
              <a:t>er  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juillet au 6 novembre</a:t>
            </a:r>
            <a:r>
              <a:rPr sz="1600" spc="-1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2014</a:t>
            </a:r>
            <a:endParaRPr sz="160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3182111" y="1612391"/>
            <a:ext cx="5367528" cy="402336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567684" y="458723"/>
            <a:ext cx="2040636" cy="5135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561588" y="748283"/>
            <a:ext cx="1316736" cy="4038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634484" y="748283"/>
            <a:ext cx="976884" cy="40386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662298" y="527558"/>
            <a:ext cx="1831975" cy="499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895">
              <a:lnSpc>
                <a:spcPct val="100000"/>
              </a:lnSpc>
            </a:pPr>
            <a:r>
              <a:rPr sz="1800" spc="-5" dirty="0"/>
              <a:t>MERCI À</a:t>
            </a:r>
            <a:r>
              <a:rPr sz="1800" spc="-60" dirty="0"/>
              <a:t> </a:t>
            </a:r>
            <a:r>
              <a:rPr sz="1800" spc="-10" dirty="0"/>
              <a:t>TOUS!</a:t>
            </a:r>
            <a:endParaRPr sz="1800"/>
          </a:p>
          <a:p>
            <a:pPr marL="12700">
              <a:lnSpc>
                <a:spcPct val="100000"/>
              </a:lnSpc>
            </a:pPr>
            <a:r>
              <a:rPr sz="1400" spc="-5" dirty="0"/>
              <a:t>La Direction</a:t>
            </a:r>
            <a:r>
              <a:rPr sz="1400" spc="-65" dirty="0"/>
              <a:t> </a:t>
            </a:r>
            <a:r>
              <a:rPr sz="1400" spc="-5" dirty="0"/>
              <a:t>générale</a:t>
            </a:r>
            <a:endParaRPr sz="1400"/>
          </a:p>
        </p:txBody>
      </p:sp>
      <p:sp>
        <p:nvSpPr>
          <p:cNvPr id="7" name="object 7"/>
          <p:cNvSpPr/>
          <p:nvPr/>
        </p:nvSpPr>
        <p:spPr>
          <a:xfrm>
            <a:off x="3244595" y="1344167"/>
            <a:ext cx="2680716" cy="2910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541776" y="1496567"/>
            <a:ext cx="2086355" cy="29108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314955" y="1725167"/>
            <a:ext cx="2339340" cy="29108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477511" y="1725167"/>
            <a:ext cx="937260" cy="2910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271515" y="1725167"/>
            <a:ext cx="1583436" cy="29108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835908" y="2182367"/>
            <a:ext cx="1498091" cy="29108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290572" y="2410967"/>
            <a:ext cx="2545079" cy="29108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658867" y="2410967"/>
            <a:ext cx="696467" cy="29108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213603" y="2410967"/>
            <a:ext cx="550163" cy="291084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5620511" y="2410967"/>
            <a:ext cx="324612" cy="291084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768340" y="2410967"/>
            <a:ext cx="1112519" cy="29108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709672" y="2639567"/>
            <a:ext cx="2545079" cy="29108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077967" y="2639567"/>
            <a:ext cx="696467" cy="291084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632703" y="2639567"/>
            <a:ext cx="428244" cy="29108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5884164" y="2639567"/>
            <a:ext cx="577596" cy="29108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022092" y="2868167"/>
            <a:ext cx="1819656" cy="29108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664964" y="2868167"/>
            <a:ext cx="338327" cy="29108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826508" y="2868167"/>
            <a:ext cx="507491" cy="291084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157215" y="2868167"/>
            <a:ext cx="480060" cy="291084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5495544" y="2868167"/>
            <a:ext cx="653796" cy="291084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2970276" y="3096767"/>
            <a:ext cx="1854707" cy="291084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648200" y="3096767"/>
            <a:ext cx="850391" cy="291084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356859" y="3096767"/>
            <a:ext cx="844296" cy="291084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008376" y="3325367"/>
            <a:ext cx="1854707" cy="291084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686300" y="3325367"/>
            <a:ext cx="850391" cy="291084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394959" y="3325367"/>
            <a:ext cx="768096" cy="291084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973323" y="3553967"/>
            <a:ext cx="1854707" cy="291084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651247" y="3553967"/>
            <a:ext cx="850391" cy="291084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5359908" y="3553967"/>
            <a:ext cx="836676" cy="291084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775204" y="3782567"/>
            <a:ext cx="2887980" cy="291084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5486400" y="3782567"/>
            <a:ext cx="211836" cy="291084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521452" y="3782567"/>
            <a:ext cx="874776" cy="291084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506723" y="4011167"/>
            <a:ext cx="246887" cy="291084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576828" y="4011167"/>
            <a:ext cx="254508" cy="291084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654552" y="4011167"/>
            <a:ext cx="445008" cy="291084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957828" y="4011167"/>
            <a:ext cx="385572" cy="291084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4166615" y="4011167"/>
            <a:ext cx="844296" cy="291084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4869179" y="4011167"/>
            <a:ext cx="428244" cy="29108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120640" y="4011167"/>
            <a:ext cx="542543" cy="291084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962400" y="4239767"/>
            <a:ext cx="606551" cy="291084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4427220" y="4239767"/>
            <a:ext cx="457200" cy="291084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4707635" y="4239767"/>
            <a:ext cx="219456" cy="291084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4750308" y="4239767"/>
            <a:ext cx="490727" cy="291084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2358898" y="1383538"/>
            <a:ext cx="4439285" cy="3552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67105" marR="960755" algn="ctr">
              <a:lnSpc>
                <a:spcPct val="100000"/>
              </a:lnSpc>
            </a:pP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CONCEPTION </a:t>
            </a:r>
            <a:r>
              <a:rPr sz="1000" b="1" spc="-10" dirty="0">
                <a:solidFill>
                  <a:srgbClr val="FFFFFF"/>
                </a:solidFill>
                <a:latin typeface="Arial"/>
                <a:cs typeface="Arial"/>
              </a:rPr>
              <a:t>GRAPHIQUE, RÉDACTION,  </a:t>
            </a: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RÉVISION ET COORDINATION</a:t>
            </a:r>
            <a:r>
              <a:rPr sz="10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10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La Direction du service des affaires corporatives et des</a:t>
            </a:r>
            <a:r>
              <a:rPr sz="1000" b="1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communications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COLLABORATEURS</a:t>
            </a:r>
            <a:r>
              <a:rPr sz="10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sz="1000">
              <a:latin typeface="Arial"/>
              <a:cs typeface="Arial"/>
            </a:endParaRPr>
          </a:p>
          <a:p>
            <a:pPr marL="12700" marR="5080" algn="ctr">
              <a:lnSpc>
                <a:spcPct val="150000"/>
              </a:lnSpc>
            </a:pP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La Direction du service de la formation générale adulte et professionnelle  La Direction du service de la formation générale des</a:t>
            </a:r>
            <a:r>
              <a:rPr sz="10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jeunes</a:t>
            </a:r>
            <a:endParaRPr sz="1000">
              <a:latin typeface="Arial"/>
              <a:cs typeface="Arial"/>
            </a:endParaRPr>
          </a:p>
          <a:p>
            <a:pPr marL="692785" marR="683260" indent="-635" algn="ctr">
              <a:lnSpc>
                <a:spcPct val="150000"/>
              </a:lnSpc>
            </a:pP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La Direction du service de l’organisation scolaire  La Direction du service des ressources</a:t>
            </a:r>
            <a:r>
              <a:rPr sz="10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financières  La Direction du service des ressources</a:t>
            </a:r>
            <a:r>
              <a:rPr sz="10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humaines</a:t>
            </a:r>
            <a:endParaRPr sz="10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La Direction du service des ressources</a:t>
            </a:r>
            <a:r>
              <a:rPr sz="1000" b="1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matérielles</a:t>
            </a:r>
            <a:endParaRPr sz="1000">
              <a:latin typeface="Arial"/>
              <a:cs typeface="Arial"/>
            </a:endParaRPr>
          </a:p>
          <a:p>
            <a:pPr marL="497205" marR="489584" algn="ctr">
              <a:lnSpc>
                <a:spcPct val="150000"/>
              </a:lnSpc>
            </a:pP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La Direction du service des technologies de l’information  et tous </a:t>
            </a:r>
            <a:r>
              <a:rPr sz="1000" b="1" spc="-10" dirty="0">
                <a:solidFill>
                  <a:srgbClr val="FFFFFF"/>
                </a:solidFill>
                <a:latin typeface="Arial"/>
                <a:cs typeface="Arial"/>
              </a:rPr>
              <a:t>les </a:t>
            </a: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signataires des</a:t>
            </a:r>
            <a:r>
              <a:rPr sz="1000" b="1" spc="-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textes</a:t>
            </a:r>
            <a:endParaRPr sz="10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</a:pP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Édition</a:t>
            </a:r>
            <a:r>
              <a:rPr sz="10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10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3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</a:pPr>
            <a:r>
              <a:rPr sz="1000" b="1" spc="-5" dirty="0">
                <a:solidFill>
                  <a:srgbClr val="FFFFFF"/>
                </a:solidFill>
                <a:latin typeface="Arial"/>
                <a:cs typeface="Arial"/>
              </a:rPr>
              <a:t>ISBN</a:t>
            </a:r>
            <a:r>
              <a:rPr sz="10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Arial"/>
                <a:cs typeface="Arial"/>
              </a:rPr>
              <a:t>2-922481-11-5</a:t>
            </a:r>
            <a:endParaRPr sz="1000"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7503668" y="6020003"/>
            <a:ext cx="292735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ind</a:t>
            </a:r>
            <a:r>
              <a:rPr sz="80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00" b="1" u="sng" dirty="0">
                <a:solidFill>
                  <a:srgbClr val="FFFFFF"/>
                </a:solidFill>
                <a:latin typeface="Arial"/>
                <a:cs typeface="Arial"/>
              </a:rPr>
              <a:t>x</a:t>
            </a:r>
            <a:endParaRPr sz="800">
              <a:latin typeface="Arial"/>
              <a:cs typeface="Arial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7449311" y="5986271"/>
            <a:ext cx="409955" cy="234696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 txBox="1"/>
          <p:nvPr/>
        </p:nvSpPr>
        <p:spPr>
          <a:xfrm>
            <a:off x="4762880" y="5899099"/>
            <a:ext cx="1791970" cy="6978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24154" marR="5080" indent="-212090" algn="r">
              <a:lnSpc>
                <a:spcPct val="100000"/>
              </a:lnSpc>
            </a:pP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Centre administratif de</a:t>
            </a:r>
            <a:r>
              <a:rPr sz="900" b="1" spc="-11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9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CSSMI  </a:t>
            </a:r>
            <a:r>
              <a:rPr sz="900" b="1" spc="-5" dirty="0">
                <a:solidFill>
                  <a:srgbClr val="FFFFFF"/>
                </a:solidFill>
                <a:latin typeface="Arial"/>
                <a:cs typeface="Arial"/>
              </a:rPr>
              <a:t>430,</a:t>
            </a:r>
            <a:r>
              <a:rPr sz="9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FFFFFF"/>
                </a:solidFill>
                <a:latin typeface="Arial"/>
                <a:cs typeface="Arial"/>
              </a:rPr>
              <a:t>boulevard</a:t>
            </a:r>
            <a:r>
              <a:rPr sz="9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FFFFFF"/>
                </a:solidFill>
                <a:latin typeface="Arial"/>
                <a:cs typeface="Arial"/>
              </a:rPr>
              <a:t>Arthur-Sauvé 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 Saint-Eustache</a:t>
            </a:r>
            <a:r>
              <a:rPr sz="900" b="1" spc="-1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spc="-5" dirty="0">
                <a:solidFill>
                  <a:srgbClr val="FFFFFF"/>
                </a:solidFill>
                <a:latin typeface="Arial"/>
                <a:cs typeface="Arial"/>
              </a:rPr>
              <a:t>(Québec)</a:t>
            </a:r>
            <a:endParaRPr sz="900">
              <a:latin typeface="Arial"/>
              <a:cs typeface="Arial"/>
            </a:endParaRPr>
          </a:p>
          <a:p>
            <a:pPr marL="1069975" marR="5080" indent="263525" algn="r">
              <a:lnSpc>
                <a:spcPct val="100000"/>
              </a:lnSpc>
            </a:pPr>
            <a:r>
              <a:rPr sz="900" b="1" spc="-5" dirty="0">
                <a:solidFill>
                  <a:srgbClr val="FFFFFF"/>
                </a:solidFill>
                <a:latin typeface="Arial"/>
                <a:cs typeface="Arial"/>
              </a:rPr>
              <a:t>J7R</a:t>
            </a:r>
            <a:r>
              <a:rPr sz="900" b="1" spc="-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6V6  </a:t>
            </a:r>
            <a:r>
              <a:rPr sz="900" b="1" spc="-5" dirty="0">
                <a:solidFill>
                  <a:srgbClr val="FFFFFF"/>
                </a:solidFill>
                <a:latin typeface="Arial"/>
                <a:cs typeface="Arial"/>
              </a:rPr>
              <a:t>450</a:t>
            </a:r>
            <a:r>
              <a:rPr sz="900" b="1" spc="-9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FFFFFF"/>
                </a:solidFill>
                <a:latin typeface="Arial"/>
                <a:cs typeface="Arial"/>
              </a:rPr>
              <a:t>974-7000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0A28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295388" y="118871"/>
            <a:ext cx="1848611" cy="90220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7666735" y="186181"/>
            <a:ext cx="1343660" cy="712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645" algn="ct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INSTANCES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POLITIQUES</a:t>
            </a:r>
            <a:endParaRPr sz="800">
              <a:latin typeface="Arial"/>
              <a:cs typeface="Arial"/>
            </a:endParaRPr>
          </a:p>
          <a:p>
            <a:pPr marL="203200" algn="ctr">
              <a:lnSpc>
                <a:spcPct val="100000"/>
              </a:lnSpc>
              <a:spcBef>
                <a:spcPts val="15"/>
              </a:spcBef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Conseil des</a:t>
            </a:r>
            <a:r>
              <a:rPr sz="700" b="1" spc="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commissaires</a:t>
            </a:r>
            <a:endParaRPr sz="700">
              <a:latin typeface="Arial"/>
              <a:cs typeface="Arial"/>
            </a:endParaRPr>
          </a:p>
          <a:p>
            <a:pPr marL="12700" marR="5080" indent="658495">
              <a:lnSpc>
                <a:spcPct val="110000"/>
              </a:lnSpc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</a:t>
            </a:r>
            <a:r>
              <a:rPr sz="7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exécutif 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consultatif de</a:t>
            </a:r>
            <a:r>
              <a:rPr sz="700" b="1" spc="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transport</a:t>
            </a:r>
            <a:endParaRPr sz="700">
              <a:latin typeface="Arial"/>
              <a:cs typeface="Arial"/>
            </a:endParaRPr>
          </a:p>
          <a:p>
            <a:pPr marL="829310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CCSEHD</a:t>
            </a:r>
            <a:r>
              <a:rPr sz="700" b="1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700">
              <a:latin typeface="Arial"/>
              <a:cs typeface="Arial"/>
            </a:endParaRPr>
          </a:p>
          <a:p>
            <a:pPr marL="556895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7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parents</a:t>
            </a:r>
            <a:endParaRPr sz="700">
              <a:latin typeface="Arial"/>
              <a:cs typeface="Arial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0"/>
              </a:lnSpc>
            </a:pPr>
            <a:r>
              <a:rPr spc="-5" dirty="0"/>
              <a:t>INSTANCES</a:t>
            </a:r>
            <a:r>
              <a:rPr spc="-25" dirty="0"/>
              <a:t> </a:t>
            </a:r>
            <a:r>
              <a:rPr spc="-5" dirty="0"/>
              <a:t>POLITIQUES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1492377" y="446278"/>
            <a:ext cx="3542029" cy="538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10"/>
              </a:lnSpc>
            </a:pP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Le conseil des</a:t>
            </a:r>
            <a:r>
              <a:rPr sz="2000" b="1" spc="-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commissaires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10" dirty="0">
                <a:solidFill>
                  <a:srgbClr val="FFFFFF"/>
                </a:solidFill>
                <a:latin typeface="Arial"/>
                <a:cs typeface="Arial"/>
              </a:rPr>
              <a:t>Du 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7 novembre 2014 au 30 juin</a:t>
            </a:r>
            <a:r>
              <a:rPr sz="1600" spc="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2015</a:t>
            </a:r>
            <a:endParaRPr sz="16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4265676" y="3112007"/>
            <a:ext cx="879348" cy="28956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297167" y="2546604"/>
            <a:ext cx="879347" cy="291084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427976" y="2196083"/>
            <a:ext cx="1153668" cy="291084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6089903" y="1455419"/>
            <a:ext cx="1805940" cy="28956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7725156" y="2805683"/>
            <a:ext cx="1246631" cy="291084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725156" y="3093720"/>
            <a:ext cx="780288" cy="28956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466076" y="3313176"/>
            <a:ext cx="781812" cy="291084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6292596" y="3461003"/>
            <a:ext cx="783335" cy="291084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5387340" y="4151376"/>
            <a:ext cx="1124712" cy="291084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4468367" y="4736591"/>
            <a:ext cx="1493519" cy="289560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365747" y="4756403"/>
            <a:ext cx="1324355" cy="283463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6089903" y="4960620"/>
            <a:ext cx="1714500" cy="281940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5882640" y="5160264"/>
            <a:ext cx="1193291" cy="281940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4303776" y="5222747"/>
            <a:ext cx="448055" cy="283463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2779776" y="4672584"/>
            <a:ext cx="1083564" cy="291083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2448305" y="1558925"/>
            <a:ext cx="2233295" cy="1597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Depuis </a:t>
            </a:r>
            <a:r>
              <a:rPr sz="800" dirty="0">
                <a:latin typeface="Arial"/>
                <a:cs typeface="Arial"/>
              </a:rPr>
              <a:t>les élections scolaires </a:t>
            </a:r>
            <a:r>
              <a:rPr sz="800" spc="-5" dirty="0">
                <a:latin typeface="Arial"/>
                <a:cs typeface="Arial"/>
              </a:rPr>
              <a:t>du </a:t>
            </a:r>
            <a:r>
              <a:rPr sz="800" dirty="0">
                <a:latin typeface="Arial"/>
                <a:cs typeface="Arial"/>
              </a:rPr>
              <a:t>2 </a:t>
            </a:r>
            <a:r>
              <a:rPr sz="800" spc="-5" dirty="0">
                <a:latin typeface="Arial"/>
                <a:cs typeface="Arial"/>
              </a:rPr>
              <a:t>novembre  2014, </a:t>
            </a:r>
            <a:r>
              <a:rPr sz="800" dirty="0">
                <a:latin typeface="Arial"/>
                <a:cs typeface="Arial"/>
              </a:rPr>
              <a:t>le </a:t>
            </a:r>
            <a:r>
              <a:rPr sz="800" spc="-5" dirty="0">
                <a:latin typeface="Arial"/>
                <a:cs typeface="Arial"/>
              </a:rPr>
              <a:t>conseil des commissaires </a:t>
            </a:r>
            <a:r>
              <a:rPr sz="800" dirty="0">
                <a:latin typeface="Arial"/>
                <a:cs typeface="Arial"/>
              </a:rPr>
              <a:t>est composé  </a:t>
            </a:r>
            <a:r>
              <a:rPr sz="800" spc="-5" dirty="0">
                <a:latin typeface="Arial"/>
                <a:cs typeface="Arial"/>
              </a:rPr>
              <a:t>d'une présidente </a:t>
            </a:r>
            <a:r>
              <a:rPr sz="800" dirty="0">
                <a:latin typeface="Arial"/>
                <a:cs typeface="Arial"/>
              </a:rPr>
              <a:t>élue </a:t>
            </a:r>
            <a:r>
              <a:rPr sz="800" spc="-5" dirty="0">
                <a:latin typeface="Arial"/>
                <a:cs typeface="Arial"/>
              </a:rPr>
              <a:t>au suffrage universel (sur  </a:t>
            </a:r>
            <a:r>
              <a:rPr sz="800" dirty="0">
                <a:latin typeface="Arial"/>
                <a:cs typeface="Arial"/>
              </a:rPr>
              <a:t>l’ensemble </a:t>
            </a:r>
            <a:r>
              <a:rPr sz="800" spc="-5" dirty="0">
                <a:latin typeface="Arial"/>
                <a:cs typeface="Arial"/>
              </a:rPr>
              <a:t>du territoire de </a:t>
            </a:r>
            <a:r>
              <a:rPr sz="800" dirty="0">
                <a:latin typeface="Arial"/>
                <a:cs typeface="Arial"/>
              </a:rPr>
              <a:t>la CSSMI). Il y a  désormais 11 circonscriptions électorales  </a:t>
            </a:r>
            <a:r>
              <a:rPr sz="800" spc="-5" dirty="0">
                <a:latin typeface="Arial"/>
                <a:cs typeface="Arial"/>
              </a:rPr>
              <a:t>représentées chacune par un </a:t>
            </a:r>
            <a:r>
              <a:rPr sz="800" dirty="0">
                <a:latin typeface="Arial"/>
                <a:cs typeface="Arial"/>
              </a:rPr>
              <a:t>commissaire élu </a:t>
            </a:r>
            <a:r>
              <a:rPr sz="800" spc="-5" dirty="0">
                <a:latin typeface="Arial"/>
                <a:cs typeface="Arial"/>
              </a:rPr>
              <a:t>et  quatre commissaires-parents, </a:t>
            </a:r>
            <a:r>
              <a:rPr sz="800" dirty="0">
                <a:latin typeface="Arial"/>
                <a:cs typeface="Arial"/>
              </a:rPr>
              <a:t>soit </a:t>
            </a:r>
            <a:r>
              <a:rPr sz="800" spc="-5" dirty="0">
                <a:latin typeface="Arial"/>
                <a:cs typeface="Arial"/>
              </a:rPr>
              <a:t>un  commissaire-parent représentant l’ordre  </a:t>
            </a:r>
            <a:r>
              <a:rPr sz="800" dirty="0">
                <a:latin typeface="Arial"/>
                <a:cs typeface="Arial"/>
              </a:rPr>
              <a:t>d’enseignement primaire, </a:t>
            </a:r>
            <a:r>
              <a:rPr sz="800" spc="-5" dirty="0">
                <a:latin typeface="Arial"/>
                <a:cs typeface="Arial"/>
              </a:rPr>
              <a:t>deux </a:t>
            </a:r>
            <a:r>
              <a:rPr sz="800" dirty="0">
                <a:latin typeface="Arial"/>
                <a:cs typeface="Arial"/>
              </a:rPr>
              <a:t>commissaires-  </a:t>
            </a:r>
            <a:r>
              <a:rPr sz="800" spc="-5" dirty="0">
                <a:latin typeface="Arial"/>
                <a:cs typeface="Arial"/>
              </a:rPr>
              <a:t>parents représentant l’ordre </a:t>
            </a:r>
            <a:r>
              <a:rPr sz="800" dirty="0">
                <a:latin typeface="Arial"/>
                <a:cs typeface="Arial"/>
              </a:rPr>
              <a:t>d’enseignement  </a:t>
            </a:r>
            <a:r>
              <a:rPr sz="800" spc="-5" dirty="0">
                <a:latin typeface="Arial"/>
                <a:cs typeface="Arial"/>
              </a:rPr>
              <a:t>secondaire, un commissaire-parent représentant 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élèves </a:t>
            </a:r>
            <a:r>
              <a:rPr sz="800" dirty="0">
                <a:latin typeface="Arial"/>
                <a:cs typeface="Arial"/>
              </a:rPr>
              <a:t>HDAA, </a:t>
            </a:r>
            <a:r>
              <a:rPr sz="800" spc="-5" dirty="0">
                <a:latin typeface="Arial"/>
                <a:cs typeface="Arial"/>
              </a:rPr>
              <a:t>tous </a:t>
            </a:r>
            <a:r>
              <a:rPr sz="800" dirty="0">
                <a:latin typeface="Arial"/>
                <a:cs typeface="Arial"/>
              </a:rPr>
              <a:t>élus </a:t>
            </a:r>
            <a:r>
              <a:rPr sz="800" spc="-5" dirty="0">
                <a:latin typeface="Arial"/>
                <a:cs typeface="Arial"/>
              </a:rPr>
              <a:t>par </a:t>
            </a:r>
            <a:r>
              <a:rPr sz="800" dirty="0">
                <a:latin typeface="Arial"/>
                <a:cs typeface="Arial"/>
              </a:rPr>
              <a:t>le comité </a:t>
            </a:r>
            <a:r>
              <a:rPr sz="800" spc="-5" dirty="0">
                <a:latin typeface="Arial"/>
                <a:cs typeface="Arial"/>
              </a:rPr>
              <a:t>de  parents.</a:t>
            </a:r>
            <a:endParaRPr sz="800">
              <a:latin typeface="Arial"/>
              <a:cs typeface="Aria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644651" y="1941574"/>
            <a:ext cx="7222235" cy="4799076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4256532" y="1394460"/>
            <a:ext cx="4887467" cy="3329940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0A28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295388" y="118871"/>
            <a:ext cx="1848611" cy="90220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7666735" y="186181"/>
            <a:ext cx="1343660" cy="712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645" algn="ct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INSTANCES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POLITIQUES</a:t>
            </a:r>
            <a:endParaRPr sz="800">
              <a:latin typeface="Arial"/>
              <a:cs typeface="Arial"/>
            </a:endParaRPr>
          </a:p>
          <a:p>
            <a:pPr marL="203200" algn="ctr">
              <a:lnSpc>
                <a:spcPct val="100000"/>
              </a:lnSpc>
              <a:spcBef>
                <a:spcPts val="15"/>
              </a:spcBef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Conseil des</a:t>
            </a:r>
            <a:r>
              <a:rPr sz="700" b="1" spc="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commissaires</a:t>
            </a:r>
            <a:endParaRPr sz="700">
              <a:latin typeface="Arial"/>
              <a:cs typeface="Arial"/>
            </a:endParaRPr>
          </a:p>
          <a:p>
            <a:pPr marL="12700" marR="5080" indent="658495">
              <a:lnSpc>
                <a:spcPct val="110000"/>
              </a:lnSpc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</a:t>
            </a:r>
            <a:r>
              <a:rPr sz="7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exécutif 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consultatif de</a:t>
            </a:r>
            <a:r>
              <a:rPr sz="700" b="1" spc="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transport</a:t>
            </a:r>
            <a:endParaRPr sz="700">
              <a:latin typeface="Arial"/>
              <a:cs typeface="Arial"/>
            </a:endParaRPr>
          </a:p>
          <a:p>
            <a:pPr marL="829310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CCSEHD</a:t>
            </a:r>
            <a:r>
              <a:rPr sz="700" b="1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700">
              <a:latin typeface="Arial"/>
              <a:cs typeface="Arial"/>
            </a:endParaRPr>
          </a:p>
          <a:p>
            <a:pPr marL="556895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7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parents</a:t>
            </a:r>
            <a:endParaRPr sz="700">
              <a:latin typeface="Arial"/>
              <a:cs typeface="Arial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0"/>
              </a:lnSpc>
            </a:pPr>
            <a:r>
              <a:rPr spc="-5" dirty="0"/>
              <a:t>INSTANCES</a:t>
            </a:r>
            <a:r>
              <a:rPr spc="-25" dirty="0"/>
              <a:t> </a:t>
            </a:r>
            <a:r>
              <a:rPr spc="-5" dirty="0"/>
              <a:t>POLITIQUES</a:t>
            </a:r>
          </a:p>
          <a:p>
            <a:pPr marL="927100">
              <a:lnSpc>
                <a:spcPts val="2310"/>
              </a:lnSpc>
            </a:pPr>
            <a:r>
              <a:rPr sz="2000" dirty="0"/>
              <a:t>Le conseil des</a:t>
            </a:r>
            <a:r>
              <a:rPr sz="2000" spc="-105" dirty="0"/>
              <a:t> </a:t>
            </a:r>
            <a:r>
              <a:rPr sz="2000" dirty="0"/>
              <a:t>commissaires</a:t>
            </a:r>
            <a:endParaRPr sz="2000"/>
          </a:p>
        </p:txBody>
      </p:sp>
      <p:sp>
        <p:nvSpPr>
          <p:cNvPr id="32" name="object 32"/>
          <p:cNvSpPr/>
          <p:nvPr/>
        </p:nvSpPr>
        <p:spPr>
          <a:xfrm>
            <a:off x="4265676" y="3112007"/>
            <a:ext cx="879348" cy="289560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6297167" y="2546604"/>
            <a:ext cx="879347" cy="291084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427976" y="2196083"/>
            <a:ext cx="1153668" cy="291084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6089903" y="1455419"/>
            <a:ext cx="1805940" cy="28956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7725156" y="2805683"/>
            <a:ext cx="1246631" cy="291084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7725156" y="3093720"/>
            <a:ext cx="780288" cy="28956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466076" y="3313176"/>
            <a:ext cx="781812" cy="291084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6292596" y="3461003"/>
            <a:ext cx="783335" cy="291084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387340" y="4151376"/>
            <a:ext cx="1124712" cy="291084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4468367" y="4736591"/>
            <a:ext cx="1493519" cy="289560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6365747" y="4756403"/>
            <a:ext cx="1324355" cy="283463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6089903" y="4960620"/>
            <a:ext cx="1714500" cy="281940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5882640" y="5160264"/>
            <a:ext cx="1193291" cy="281940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4303776" y="5222747"/>
            <a:ext cx="448055" cy="283463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779776" y="4672584"/>
            <a:ext cx="1083564" cy="291083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1466469" y="2876296"/>
            <a:ext cx="1656714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dirty="0">
                <a:latin typeface="Arial"/>
                <a:cs typeface="Arial"/>
              </a:rPr>
              <a:t>La commission d’étude</a:t>
            </a:r>
            <a:r>
              <a:rPr sz="800" b="1" spc="-70" dirty="0">
                <a:latin typeface="Arial"/>
                <a:cs typeface="Arial"/>
              </a:rPr>
              <a:t> </a:t>
            </a:r>
            <a:r>
              <a:rPr sz="800" b="1" spc="-5" dirty="0">
                <a:latin typeface="Arial"/>
                <a:cs typeface="Arial"/>
              </a:rPr>
              <a:t>éducative</a:t>
            </a:r>
            <a:endParaRPr sz="800">
              <a:latin typeface="Arial"/>
              <a:cs typeface="Arial"/>
            </a:endParaRPr>
          </a:p>
        </p:txBody>
      </p:sp>
      <p:sp>
        <p:nvSpPr>
          <p:cNvPr id="56" name="object 5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48" name="object 48"/>
          <p:cNvSpPr txBox="1"/>
          <p:nvPr/>
        </p:nvSpPr>
        <p:spPr>
          <a:xfrm>
            <a:off x="1466469" y="2998215"/>
            <a:ext cx="3451225" cy="499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marR="5080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Étudier les </a:t>
            </a:r>
            <a:r>
              <a:rPr sz="800" spc="-5" dirty="0">
                <a:latin typeface="Arial"/>
                <a:cs typeface="Arial"/>
              </a:rPr>
              <a:t>dossiers reliés </a:t>
            </a:r>
            <a:r>
              <a:rPr sz="800" dirty="0">
                <a:latin typeface="Arial"/>
                <a:cs typeface="Arial"/>
              </a:rPr>
              <a:t>à </a:t>
            </a:r>
            <a:r>
              <a:rPr sz="800" spc="-5" dirty="0">
                <a:latin typeface="Arial"/>
                <a:cs typeface="Arial"/>
              </a:rPr>
              <a:t>l’organisation des services éducatifs  dispensés </a:t>
            </a:r>
            <a:r>
              <a:rPr sz="800" dirty="0">
                <a:latin typeface="Arial"/>
                <a:cs typeface="Arial"/>
              </a:rPr>
              <a:t>aux </a:t>
            </a:r>
            <a:r>
              <a:rPr sz="800" spc="-5" dirty="0">
                <a:latin typeface="Arial"/>
                <a:cs typeface="Arial"/>
              </a:rPr>
              <a:t>différentes </a:t>
            </a:r>
            <a:r>
              <a:rPr sz="800" dirty="0">
                <a:latin typeface="Arial"/>
                <a:cs typeface="Arial"/>
              </a:rPr>
              <a:t>clientèles </a:t>
            </a:r>
            <a:r>
              <a:rPr sz="800" spc="-5" dirty="0">
                <a:latin typeface="Arial"/>
                <a:cs typeface="Arial"/>
              </a:rPr>
              <a:t>et recommander des </a:t>
            </a:r>
            <a:r>
              <a:rPr sz="800" dirty="0">
                <a:latin typeface="Arial"/>
                <a:cs typeface="Arial"/>
              </a:rPr>
              <a:t>orientations </a:t>
            </a:r>
            <a:r>
              <a:rPr sz="800" spc="-5" dirty="0">
                <a:latin typeface="Arial"/>
                <a:cs typeface="Arial"/>
              </a:rPr>
              <a:t>et  des stratégies au conseil des commissaires, </a:t>
            </a:r>
            <a:r>
              <a:rPr sz="800" dirty="0">
                <a:latin typeface="Arial"/>
                <a:cs typeface="Arial"/>
              </a:rPr>
              <a:t>à </a:t>
            </a:r>
            <a:r>
              <a:rPr sz="800" spc="-5" dirty="0">
                <a:latin typeface="Arial"/>
                <a:cs typeface="Arial"/>
              </a:rPr>
              <a:t>l’exception </a:t>
            </a:r>
            <a:r>
              <a:rPr sz="800" dirty="0">
                <a:latin typeface="Arial"/>
                <a:cs typeface="Arial"/>
              </a:rPr>
              <a:t>de </a:t>
            </a:r>
            <a:r>
              <a:rPr sz="800" spc="-5" dirty="0">
                <a:latin typeface="Arial"/>
                <a:cs typeface="Arial"/>
              </a:rPr>
              <a:t>celles  </a:t>
            </a:r>
            <a:r>
              <a:rPr sz="800" dirty="0">
                <a:latin typeface="Arial"/>
                <a:cs typeface="Arial"/>
              </a:rPr>
              <a:t>spécifiquement </a:t>
            </a:r>
            <a:r>
              <a:rPr sz="800" spc="-5" dirty="0">
                <a:latin typeface="Arial"/>
                <a:cs typeface="Arial"/>
              </a:rPr>
              <a:t>attribuées </a:t>
            </a:r>
            <a:r>
              <a:rPr sz="800" dirty="0">
                <a:latin typeface="Arial"/>
                <a:cs typeface="Arial"/>
              </a:rPr>
              <a:t>à </a:t>
            </a:r>
            <a:r>
              <a:rPr sz="800" spc="-5" dirty="0">
                <a:latin typeface="Arial"/>
                <a:cs typeface="Arial"/>
              </a:rPr>
              <a:t>d’autres</a:t>
            </a:r>
            <a:r>
              <a:rPr sz="800" spc="4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comités.</a:t>
            </a:r>
            <a:endParaRPr sz="800">
              <a:latin typeface="Arial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466469" y="3607816"/>
            <a:ext cx="1878964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dirty="0">
                <a:latin typeface="Arial"/>
                <a:cs typeface="Arial"/>
              </a:rPr>
              <a:t>La commission d’étude</a:t>
            </a:r>
            <a:r>
              <a:rPr sz="800" b="1" spc="-110" dirty="0">
                <a:latin typeface="Arial"/>
                <a:cs typeface="Arial"/>
              </a:rPr>
              <a:t> </a:t>
            </a:r>
            <a:r>
              <a:rPr sz="800" b="1" dirty="0">
                <a:latin typeface="Arial"/>
                <a:cs typeface="Arial"/>
              </a:rPr>
              <a:t>administrative</a:t>
            </a:r>
            <a:endParaRPr sz="80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466469" y="3729735"/>
            <a:ext cx="3452495" cy="1841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marR="6985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Étudier les </a:t>
            </a:r>
            <a:r>
              <a:rPr sz="800" spc="-5" dirty="0">
                <a:latin typeface="Arial"/>
                <a:cs typeface="Arial"/>
              </a:rPr>
              <a:t>dossiers reliés </a:t>
            </a:r>
            <a:r>
              <a:rPr sz="800" dirty="0">
                <a:latin typeface="Arial"/>
                <a:cs typeface="Arial"/>
              </a:rPr>
              <a:t>à la gestion </a:t>
            </a:r>
            <a:r>
              <a:rPr sz="800" spc="-5" dirty="0">
                <a:latin typeface="Arial"/>
                <a:cs typeface="Arial"/>
              </a:rPr>
              <a:t>des ressources humaines,  </a:t>
            </a:r>
            <a:r>
              <a:rPr sz="800" dirty="0">
                <a:latin typeface="Arial"/>
                <a:cs typeface="Arial"/>
              </a:rPr>
              <a:t>matérielles, financières ou </a:t>
            </a:r>
            <a:r>
              <a:rPr sz="800" spc="-5" dirty="0">
                <a:latin typeface="Arial"/>
                <a:cs typeface="Arial"/>
              </a:rPr>
              <a:t>informationnelles </a:t>
            </a:r>
            <a:r>
              <a:rPr sz="800" dirty="0">
                <a:latin typeface="Arial"/>
                <a:cs typeface="Arial"/>
              </a:rPr>
              <a:t>et </a:t>
            </a:r>
            <a:r>
              <a:rPr sz="800" spc="-5" dirty="0">
                <a:latin typeface="Arial"/>
                <a:cs typeface="Arial"/>
              </a:rPr>
              <a:t>recommander des  orientations et des stratégies au conseil des</a:t>
            </a:r>
            <a:r>
              <a:rPr sz="800" spc="16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commissaires;</a:t>
            </a:r>
            <a:endParaRPr sz="800">
              <a:latin typeface="Arial"/>
              <a:cs typeface="Arial"/>
            </a:endParaRPr>
          </a:p>
          <a:p>
            <a:pPr marL="184785" marR="6350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Assister les commissaires pour veiller </a:t>
            </a:r>
            <a:r>
              <a:rPr sz="800" dirty="0">
                <a:latin typeface="Arial"/>
                <a:cs typeface="Arial"/>
              </a:rPr>
              <a:t>à la mise </a:t>
            </a:r>
            <a:r>
              <a:rPr sz="800" spc="-5" dirty="0">
                <a:latin typeface="Arial"/>
                <a:cs typeface="Arial"/>
              </a:rPr>
              <a:t>en </a:t>
            </a:r>
            <a:r>
              <a:rPr sz="800" dirty="0">
                <a:latin typeface="Arial"/>
                <a:cs typeface="Arial"/>
              </a:rPr>
              <a:t>place </a:t>
            </a:r>
            <a:r>
              <a:rPr sz="800" spc="-5" dirty="0">
                <a:latin typeface="Arial"/>
                <a:cs typeface="Arial"/>
              </a:rPr>
              <a:t>de  mécanismes de contrôle </a:t>
            </a:r>
            <a:r>
              <a:rPr sz="800" dirty="0">
                <a:latin typeface="Arial"/>
                <a:cs typeface="Arial"/>
              </a:rPr>
              <a:t>internes </a:t>
            </a:r>
            <a:r>
              <a:rPr sz="800" spc="-5" dirty="0">
                <a:latin typeface="Arial"/>
                <a:cs typeface="Arial"/>
              </a:rPr>
              <a:t>et </a:t>
            </a:r>
            <a:r>
              <a:rPr sz="800" dirty="0">
                <a:latin typeface="Arial"/>
                <a:cs typeface="Arial"/>
              </a:rPr>
              <a:t>à </a:t>
            </a:r>
            <a:r>
              <a:rPr sz="800" spc="-5" dirty="0">
                <a:latin typeface="Arial"/>
                <a:cs typeface="Arial"/>
              </a:rPr>
              <a:t>l’utilisation optimale des  ressources 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Commission scolaire (art. 193.1 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i="1" dirty="0">
                <a:latin typeface="Arial"/>
                <a:cs typeface="Arial"/>
              </a:rPr>
              <a:t>LIP </a:t>
            </a:r>
            <a:r>
              <a:rPr sz="800" dirty="0">
                <a:latin typeface="Arial"/>
                <a:cs typeface="Arial"/>
              </a:rPr>
              <a:t>– </a:t>
            </a:r>
            <a:r>
              <a:rPr sz="800" spc="-5" dirty="0">
                <a:latin typeface="Arial"/>
                <a:cs typeface="Arial"/>
              </a:rPr>
              <a:t>comité de  vérification);</a:t>
            </a:r>
            <a:endParaRPr sz="800">
              <a:latin typeface="Arial"/>
              <a:cs typeface="Arial"/>
            </a:endParaRPr>
          </a:p>
          <a:p>
            <a:pPr marL="184785" marR="5080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Assister </a:t>
            </a:r>
            <a:r>
              <a:rPr sz="800" dirty="0">
                <a:latin typeface="Arial"/>
                <a:cs typeface="Arial"/>
              </a:rPr>
              <a:t>le </a:t>
            </a:r>
            <a:r>
              <a:rPr sz="800" spc="-5" dirty="0">
                <a:latin typeface="Arial"/>
                <a:cs typeface="Arial"/>
              </a:rPr>
              <a:t>conseil des commissaires dans l’élaboration </a:t>
            </a:r>
            <a:r>
              <a:rPr sz="800" dirty="0">
                <a:latin typeface="Arial"/>
                <a:cs typeface="Arial"/>
              </a:rPr>
              <a:t>d’un profil </a:t>
            </a:r>
            <a:r>
              <a:rPr sz="800" spc="-5" dirty="0">
                <a:latin typeface="Arial"/>
                <a:cs typeface="Arial"/>
              </a:rPr>
              <a:t>de  compétences et d’expérience </a:t>
            </a:r>
            <a:r>
              <a:rPr sz="800" dirty="0">
                <a:latin typeface="Arial"/>
                <a:cs typeface="Arial"/>
              </a:rPr>
              <a:t>ainsi </a:t>
            </a:r>
            <a:r>
              <a:rPr sz="800" spc="-5" dirty="0">
                <a:latin typeface="Arial"/>
                <a:cs typeface="Arial"/>
              </a:rPr>
              <a:t>que des critères de </a:t>
            </a:r>
            <a:r>
              <a:rPr sz="800" dirty="0">
                <a:latin typeface="Arial"/>
                <a:cs typeface="Arial"/>
              </a:rPr>
              <a:t>sélection </a:t>
            </a:r>
            <a:r>
              <a:rPr sz="800" spc="-5" dirty="0">
                <a:latin typeface="Arial"/>
                <a:cs typeface="Arial"/>
              </a:rPr>
              <a:t>des  hors cadres, des directions d’établissement et des directions de service  (art. </a:t>
            </a:r>
            <a:r>
              <a:rPr sz="800" dirty="0">
                <a:latin typeface="Arial"/>
                <a:cs typeface="Arial"/>
              </a:rPr>
              <a:t>193.1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i="1" dirty="0">
                <a:latin typeface="Arial"/>
                <a:cs typeface="Arial"/>
              </a:rPr>
              <a:t>LIP </a:t>
            </a:r>
            <a:r>
              <a:rPr sz="800" dirty="0">
                <a:latin typeface="Arial"/>
                <a:cs typeface="Arial"/>
              </a:rPr>
              <a:t>– comité </a:t>
            </a:r>
            <a:r>
              <a:rPr sz="800" spc="-5" dirty="0">
                <a:latin typeface="Arial"/>
                <a:cs typeface="Arial"/>
              </a:rPr>
              <a:t>des ressources</a:t>
            </a:r>
            <a:r>
              <a:rPr sz="800" spc="3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humaines);</a:t>
            </a:r>
            <a:endParaRPr sz="800">
              <a:latin typeface="Arial"/>
              <a:cs typeface="Arial"/>
            </a:endParaRPr>
          </a:p>
          <a:p>
            <a:pPr marL="184785" marR="6350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Exercer </a:t>
            </a:r>
            <a:r>
              <a:rPr sz="800" dirty="0">
                <a:latin typeface="Arial"/>
                <a:cs typeface="Arial"/>
              </a:rPr>
              <a:t>le mandat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commission de </a:t>
            </a:r>
            <a:r>
              <a:rPr sz="800" dirty="0">
                <a:latin typeface="Arial"/>
                <a:cs typeface="Arial"/>
              </a:rPr>
              <a:t>négociation (résolution </a:t>
            </a:r>
            <a:r>
              <a:rPr sz="800" spc="-5" dirty="0">
                <a:latin typeface="Arial"/>
                <a:cs typeface="Arial"/>
              </a:rPr>
              <a:t>no  CC-981209-149);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Exercer</a:t>
            </a:r>
            <a:r>
              <a:rPr sz="800" spc="8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le</a:t>
            </a:r>
            <a:r>
              <a:rPr sz="800" spc="7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mandat</a:t>
            </a:r>
            <a:r>
              <a:rPr sz="800" spc="9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du</a:t>
            </a:r>
            <a:r>
              <a:rPr sz="800" spc="8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comité</a:t>
            </a:r>
            <a:r>
              <a:rPr sz="800" spc="8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de</a:t>
            </a:r>
            <a:r>
              <a:rPr sz="800" spc="8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l’</a:t>
            </a:r>
            <a:r>
              <a:rPr sz="800" i="1" spc="-5" dirty="0">
                <a:latin typeface="Arial"/>
                <a:cs typeface="Arial"/>
              </a:rPr>
              <a:t>Ordre</a:t>
            </a:r>
            <a:r>
              <a:rPr sz="800" i="1" spc="85" dirty="0">
                <a:latin typeface="Arial"/>
                <a:cs typeface="Arial"/>
              </a:rPr>
              <a:t> </a:t>
            </a:r>
            <a:r>
              <a:rPr sz="800" i="1" dirty="0">
                <a:latin typeface="Arial"/>
                <a:cs typeface="Arial"/>
              </a:rPr>
              <a:t>de</a:t>
            </a:r>
            <a:r>
              <a:rPr sz="800" i="1" spc="85" dirty="0">
                <a:latin typeface="Arial"/>
                <a:cs typeface="Arial"/>
              </a:rPr>
              <a:t> </a:t>
            </a:r>
            <a:r>
              <a:rPr sz="800" i="1" dirty="0">
                <a:latin typeface="Arial"/>
                <a:cs typeface="Arial"/>
              </a:rPr>
              <a:t>la</a:t>
            </a:r>
            <a:r>
              <a:rPr sz="800" i="1" spc="85" dirty="0">
                <a:latin typeface="Arial"/>
                <a:cs typeface="Arial"/>
              </a:rPr>
              <a:t> </a:t>
            </a:r>
            <a:r>
              <a:rPr sz="800" i="1" dirty="0">
                <a:latin typeface="Arial"/>
                <a:cs typeface="Arial"/>
              </a:rPr>
              <a:t>reconnaissance</a:t>
            </a:r>
            <a:r>
              <a:rPr sz="800" i="1" spc="85" dirty="0">
                <a:latin typeface="Arial"/>
                <a:cs typeface="Arial"/>
              </a:rPr>
              <a:t> </a:t>
            </a:r>
            <a:r>
              <a:rPr sz="800" i="1" spc="-5" dirty="0">
                <a:latin typeface="Arial"/>
                <a:cs typeface="Arial"/>
              </a:rPr>
              <a:t>scolaire</a:t>
            </a:r>
            <a:endParaRPr sz="800">
              <a:latin typeface="Arial"/>
              <a:cs typeface="Arial"/>
            </a:endParaRPr>
          </a:p>
          <a:p>
            <a:pPr marL="184785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(résolution no</a:t>
            </a:r>
            <a:r>
              <a:rPr sz="800" spc="1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CC-000223-596).</a:t>
            </a:r>
            <a:endParaRPr sz="800">
              <a:latin typeface="Arial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5152771" y="2876296"/>
            <a:ext cx="3449954" cy="499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La commission </a:t>
            </a:r>
            <a:r>
              <a:rPr sz="800" dirty="0">
                <a:latin typeface="Arial"/>
                <a:cs typeface="Arial"/>
              </a:rPr>
              <a:t>d’étude </a:t>
            </a:r>
            <a:r>
              <a:rPr sz="800" spc="-5" dirty="0">
                <a:latin typeface="Arial"/>
                <a:cs typeface="Arial"/>
              </a:rPr>
              <a:t>administrative </a:t>
            </a:r>
            <a:r>
              <a:rPr sz="800" dirty="0">
                <a:latin typeface="Arial"/>
                <a:cs typeface="Arial"/>
              </a:rPr>
              <a:t>détient également </a:t>
            </a:r>
            <a:r>
              <a:rPr sz="800" spc="-5" dirty="0">
                <a:latin typeface="Arial"/>
                <a:cs typeface="Arial"/>
              </a:rPr>
              <a:t>tous </a:t>
            </a:r>
            <a:r>
              <a:rPr sz="800" dirty="0">
                <a:latin typeface="Arial"/>
                <a:cs typeface="Arial"/>
              </a:rPr>
              <a:t>les mandats  </a:t>
            </a:r>
            <a:r>
              <a:rPr sz="800" spc="-5" dirty="0">
                <a:latin typeface="Arial"/>
                <a:cs typeface="Arial"/>
              </a:rPr>
              <a:t>du </a:t>
            </a:r>
            <a:r>
              <a:rPr sz="800" dirty="0">
                <a:latin typeface="Arial"/>
                <a:cs typeface="Arial"/>
              </a:rPr>
              <a:t>comité </a:t>
            </a:r>
            <a:r>
              <a:rPr sz="800" spc="-5" dirty="0">
                <a:latin typeface="Arial"/>
                <a:cs typeface="Arial"/>
              </a:rPr>
              <a:t>de gouvernance et </a:t>
            </a:r>
            <a:r>
              <a:rPr sz="800" dirty="0">
                <a:latin typeface="Arial"/>
                <a:cs typeface="Arial"/>
              </a:rPr>
              <a:t>d’éthique institué </a:t>
            </a:r>
            <a:r>
              <a:rPr sz="800" spc="-5" dirty="0">
                <a:latin typeface="Arial"/>
                <a:cs typeface="Arial"/>
              </a:rPr>
              <a:t>par </a:t>
            </a:r>
            <a:r>
              <a:rPr sz="800" dirty="0">
                <a:latin typeface="Arial"/>
                <a:cs typeface="Arial"/>
              </a:rPr>
              <a:t>le </a:t>
            </a:r>
            <a:r>
              <a:rPr sz="800" spc="-5" dirty="0">
                <a:latin typeface="Arial"/>
                <a:cs typeface="Arial"/>
              </a:rPr>
              <a:t>conseil des  commissaires (résolution no </a:t>
            </a:r>
            <a:r>
              <a:rPr sz="800" dirty="0">
                <a:latin typeface="Arial"/>
                <a:cs typeface="Arial"/>
              </a:rPr>
              <a:t>CC-090825-3115) en </a:t>
            </a:r>
            <a:r>
              <a:rPr sz="800" spc="-5" dirty="0">
                <a:latin typeface="Arial"/>
                <a:cs typeface="Arial"/>
              </a:rPr>
              <a:t>vertu </a:t>
            </a:r>
            <a:r>
              <a:rPr sz="800" dirty="0">
                <a:latin typeface="Arial"/>
                <a:cs typeface="Arial"/>
              </a:rPr>
              <a:t>de </a:t>
            </a:r>
            <a:r>
              <a:rPr sz="800" spc="-5" dirty="0">
                <a:latin typeface="Arial"/>
                <a:cs typeface="Arial"/>
              </a:rPr>
              <a:t>l’article </a:t>
            </a:r>
            <a:r>
              <a:rPr sz="800" dirty="0">
                <a:latin typeface="Arial"/>
                <a:cs typeface="Arial"/>
              </a:rPr>
              <a:t>193.1 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i="1" dirty="0">
                <a:latin typeface="Arial"/>
                <a:cs typeface="Arial"/>
              </a:rPr>
              <a:t>LIP</a:t>
            </a:r>
            <a:r>
              <a:rPr sz="800" dirty="0">
                <a:latin typeface="Arial"/>
                <a:cs typeface="Arial"/>
              </a:rPr>
              <a:t>, à </a:t>
            </a:r>
            <a:r>
              <a:rPr sz="800" spc="-5" dirty="0">
                <a:latin typeface="Arial"/>
                <a:cs typeface="Arial"/>
              </a:rPr>
              <a:t>savoir</a:t>
            </a:r>
            <a:r>
              <a:rPr sz="800" spc="-5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:</a:t>
            </a:r>
            <a:endParaRPr sz="800">
              <a:latin typeface="Arial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5152771" y="3363976"/>
            <a:ext cx="3452495" cy="2451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marR="6350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Recommander au conseil des commissaires, </a:t>
            </a:r>
            <a:r>
              <a:rPr sz="800" dirty="0">
                <a:latin typeface="Arial"/>
                <a:cs typeface="Arial"/>
              </a:rPr>
              <a:t>le cas </a:t>
            </a:r>
            <a:r>
              <a:rPr sz="800" spc="-5" dirty="0">
                <a:latin typeface="Arial"/>
                <a:cs typeface="Arial"/>
              </a:rPr>
              <a:t>échéant, un </a:t>
            </a:r>
            <a:r>
              <a:rPr sz="800" dirty="0">
                <a:latin typeface="Arial"/>
                <a:cs typeface="Arial"/>
              </a:rPr>
              <a:t>projet 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i="1" dirty="0">
                <a:latin typeface="Arial"/>
                <a:cs typeface="Arial"/>
              </a:rPr>
              <a:t>Règlement sur la procédure </a:t>
            </a:r>
            <a:r>
              <a:rPr sz="800" i="1" spc="-5" dirty="0">
                <a:latin typeface="Arial"/>
                <a:cs typeface="Arial"/>
              </a:rPr>
              <a:t>d'examen </a:t>
            </a:r>
            <a:r>
              <a:rPr sz="800" i="1" dirty="0">
                <a:latin typeface="Arial"/>
                <a:cs typeface="Arial"/>
              </a:rPr>
              <a:t>des </a:t>
            </a:r>
            <a:r>
              <a:rPr sz="800" i="1" spc="-5" dirty="0">
                <a:latin typeface="Arial"/>
                <a:cs typeface="Arial"/>
              </a:rPr>
              <a:t>plaintes </a:t>
            </a:r>
            <a:r>
              <a:rPr sz="800" spc="-5" dirty="0">
                <a:latin typeface="Arial"/>
                <a:cs typeface="Arial"/>
              </a:rPr>
              <a:t>formulées par 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élèves ou </a:t>
            </a:r>
            <a:r>
              <a:rPr sz="800" dirty="0">
                <a:latin typeface="Arial"/>
                <a:cs typeface="Arial"/>
              </a:rPr>
              <a:t>les</a:t>
            </a:r>
            <a:r>
              <a:rPr sz="800" spc="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parents;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Recommander  </a:t>
            </a:r>
            <a:r>
              <a:rPr sz="800" dirty="0">
                <a:latin typeface="Arial"/>
                <a:cs typeface="Arial"/>
              </a:rPr>
              <a:t>au </a:t>
            </a:r>
            <a:r>
              <a:rPr sz="800" spc="-5" dirty="0">
                <a:latin typeface="Arial"/>
                <a:cs typeface="Arial"/>
              </a:rPr>
              <a:t>conseil  des  commissaires  une  </a:t>
            </a:r>
            <a:r>
              <a:rPr sz="800" dirty="0">
                <a:latin typeface="Arial"/>
                <a:cs typeface="Arial"/>
              </a:rPr>
              <a:t>personne  à titre</a:t>
            </a:r>
            <a:r>
              <a:rPr sz="800" spc="125" dirty="0">
                <a:latin typeface="Arial"/>
                <a:cs typeface="Arial"/>
              </a:rPr>
              <a:t> </a:t>
            </a:r>
            <a:r>
              <a:rPr sz="800" spc="5" dirty="0">
                <a:latin typeface="Arial"/>
                <a:cs typeface="Arial"/>
              </a:rPr>
              <a:t>de</a:t>
            </a:r>
            <a:endParaRPr sz="800">
              <a:latin typeface="Arial"/>
              <a:cs typeface="Arial"/>
            </a:endParaRPr>
          </a:p>
          <a:p>
            <a:pPr marL="184785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protecteur </a:t>
            </a:r>
            <a:r>
              <a:rPr sz="800" dirty="0">
                <a:latin typeface="Arial"/>
                <a:cs typeface="Arial"/>
              </a:rPr>
              <a:t>de</a:t>
            </a:r>
            <a:r>
              <a:rPr sz="800" spc="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l'élève;</a:t>
            </a:r>
            <a:endParaRPr sz="800">
              <a:latin typeface="Arial"/>
              <a:cs typeface="Arial"/>
            </a:endParaRPr>
          </a:p>
          <a:p>
            <a:pPr marL="184785" marR="5080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Assister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commissaires dans l’élaboration et </a:t>
            </a:r>
            <a:r>
              <a:rPr sz="800" dirty="0">
                <a:latin typeface="Arial"/>
                <a:cs typeface="Arial"/>
              </a:rPr>
              <a:t>la mise à jour </a:t>
            </a:r>
            <a:r>
              <a:rPr sz="800" spc="-5" dirty="0">
                <a:latin typeface="Arial"/>
                <a:cs typeface="Arial"/>
              </a:rPr>
              <a:t>du </a:t>
            </a:r>
            <a:r>
              <a:rPr sz="800" i="1" dirty="0">
                <a:latin typeface="Arial"/>
                <a:cs typeface="Arial"/>
              </a:rPr>
              <a:t>Code  d’éthique </a:t>
            </a:r>
            <a:r>
              <a:rPr sz="800" i="1" spc="-5" dirty="0">
                <a:latin typeface="Arial"/>
                <a:cs typeface="Arial"/>
              </a:rPr>
              <a:t>et de </a:t>
            </a:r>
            <a:r>
              <a:rPr sz="800" i="1" dirty="0">
                <a:latin typeface="Arial"/>
                <a:cs typeface="Arial"/>
              </a:rPr>
              <a:t>déontologie applicable </a:t>
            </a:r>
            <a:r>
              <a:rPr sz="800" i="1" spc="-5" dirty="0">
                <a:latin typeface="Arial"/>
                <a:cs typeface="Arial"/>
              </a:rPr>
              <a:t>aux commissaires </a:t>
            </a:r>
            <a:r>
              <a:rPr sz="800" spc="-5" dirty="0">
                <a:latin typeface="Arial"/>
                <a:cs typeface="Arial"/>
              </a:rPr>
              <a:t>(SIP-14) établi  en vertu de </a:t>
            </a:r>
            <a:r>
              <a:rPr sz="800" dirty="0">
                <a:latin typeface="Arial"/>
                <a:cs typeface="Arial"/>
              </a:rPr>
              <a:t>l’article </a:t>
            </a:r>
            <a:r>
              <a:rPr sz="800" spc="-5" dirty="0">
                <a:latin typeface="Arial"/>
                <a:cs typeface="Arial"/>
              </a:rPr>
              <a:t>175.1 de </a:t>
            </a:r>
            <a:r>
              <a:rPr sz="800" dirty="0">
                <a:latin typeface="Arial"/>
                <a:cs typeface="Arial"/>
              </a:rPr>
              <a:t>la</a:t>
            </a:r>
            <a:r>
              <a:rPr sz="800" spc="25" dirty="0">
                <a:latin typeface="Arial"/>
                <a:cs typeface="Arial"/>
              </a:rPr>
              <a:t> </a:t>
            </a:r>
            <a:r>
              <a:rPr sz="800" i="1" dirty="0">
                <a:latin typeface="Arial"/>
                <a:cs typeface="Arial"/>
              </a:rPr>
              <a:t>LIP</a:t>
            </a:r>
            <a:r>
              <a:rPr sz="800" dirty="0">
                <a:latin typeface="Arial"/>
                <a:cs typeface="Arial"/>
              </a:rPr>
              <a:t>;</a:t>
            </a:r>
            <a:endParaRPr sz="800">
              <a:latin typeface="Arial"/>
              <a:cs typeface="Arial"/>
            </a:endParaRPr>
          </a:p>
          <a:p>
            <a:pPr marL="184785" marR="5715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Émettre, </a:t>
            </a:r>
            <a:r>
              <a:rPr sz="800" spc="-5" dirty="0">
                <a:latin typeface="Arial"/>
                <a:cs typeface="Arial"/>
              </a:rPr>
              <a:t>lorsque </a:t>
            </a:r>
            <a:r>
              <a:rPr sz="800" dirty="0">
                <a:latin typeface="Arial"/>
                <a:cs typeface="Arial"/>
              </a:rPr>
              <a:t>requis </a:t>
            </a:r>
            <a:r>
              <a:rPr sz="800" spc="-5" dirty="0">
                <a:latin typeface="Arial"/>
                <a:cs typeface="Arial"/>
              </a:rPr>
              <a:t>par </a:t>
            </a:r>
            <a:r>
              <a:rPr sz="800" dirty="0">
                <a:latin typeface="Arial"/>
                <a:cs typeface="Arial"/>
              </a:rPr>
              <a:t>le </a:t>
            </a:r>
            <a:r>
              <a:rPr sz="800" spc="-5" dirty="0">
                <a:latin typeface="Arial"/>
                <a:cs typeface="Arial"/>
              </a:rPr>
              <a:t>conseil des commissaires, des  recommandations </a:t>
            </a:r>
            <a:r>
              <a:rPr sz="800" dirty="0">
                <a:latin typeface="Arial"/>
                <a:cs typeface="Arial"/>
              </a:rPr>
              <a:t>quant à la rémunération </a:t>
            </a:r>
            <a:r>
              <a:rPr sz="800" spc="-5" dirty="0">
                <a:latin typeface="Arial"/>
                <a:cs typeface="Arial"/>
              </a:rPr>
              <a:t>et </a:t>
            </a:r>
            <a:r>
              <a:rPr sz="800" dirty="0">
                <a:latin typeface="Arial"/>
                <a:cs typeface="Arial"/>
              </a:rPr>
              <a:t>à la nomination d’un  </a:t>
            </a:r>
            <a:r>
              <a:rPr sz="800" spc="-5" dirty="0">
                <a:latin typeface="Arial"/>
                <a:cs typeface="Arial"/>
              </a:rPr>
              <a:t>commissaire </a:t>
            </a:r>
            <a:r>
              <a:rPr sz="800" dirty="0">
                <a:latin typeface="Arial"/>
                <a:cs typeface="Arial"/>
              </a:rPr>
              <a:t>à </a:t>
            </a:r>
            <a:r>
              <a:rPr sz="800" spc="-5" dirty="0">
                <a:latin typeface="Arial"/>
                <a:cs typeface="Arial"/>
              </a:rPr>
              <a:t>l’éthique ou de </a:t>
            </a:r>
            <a:r>
              <a:rPr sz="800" dirty="0">
                <a:latin typeface="Arial"/>
                <a:cs typeface="Arial"/>
              </a:rPr>
              <a:t>son substitut, </a:t>
            </a:r>
            <a:r>
              <a:rPr sz="800" spc="-5" dirty="0">
                <a:latin typeface="Arial"/>
                <a:cs typeface="Arial"/>
              </a:rPr>
              <a:t>nommé en vertu </a:t>
            </a:r>
            <a:r>
              <a:rPr sz="800" dirty="0">
                <a:latin typeface="Arial"/>
                <a:cs typeface="Arial"/>
              </a:rPr>
              <a:t>du </a:t>
            </a:r>
            <a:r>
              <a:rPr sz="800" i="1" dirty="0">
                <a:latin typeface="Arial"/>
                <a:cs typeface="Arial"/>
              </a:rPr>
              <a:t>Code  d’éthique </a:t>
            </a:r>
            <a:r>
              <a:rPr sz="800" i="1" spc="-5" dirty="0">
                <a:latin typeface="Arial"/>
                <a:cs typeface="Arial"/>
              </a:rPr>
              <a:t>et de </a:t>
            </a:r>
            <a:r>
              <a:rPr sz="800" i="1" dirty="0">
                <a:latin typeface="Arial"/>
                <a:cs typeface="Arial"/>
              </a:rPr>
              <a:t>déontologie applicable </a:t>
            </a:r>
            <a:r>
              <a:rPr sz="800" i="1" spc="-5" dirty="0">
                <a:latin typeface="Arial"/>
                <a:cs typeface="Arial"/>
              </a:rPr>
              <a:t>aux commissaires </a:t>
            </a:r>
            <a:r>
              <a:rPr sz="800" spc="-5" dirty="0">
                <a:latin typeface="Arial"/>
                <a:cs typeface="Arial"/>
              </a:rPr>
              <a:t>(SIP-14),  établi en vertu de </a:t>
            </a:r>
            <a:r>
              <a:rPr sz="800" dirty="0">
                <a:latin typeface="Arial"/>
                <a:cs typeface="Arial"/>
              </a:rPr>
              <a:t>l’article </a:t>
            </a:r>
            <a:r>
              <a:rPr sz="800" spc="-5" dirty="0">
                <a:latin typeface="Arial"/>
                <a:cs typeface="Arial"/>
              </a:rPr>
              <a:t>175.1 de </a:t>
            </a:r>
            <a:r>
              <a:rPr sz="800" dirty="0">
                <a:latin typeface="Arial"/>
                <a:cs typeface="Arial"/>
              </a:rPr>
              <a:t>la</a:t>
            </a:r>
            <a:r>
              <a:rPr sz="800" spc="75" dirty="0">
                <a:latin typeface="Arial"/>
                <a:cs typeface="Arial"/>
              </a:rPr>
              <a:t> </a:t>
            </a:r>
            <a:r>
              <a:rPr sz="800" i="1" dirty="0">
                <a:latin typeface="Arial"/>
                <a:cs typeface="Arial"/>
              </a:rPr>
              <a:t>LIP</a:t>
            </a:r>
            <a:r>
              <a:rPr sz="800" dirty="0">
                <a:latin typeface="Arial"/>
                <a:cs typeface="Arial"/>
              </a:rPr>
              <a:t>;</a:t>
            </a:r>
            <a:endParaRPr sz="800">
              <a:latin typeface="Arial"/>
              <a:cs typeface="Arial"/>
            </a:endParaRPr>
          </a:p>
          <a:p>
            <a:pPr marL="184785" marR="7620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Assister les commissaires, </a:t>
            </a:r>
            <a:r>
              <a:rPr sz="800" dirty="0">
                <a:latin typeface="Arial"/>
                <a:cs typeface="Arial"/>
              </a:rPr>
              <a:t>le </a:t>
            </a:r>
            <a:r>
              <a:rPr sz="800" spc="-5" dirty="0">
                <a:latin typeface="Arial"/>
                <a:cs typeface="Arial"/>
              </a:rPr>
              <a:t>cas échéant, </a:t>
            </a:r>
            <a:r>
              <a:rPr sz="800" dirty="0">
                <a:latin typeface="Arial"/>
                <a:cs typeface="Arial"/>
              </a:rPr>
              <a:t>dans la sélection </a:t>
            </a:r>
            <a:r>
              <a:rPr sz="800" spc="-5" dirty="0">
                <a:latin typeface="Arial"/>
                <a:cs typeface="Arial"/>
              </a:rPr>
              <a:t>des  </a:t>
            </a:r>
            <a:r>
              <a:rPr sz="800" dirty="0">
                <a:latin typeface="Arial"/>
                <a:cs typeface="Arial"/>
              </a:rPr>
              <a:t>nouveaux </a:t>
            </a:r>
            <a:r>
              <a:rPr sz="800" spc="-5" dirty="0">
                <a:latin typeface="Arial"/>
                <a:cs typeface="Arial"/>
              </a:rPr>
              <a:t>commissaires cooptés prévus </a:t>
            </a:r>
            <a:r>
              <a:rPr sz="800" dirty="0">
                <a:latin typeface="Arial"/>
                <a:cs typeface="Arial"/>
              </a:rPr>
              <a:t>à </a:t>
            </a:r>
            <a:r>
              <a:rPr sz="800" spc="-5" dirty="0">
                <a:latin typeface="Arial"/>
                <a:cs typeface="Arial"/>
              </a:rPr>
              <a:t>l’article </a:t>
            </a:r>
            <a:r>
              <a:rPr sz="800" dirty="0">
                <a:latin typeface="Arial"/>
                <a:cs typeface="Arial"/>
              </a:rPr>
              <a:t>143, </a:t>
            </a:r>
            <a:r>
              <a:rPr sz="800" spc="10" dirty="0">
                <a:latin typeface="Arial"/>
                <a:cs typeface="Arial"/>
              </a:rPr>
              <a:t>3</a:t>
            </a:r>
            <a:r>
              <a:rPr sz="750" spc="15" baseline="27777" dirty="0">
                <a:latin typeface="Arial"/>
                <a:cs typeface="Arial"/>
              </a:rPr>
              <a:t>e </a:t>
            </a:r>
            <a:r>
              <a:rPr sz="800" dirty="0">
                <a:latin typeface="Arial"/>
                <a:cs typeface="Arial"/>
              </a:rPr>
              <a:t>paragraphe 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la</a:t>
            </a:r>
            <a:r>
              <a:rPr sz="800" spc="-70" dirty="0">
                <a:latin typeface="Arial"/>
                <a:cs typeface="Arial"/>
              </a:rPr>
              <a:t> </a:t>
            </a:r>
            <a:r>
              <a:rPr sz="800" i="1" dirty="0">
                <a:latin typeface="Arial"/>
                <a:cs typeface="Arial"/>
              </a:rPr>
              <a:t>LIP</a:t>
            </a:r>
            <a:r>
              <a:rPr sz="800" dirty="0">
                <a:latin typeface="Arial"/>
                <a:cs typeface="Arial"/>
              </a:rPr>
              <a:t>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Recevoir </a:t>
            </a:r>
            <a:r>
              <a:rPr sz="800" dirty="0">
                <a:latin typeface="Arial"/>
                <a:cs typeface="Arial"/>
              </a:rPr>
              <a:t>une compilation des demandes de </a:t>
            </a:r>
            <a:r>
              <a:rPr sz="800" spc="-5" dirty="0">
                <a:latin typeface="Arial"/>
                <a:cs typeface="Arial"/>
              </a:rPr>
              <a:t>révision </a:t>
            </a:r>
            <a:r>
              <a:rPr sz="800" dirty="0">
                <a:latin typeface="Arial"/>
                <a:cs typeface="Arial"/>
              </a:rPr>
              <a:t>déposées  </a:t>
            </a:r>
            <a:r>
              <a:rPr sz="800" spc="19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auprès</a:t>
            </a:r>
            <a:endParaRPr sz="800">
              <a:latin typeface="Arial"/>
              <a:cs typeface="Arial"/>
            </a:endParaRPr>
          </a:p>
          <a:p>
            <a:pPr marR="111760" algn="ctr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du secrétaire général </a:t>
            </a:r>
            <a:r>
              <a:rPr sz="800" dirty="0">
                <a:latin typeface="Arial"/>
                <a:cs typeface="Arial"/>
              </a:rPr>
              <a:t>conformément </a:t>
            </a:r>
            <a:r>
              <a:rPr sz="800" spc="-5" dirty="0">
                <a:latin typeface="Arial"/>
                <a:cs typeface="Arial"/>
              </a:rPr>
              <a:t>aux </a:t>
            </a:r>
            <a:r>
              <a:rPr sz="800" dirty="0">
                <a:latin typeface="Arial"/>
                <a:cs typeface="Arial"/>
              </a:rPr>
              <a:t>articles 9 à </a:t>
            </a:r>
            <a:r>
              <a:rPr sz="800" spc="-5" dirty="0">
                <a:latin typeface="Arial"/>
                <a:cs typeface="Arial"/>
              </a:rPr>
              <a:t>12 de </a:t>
            </a:r>
            <a:r>
              <a:rPr sz="800" dirty="0">
                <a:latin typeface="Arial"/>
                <a:cs typeface="Arial"/>
              </a:rPr>
              <a:t>la</a:t>
            </a:r>
            <a:r>
              <a:rPr sz="800" spc="100" dirty="0">
                <a:latin typeface="Arial"/>
                <a:cs typeface="Arial"/>
              </a:rPr>
              <a:t> </a:t>
            </a:r>
            <a:r>
              <a:rPr sz="800" i="1" dirty="0">
                <a:latin typeface="Arial"/>
                <a:cs typeface="Arial"/>
              </a:rPr>
              <a:t>LIP</a:t>
            </a:r>
            <a:r>
              <a:rPr sz="800" dirty="0">
                <a:latin typeface="Arial"/>
                <a:cs typeface="Arial"/>
              </a:rPr>
              <a:t>;</a:t>
            </a:r>
            <a:endParaRPr sz="800">
              <a:latin typeface="Arial"/>
              <a:cs typeface="Arial"/>
            </a:endParaRPr>
          </a:p>
          <a:p>
            <a:pPr marL="184785" marR="6985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Recommander au conseil des commissaires, </a:t>
            </a:r>
            <a:r>
              <a:rPr sz="800" dirty="0">
                <a:latin typeface="Arial"/>
                <a:cs typeface="Arial"/>
              </a:rPr>
              <a:t>le cas </a:t>
            </a:r>
            <a:r>
              <a:rPr sz="800" spc="-5" dirty="0">
                <a:latin typeface="Arial"/>
                <a:cs typeface="Arial"/>
              </a:rPr>
              <a:t>échéant, un </a:t>
            </a:r>
            <a:r>
              <a:rPr sz="800" dirty="0">
                <a:latin typeface="Arial"/>
                <a:cs typeface="Arial"/>
              </a:rPr>
              <a:t>projet 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règlement sur la participation à</a:t>
            </a:r>
            <a:r>
              <a:rPr sz="800" spc="-6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distance.</a:t>
            </a:r>
            <a:endParaRPr sz="800">
              <a:latin typeface="Arial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466469" y="1410461"/>
            <a:ext cx="7138670" cy="4997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Le conseil </a:t>
            </a:r>
            <a:r>
              <a:rPr sz="800" dirty="0">
                <a:latin typeface="Arial"/>
                <a:cs typeface="Arial"/>
              </a:rPr>
              <a:t>des </a:t>
            </a:r>
            <a:r>
              <a:rPr sz="800" spc="-5" dirty="0">
                <a:latin typeface="Arial"/>
                <a:cs typeface="Arial"/>
              </a:rPr>
              <a:t>commissaires </a:t>
            </a:r>
            <a:r>
              <a:rPr sz="800" dirty="0">
                <a:latin typeface="Arial"/>
                <a:cs typeface="Arial"/>
              </a:rPr>
              <a:t>détermine les </a:t>
            </a:r>
            <a:r>
              <a:rPr sz="800" spc="-5" dirty="0">
                <a:latin typeface="Arial"/>
                <a:cs typeface="Arial"/>
              </a:rPr>
              <a:t>grandes </a:t>
            </a:r>
            <a:r>
              <a:rPr sz="800" dirty="0">
                <a:latin typeface="Arial"/>
                <a:cs typeface="Arial"/>
              </a:rPr>
              <a:t>orientations </a:t>
            </a:r>
            <a:r>
              <a:rPr sz="800" spc="-5" dirty="0">
                <a:latin typeface="Arial"/>
                <a:cs typeface="Arial"/>
              </a:rPr>
              <a:t>et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priorités de </a:t>
            </a:r>
            <a:r>
              <a:rPr sz="800" dirty="0">
                <a:latin typeface="Arial"/>
                <a:cs typeface="Arial"/>
              </a:rPr>
              <a:t>la Commission </a:t>
            </a:r>
            <a:r>
              <a:rPr sz="800" spc="-5" dirty="0">
                <a:latin typeface="Arial"/>
                <a:cs typeface="Arial"/>
              </a:rPr>
              <a:t>scolaire </a:t>
            </a:r>
            <a:r>
              <a:rPr sz="800" dirty="0">
                <a:latin typeface="Arial"/>
                <a:cs typeface="Arial"/>
              </a:rPr>
              <a:t>dans le </a:t>
            </a:r>
            <a:r>
              <a:rPr sz="800" spc="-5" dirty="0">
                <a:latin typeface="Arial"/>
                <a:cs typeface="Arial"/>
              </a:rPr>
              <a:t>but </a:t>
            </a:r>
            <a:r>
              <a:rPr sz="800" dirty="0">
                <a:latin typeface="Arial"/>
                <a:cs typeface="Arial"/>
              </a:rPr>
              <a:t>d’offrir à la population </a:t>
            </a:r>
            <a:r>
              <a:rPr sz="800" spc="-5" dirty="0">
                <a:latin typeface="Arial"/>
                <a:cs typeface="Arial"/>
              </a:rPr>
              <a:t>du territoire </a:t>
            </a:r>
            <a:r>
              <a:rPr sz="800" dirty="0">
                <a:latin typeface="Arial"/>
                <a:cs typeface="Arial"/>
              </a:rPr>
              <a:t>les  </a:t>
            </a:r>
            <a:r>
              <a:rPr sz="800" spc="-5" dirty="0">
                <a:latin typeface="Arial"/>
                <a:cs typeface="Arial"/>
              </a:rPr>
              <a:t>services auxquels celle-ci </a:t>
            </a:r>
            <a:r>
              <a:rPr sz="800" dirty="0">
                <a:latin typeface="Arial"/>
                <a:cs typeface="Arial"/>
              </a:rPr>
              <a:t>a </a:t>
            </a:r>
            <a:r>
              <a:rPr sz="800" spc="-5" dirty="0">
                <a:latin typeface="Arial"/>
                <a:cs typeface="Arial"/>
              </a:rPr>
              <a:t>droit en vertu </a:t>
            </a:r>
            <a:r>
              <a:rPr sz="800" dirty="0">
                <a:latin typeface="Arial"/>
                <a:cs typeface="Arial"/>
              </a:rPr>
              <a:t>de la </a:t>
            </a:r>
            <a:r>
              <a:rPr sz="800" i="1" spc="-5" dirty="0">
                <a:latin typeface="Arial"/>
                <a:cs typeface="Arial"/>
              </a:rPr>
              <a:t>Loi </a:t>
            </a:r>
            <a:r>
              <a:rPr sz="800" i="1" dirty="0">
                <a:latin typeface="Arial"/>
                <a:cs typeface="Arial"/>
              </a:rPr>
              <a:t>sur </a:t>
            </a:r>
            <a:r>
              <a:rPr sz="800" i="1" spc="-5" dirty="0">
                <a:latin typeface="Arial"/>
                <a:cs typeface="Arial"/>
              </a:rPr>
              <a:t>l’instruction publique </a:t>
            </a:r>
            <a:r>
              <a:rPr sz="800" spc="-5" dirty="0">
                <a:latin typeface="Arial"/>
                <a:cs typeface="Arial"/>
              </a:rPr>
              <a:t>(</a:t>
            </a:r>
            <a:r>
              <a:rPr sz="800" i="1" spc="-5" dirty="0">
                <a:latin typeface="Arial"/>
                <a:cs typeface="Arial"/>
              </a:rPr>
              <a:t>LIP</a:t>
            </a:r>
            <a:r>
              <a:rPr sz="800" spc="-5" dirty="0">
                <a:latin typeface="Arial"/>
                <a:cs typeface="Arial"/>
              </a:rPr>
              <a:t>). </a:t>
            </a:r>
            <a:r>
              <a:rPr sz="800" dirty="0">
                <a:latin typeface="Arial"/>
                <a:cs typeface="Arial"/>
              </a:rPr>
              <a:t>Il est </a:t>
            </a:r>
            <a:r>
              <a:rPr sz="800" spc="-5" dirty="0">
                <a:latin typeface="Arial"/>
                <a:cs typeface="Arial"/>
              </a:rPr>
              <a:t>notamment de </a:t>
            </a:r>
            <a:r>
              <a:rPr sz="800" dirty="0">
                <a:latin typeface="Arial"/>
                <a:cs typeface="Arial"/>
              </a:rPr>
              <a:t>sa </a:t>
            </a:r>
            <a:r>
              <a:rPr sz="800" spc="-5" dirty="0">
                <a:latin typeface="Arial"/>
                <a:cs typeface="Arial"/>
              </a:rPr>
              <a:t>responsabilité </a:t>
            </a:r>
            <a:r>
              <a:rPr sz="800" dirty="0">
                <a:latin typeface="Arial"/>
                <a:cs typeface="Arial"/>
              </a:rPr>
              <a:t>d’adopter les règlements </a:t>
            </a:r>
            <a:r>
              <a:rPr sz="800" spc="-5" dirty="0">
                <a:latin typeface="Arial"/>
                <a:cs typeface="Arial"/>
              </a:rPr>
              <a:t>et </a:t>
            </a:r>
            <a:r>
              <a:rPr sz="800" dirty="0">
                <a:latin typeface="Arial"/>
                <a:cs typeface="Arial"/>
              </a:rPr>
              <a:t>les  </a:t>
            </a:r>
            <a:r>
              <a:rPr sz="800" spc="-5" dirty="0">
                <a:latin typeface="Arial"/>
                <a:cs typeface="Arial"/>
              </a:rPr>
              <a:t>politiques éducatives et administratives, </a:t>
            </a:r>
            <a:r>
              <a:rPr sz="800" dirty="0">
                <a:latin typeface="Arial"/>
                <a:cs typeface="Arial"/>
              </a:rPr>
              <a:t>le </a:t>
            </a:r>
            <a:r>
              <a:rPr sz="800" spc="-5" dirty="0">
                <a:latin typeface="Arial"/>
                <a:cs typeface="Arial"/>
              </a:rPr>
              <a:t>budget, </a:t>
            </a:r>
            <a:r>
              <a:rPr sz="800" dirty="0">
                <a:latin typeface="Arial"/>
                <a:cs typeface="Arial"/>
              </a:rPr>
              <a:t>la convention </a:t>
            </a:r>
            <a:r>
              <a:rPr sz="800" spc="-5" dirty="0">
                <a:latin typeface="Arial"/>
                <a:cs typeface="Arial"/>
              </a:rPr>
              <a:t>de partenariat </a:t>
            </a:r>
            <a:r>
              <a:rPr sz="800" dirty="0">
                <a:latin typeface="Arial"/>
                <a:cs typeface="Arial"/>
              </a:rPr>
              <a:t>ainsi </a:t>
            </a:r>
            <a:r>
              <a:rPr sz="800" spc="-5" dirty="0">
                <a:latin typeface="Arial"/>
                <a:cs typeface="Arial"/>
              </a:rPr>
              <a:t>que </a:t>
            </a:r>
            <a:r>
              <a:rPr sz="800" dirty="0">
                <a:latin typeface="Arial"/>
                <a:cs typeface="Arial"/>
              </a:rPr>
              <a:t>le plan </a:t>
            </a:r>
            <a:r>
              <a:rPr sz="800" spc="-5" dirty="0">
                <a:latin typeface="Arial"/>
                <a:cs typeface="Arial"/>
              </a:rPr>
              <a:t>stratégique. Ces responsabilités s’accompagnent de  l’obligation de rendre </a:t>
            </a:r>
            <a:r>
              <a:rPr sz="800" dirty="0">
                <a:latin typeface="Arial"/>
                <a:cs typeface="Arial"/>
              </a:rPr>
              <a:t>compte à la </a:t>
            </a:r>
            <a:r>
              <a:rPr sz="800" spc="-5" dirty="0">
                <a:latin typeface="Arial"/>
                <a:cs typeface="Arial"/>
              </a:rPr>
              <a:t>population des services qui sont offerts et </a:t>
            </a:r>
            <a:r>
              <a:rPr sz="800" dirty="0">
                <a:latin typeface="Arial"/>
                <a:cs typeface="Arial"/>
              </a:rPr>
              <a:t>c’est là le </a:t>
            </a:r>
            <a:r>
              <a:rPr sz="800" spc="-5" dirty="0">
                <a:latin typeface="Arial"/>
                <a:cs typeface="Arial"/>
              </a:rPr>
              <a:t>principal </a:t>
            </a:r>
            <a:r>
              <a:rPr sz="800" dirty="0">
                <a:latin typeface="Arial"/>
                <a:cs typeface="Arial"/>
              </a:rPr>
              <a:t>objectif </a:t>
            </a:r>
            <a:r>
              <a:rPr sz="800" spc="-5" dirty="0">
                <a:latin typeface="Arial"/>
                <a:cs typeface="Arial"/>
              </a:rPr>
              <a:t>du présent rapport  </a:t>
            </a:r>
            <a:r>
              <a:rPr sz="800" spc="4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annuel.</a:t>
            </a:r>
            <a:endParaRPr sz="800">
              <a:latin typeface="Arial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1466469" y="2020442"/>
            <a:ext cx="7137400" cy="377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Les séances du conseil des commissaires sont publiques et une </a:t>
            </a:r>
            <a:r>
              <a:rPr sz="800" dirty="0">
                <a:latin typeface="Arial"/>
                <a:cs typeface="Arial"/>
              </a:rPr>
              <a:t>période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questions </a:t>
            </a:r>
            <a:r>
              <a:rPr sz="800" spc="-5" dirty="0">
                <a:latin typeface="Arial"/>
                <a:cs typeface="Arial"/>
              </a:rPr>
              <a:t>du </a:t>
            </a:r>
            <a:r>
              <a:rPr sz="800" dirty="0">
                <a:latin typeface="Arial"/>
                <a:cs typeface="Arial"/>
              </a:rPr>
              <a:t>public est </a:t>
            </a:r>
            <a:r>
              <a:rPr sz="800" spc="-5" dirty="0">
                <a:latin typeface="Arial"/>
                <a:cs typeface="Arial"/>
              </a:rPr>
              <a:t>prévue lors de </a:t>
            </a:r>
            <a:r>
              <a:rPr sz="800" dirty="0">
                <a:latin typeface="Arial"/>
                <a:cs typeface="Arial"/>
              </a:rPr>
              <a:t>chaque réunion. Les </a:t>
            </a:r>
            <a:r>
              <a:rPr sz="800" spc="-5" dirty="0">
                <a:latin typeface="Arial"/>
                <a:cs typeface="Arial"/>
              </a:rPr>
              <a:t>séances ont </a:t>
            </a:r>
            <a:r>
              <a:rPr sz="800" dirty="0">
                <a:latin typeface="Arial"/>
                <a:cs typeface="Arial"/>
              </a:rPr>
              <a:t>lieu </a:t>
            </a:r>
            <a:r>
              <a:rPr sz="800" spc="-5" dirty="0">
                <a:latin typeface="Arial"/>
                <a:cs typeface="Arial"/>
              </a:rPr>
              <a:t>au  Centre multiservice de </a:t>
            </a:r>
            <a:r>
              <a:rPr sz="800" dirty="0">
                <a:latin typeface="Arial"/>
                <a:cs typeface="Arial"/>
              </a:rPr>
              <a:t>Sainte-Thérèse, </a:t>
            </a:r>
            <a:r>
              <a:rPr sz="800" spc="-5" dirty="0">
                <a:latin typeface="Arial"/>
                <a:cs typeface="Arial"/>
              </a:rPr>
              <a:t>en </a:t>
            </a:r>
            <a:r>
              <a:rPr sz="800" dirty="0">
                <a:latin typeface="Arial"/>
                <a:cs typeface="Arial"/>
              </a:rPr>
              <a:t>général le quatrième mardi </a:t>
            </a:r>
            <a:r>
              <a:rPr sz="800" spc="-5" dirty="0">
                <a:latin typeface="Arial"/>
                <a:cs typeface="Arial"/>
              </a:rPr>
              <a:t>du </a:t>
            </a:r>
            <a:r>
              <a:rPr sz="800" dirty="0">
                <a:latin typeface="Arial"/>
                <a:cs typeface="Arial"/>
              </a:rPr>
              <a:t>mois. </a:t>
            </a:r>
            <a:r>
              <a:rPr sz="800" spc="-5" dirty="0">
                <a:latin typeface="Arial"/>
                <a:cs typeface="Arial"/>
              </a:rPr>
              <a:t>L’ordre </a:t>
            </a:r>
            <a:r>
              <a:rPr sz="800" dirty="0">
                <a:latin typeface="Arial"/>
                <a:cs typeface="Arial"/>
              </a:rPr>
              <a:t>du jour de ces </a:t>
            </a:r>
            <a:r>
              <a:rPr sz="800" spc="-5" dirty="0">
                <a:latin typeface="Arial"/>
                <a:cs typeface="Arial"/>
              </a:rPr>
              <a:t>séances est disponible </a:t>
            </a:r>
            <a:r>
              <a:rPr sz="800" dirty="0">
                <a:latin typeface="Arial"/>
                <a:cs typeface="Arial"/>
              </a:rPr>
              <a:t>à </a:t>
            </a:r>
            <a:r>
              <a:rPr sz="800" spc="-5" dirty="0">
                <a:latin typeface="Arial"/>
                <a:cs typeface="Arial"/>
              </a:rPr>
              <a:t>l’avance </a:t>
            </a:r>
            <a:r>
              <a:rPr sz="800" dirty="0">
                <a:latin typeface="Arial"/>
                <a:cs typeface="Arial"/>
              </a:rPr>
              <a:t>sur le </a:t>
            </a:r>
            <a:r>
              <a:rPr sz="800" spc="-5" dirty="0">
                <a:latin typeface="Arial"/>
                <a:cs typeface="Arial"/>
              </a:rPr>
              <a:t>site Internet  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CSSMI, de </a:t>
            </a:r>
            <a:r>
              <a:rPr sz="800" spc="5" dirty="0">
                <a:latin typeface="Arial"/>
                <a:cs typeface="Arial"/>
              </a:rPr>
              <a:t>même </a:t>
            </a:r>
            <a:r>
              <a:rPr sz="800" spc="-5" dirty="0">
                <a:latin typeface="Arial"/>
                <a:cs typeface="Arial"/>
              </a:rPr>
              <a:t>que dans chaque</a:t>
            </a:r>
            <a:r>
              <a:rPr sz="800" spc="7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établissement.</a:t>
            </a:r>
            <a:endParaRPr sz="800">
              <a:latin typeface="Arial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466469" y="2508122"/>
            <a:ext cx="7136765" cy="2559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En </a:t>
            </a:r>
            <a:r>
              <a:rPr sz="800" spc="-5" dirty="0">
                <a:latin typeface="Arial"/>
                <a:cs typeface="Arial"/>
              </a:rPr>
              <a:t>vertu des résolutions </a:t>
            </a:r>
            <a:r>
              <a:rPr sz="800" dirty="0">
                <a:latin typeface="Arial"/>
                <a:cs typeface="Arial"/>
              </a:rPr>
              <a:t>adoptées, le </a:t>
            </a:r>
            <a:r>
              <a:rPr sz="800" spc="-5" dirty="0">
                <a:latin typeface="Arial"/>
                <a:cs typeface="Arial"/>
              </a:rPr>
              <a:t>conseil des commissaires </a:t>
            </a:r>
            <a:r>
              <a:rPr sz="800" dirty="0">
                <a:latin typeface="Arial"/>
                <a:cs typeface="Arial"/>
              </a:rPr>
              <a:t>a </a:t>
            </a:r>
            <a:r>
              <a:rPr sz="800" spc="-5" dirty="0">
                <a:latin typeface="Arial"/>
                <a:cs typeface="Arial"/>
              </a:rPr>
              <a:t>institué </a:t>
            </a:r>
            <a:r>
              <a:rPr sz="800" dirty="0">
                <a:latin typeface="Arial"/>
                <a:cs typeface="Arial"/>
              </a:rPr>
              <a:t>deux </a:t>
            </a:r>
            <a:r>
              <a:rPr sz="800" spc="-5" dirty="0">
                <a:latin typeface="Arial"/>
                <a:cs typeface="Arial"/>
              </a:rPr>
              <a:t>commissions d’étude </a:t>
            </a:r>
            <a:r>
              <a:rPr sz="800" dirty="0">
                <a:latin typeface="Arial"/>
                <a:cs typeface="Arial"/>
              </a:rPr>
              <a:t>ayant chacune pour mandat d’étudier les dossiers  </a:t>
            </a:r>
            <a:r>
              <a:rPr sz="800" spc="-5" dirty="0">
                <a:latin typeface="Arial"/>
                <a:cs typeface="Arial"/>
              </a:rPr>
              <a:t>prioritaires et de </a:t>
            </a:r>
            <a:r>
              <a:rPr sz="800" dirty="0">
                <a:latin typeface="Arial"/>
                <a:cs typeface="Arial"/>
              </a:rPr>
              <a:t>formuler </a:t>
            </a:r>
            <a:r>
              <a:rPr sz="800" spc="-5" dirty="0">
                <a:latin typeface="Arial"/>
                <a:cs typeface="Arial"/>
              </a:rPr>
              <a:t>des </a:t>
            </a:r>
            <a:r>
              <a:rPr sz="800" dirty="0">
                <a:latin typeface="Arial"/>
                <a:cs typeface="Arial"/>
              </a:rPr>
              <a:t>recommandations </a:t>
            </a:r>
            <a:r>
              <a:rPr sz="800" spc="-5" dirty="0">
                <a:latin typeface="Arial"/>
                <a:cs typeface="Arial"/>
              </a:rPr>
              <a:t>au conseil des</a:t>
            </a:r>
            <a:r>
              <a:rPr sz="800" spc="10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commissaires.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35380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0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60"/>
                </a:lnTo>
                <a:lnTo>
                  <a:pt x="8351519" y="0"/>
                </a:lnTo>
                <a:close/>
              </a:path>
            </a:pathLst>
          </a:custGeom>
          <a:solidFill>
            <a:srgbClr val="0A28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295388" y="118871"/>
            <a:ext cx="1848611" cy="90220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7666735" y="186181"/>
            <a:ext cx="1343660" cy="712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645" algn="ct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INSTANCES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POLITIQUES</a:t>
            </a:r>
            <a:endParaRPr sz="800">
              <a:latin typeface="Arial"/>
              <a:cs typeface="Arial"/>
            </a:endParaRPr>
          </a:p>
          <a:p>
            <a:pPr marL="203200" algn="ctr">
              <a:lnSpc>
                <a:spcPct val="100000"/>
              </a:lnSpc>
              <a:spcBef>
                <a:spcPts val="15"/>
              </a:spcBef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Conseil des</a:t>
            </a:r>
            <a:r>
              <a:rPr sz="700" b="1" spc="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commissaires</a:t>
            </a:r>
            <a:endParaRPr sz="700">
              <a:latin typeface="Arial"/>
              <a:cs typeface="Arial"/>
            </a:endParaRPr>
          </a:p>
          <a:p>
            <a:pPr marL="12700" marR="5080" indent="658495">
              <a:lnSpc>
                <a:spcPct val="110000"/>
              </a:lnSpc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</a:t>
            </a:r>
            <a:r>
              <a:rPr sz="7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exécutif 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consultatif de</a:t>
            </a:r>
            <a:r>
              <a:rPr sz="700" b="1" spc="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transport</a:t>
            </a:r>
            <a:endParaRPr sz="700">
              <a:latin typeface="Arial"/>
              <a:cs typeface="Arial"/>
            </a:endParaRPr>
          </a:p>
          <a:p>
            <a:pPr marL="829310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CCSEHD</a:t>
            </a:r>
            <a:r>
              <a:rPr sz="700" b="1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700">
              <a:latin typeface="Arial"/>
              <a:cs typeface="Arial"/>
            </a:endParaRPr>
          </a:p>
          <a:p>
            <a:pPr marL="556895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7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parents</a:t>
            </a:r>
            <a:endParaRPr sz="700">
              <a:latin typeface="Arial"/>
              <a:cs typeface="Arial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0"/>
              </a:lnSpc>
            </a:pPr>
            <a:r>
              <a:rPr spc="-5" dirty="0"/>
              <a:t>INSTANCES</a:t>
            </a:r>
            <a:r>
              <a:rPr spc="-25" dirty="0"/>
              <a:t> </a:t>
            </a:r>
            <a:r>
              <a:rPr spc="-5" dirty="0"/>
              <a:t>POLITIQUES</a:t>
            </a:r>
          </a:p>
        </p:txBody>
      </p:sp>
      <p:sp>
        <p:nvSpPr>
          <p:cNvPr id="32" name="object 32"/>
          <p:cNvSpPr txBox="1"/>
          <p:nvPr/>
        </p:nvSpPr>
        <p:spPr>
          <a:xfrm>
            <a:off x="1492377" y="446278"/>
            <a:ext cx="4967605" cy="538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310"/>
              </a:lnSpc>
            </a:pP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Le conseil des</a:t>
            </a:r>
            <a:r>
              <a:rPr sz="2000" b="1" spc="-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commissaires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600" spc="-5" dirty="0">
                <a:solidFill>
                  <a:srgbClr val="FFFFFF"/>
                </a:solidFill>
                <a:latin typeface="Arial"/>
                <a:cs typeface="Arial"/>
              </a:rPr>
              <a:t>Le </a:t>
            </a:r>
            <a:r>
              <a:rPr sz="1600" i="1" spc="-10" dirty="0">
                <a:solidFill>
                  <a:srgbClr val="FFFFFF"/>
                </a:solidFill>
                <a:latin typeface="Arial"/>
                <a:cs typeface="Arial"/>
              </a:rPr>
              <a:t>Code d’éthique </a:t>
            </a:r>
            <a:r>
              <a:rPr sz="1600" i="1" spc="-5" dirty="0">
                <a:solidFill>
                  <a:srgbClr val="FFFFFF"/>
                </a:solidFill>
                <a:latin typeface="Arial"/>
                <a:cs typeface="Arial"/>
              </a:rPr>
              <a:t>et de déontologie des</a:t>
            </a:r>
            <a:r>
              <a:rPr sz="1600" i="1" spc="1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i="1" spc="-5" dirty="0">
                <a:solidFill>
                  <a:srgbClr val="FFFFFF"/>
                </a:solidFill>
                <a:latin typeface="Arial"/>
                <a:cs typeface="Arial"/>
              </a:rPr>
              <a:t>commissaires</a:t>
            </a:r>
            <a:endParaRPr sz="16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546860" y="1679448"/>
            <a:ext cx="6800088" cy="3838955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1765173" y="2223770"/>
            <a:ext cx="6271895" cy="1052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35" algn="ctr">
              <a:lnSpc>
                <a:spcPct val="100000"/>
              </a:lnSpc>
            </a:pPr>
            <a:r>
              <a:rPr sz="1800" spc="-5" dirty="0">
                <a:latin typeface="Arial"/>
                <a:cs typeface="Arial"/>
              </a:rPr>
              <a:t>Au cours de l’année scolaire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2014-2015,</a:t>
            </a:r>
            <a:endParaRPr sz="1800">
              <a:latin typeface="Arial"/>
              <a:cs typeface="Arial"/>
            </a:endParaRPr>
          </a:p>
          <a:p>
            <a:pPr marL="12700" marR="5080" algn="ctr">
              <a:lnSpc>
                <a:spcPct val="140000"/>
              </a:lnSpc>
            </a:pPr>
            <a:r>
              <a:rPr sz="1800" spc="-5" dirty="0">
                <a:latin typeface="Arial"/>
                <a:cs typeface="Arial"/>
              </a:rPr>
              <a:t>le commissaire à l’éthique n’a reçu aucune plainte concernant  le </a:t>
            </a:r>
            <a:r>
              <a:rPr sz="1800" i="1" spc="-5" dirty="0">
                <a:latin typeface="Arial"/>
                <a:cs typeface="Arial"/>
              </a:rPr>
              <a:t>Code </a:t>
            </a:r>
            <a:r>
              <a:rPr sz="1800" i="1" spc="-10" dirty="0">
                <a:latin typeface="Arial"/>
                <a:cs typeface="Arial"/>
              </a:rPr>
              <a:t>d’éthique </a:t>
            </a:r>
            <a:r>
              <a:rPr sz="1800" i="1" spc="-5" dirty="0">
                <a:latin typeface="Arial"/>
                <a:cs typeface="Arial"/>
              </a:rPr>
              <a:t>et de déontologie des</a:t>
            </a:r>
            <a:r>
              <a:rPr sz="1800" i="1" spc="100" dirty="0">
                <a:latin typeface="Arial"/>
                <a:cs typeface="Arial"/>
              </a:rPr>
              <a:t> </a:t>
            </a:r>
            <a:r>
              <a:rPr sz="1800" i="1" spc="-5" dirty="0">
                <a:latin typeface="Arial"/>
                <a:cs typeface="Arial"/>
              </a:rPr>
              <a:t>commissaires</a:t>
            </a:r>
            <a:r>
              <a:rPr sz="1800" spc="-5" dirty="0">
                <a:latin typeface="Arial"/>
                <a:cs typeface="Arial"/>
              </a:rPr>
              <a:t>.</a:t>
            </a:r>
            <a:endParaRPr sz="1800">
              <a:latin typeface="Arial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3221735" y="4459223"/>
            <a:ext cx="2040636" cy="513588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1913001" y="3650614"/>
            <a:ext cx="5978525" cy="1546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ctr">
              <a:lnSpc>
                <a:spcPct val="140000"/>
              </a:lnSpc>
            </a:pPr>
            <a:r>
              <a:rPr sz="1800" spc="-30" dirty="0">
                <a:latin typeface="Arial"/>
                <a:cs typeface="Arial"/>
              </a:rPr>
              <a:t>Vous </a:t>
            </a:r>
            <a:r>
              <a:rPr sz="1800" spc="-5" dirty="0">
                <a:latin typeface="Arial"/>
                <a:cs typeface="Arial"/>
              </a:rPr>
              <a:t>pouvez consulter le </a:t>
            </a:r>
            <a:r>
              <a:rPr sz="1800" i="1" spc="-5" dirty="0">
                <a:latin typeface="Arial"/>
                <a:cs typeface="Arial"/>
              </a:rPr>
              <a:t>Code </a:t>
            </a:r>
            <a:r>
              <a:rPr sz="1800" i="1" spc="-10" dirty="0">
                <a:latin typeface="Arial"/>
                <a:cs typeface="Arial"/>
              </a:rPr>
              <a:t>d’éthique </a:t>
            </a:r>
            <a:r>
              <a:rPr sz="1800" i="1" spc="-5" dirty="0">
                <a:latin typeface="Arial"/>
                <a:cs typeface="Arial"/>
              </a:rPr>
              <a:t>et de déontologie  des commissaires </a:t>
            </a:r>
            <a:r>
              <a:rPr sz="1800" spc="-5" dirty="0">
                <a:latin typeface="Arial"/>
                <a:cs typeface="Arial"/>
              </a:rPr>
              <a:t>(SIP-14) à l’adresse suivante </a:t>
            </a:r>
            <a:r>
              <a:rPr sz="1800" dirty="0">
                <a:latin typeface="Arial"/>
                <a:cs typeface="Arial"/>
              </a:rPr>
              <a:t>:  </a:t>
            </a:r>
            <a:r>
              <a:rPr sz="1800" u="heavy" spc="-15" dirty="0">
                <a:solidFill>
                  <a:srgbClr val="FFFFFF"/>
                </a:solidFill>
                <a:latin typeface="Arial"/>
                <a:cs typeface="Arial"/>
                <a:hlinkClick r:id="rId24"/>
              </a:rPr>
              <a:t>www.cssmi.qc.ca </a:t>
            </a:r>
            <a:r>
              <a:rPr sz="1800" spc="-5" dirty="0">
                <a:latin typeface="Arial"/>
                <a:cs typeface="Arial"/>
              </a:rPr>
              <a:t>sous</a:t>
            </a:r>
            <a:r>
              <a:rPr sz="1800" spc="50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l’onglet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865"/>
              </a:spcBef>
            </a:pPr>
            <a:r>
              <a:rPr sz="1800" dirty="0">
                <a:latin typeface="Arial"/>
                <a:cs typeface="Arial"/>
              </a:rPr>
              <a:t>CSSMI - </a:t>
            </a:r>
            <a:r>
              <a:rPr sz="1800" spc="-5" dirty="0">
                <a:latin typeface="Arial"/>
                <a:cs typeface="Arial"/>
              </a:rPr>
              <a:t>Publications – Politiques </a:t>
            </a:r>
            <a:r>
              <a:rPr sz="1800" dirty="0">
                <a:latin typeface="Arial"/>
                <a:cs typeface="Arial"/>
              </a:rPr>
              <a:t>et</a:t>
            </a:r>
            <a:r>
              <a:rPr sz="1800" spc="5" dirty="0">
                <a:latin typeface="Arial"/>
                <a:cs typeface="Arial"/>
              </a:rPr>
              <a:t> </a:t>
            </a:r>
            <a:r>
              <a:rPr sz="1800" spc="-5" dirty="0">
                <a:latin typeface="Arial"/>
                <a:cs typeface="Arial"/>
              </a:rPr>
              <a:t>règlements</a:t>
            </a:r>
            <a:endParaRPr sz="1800">
              <a:latin typeface="Arial"/>
              <a:cs typeface="Arial"/>
            </a:endParaRPr>
          </a:p>
        </p:txBody>
      </p:sp>
      <p:sp>
        <p:nvSpPr>
          <p:cNvPr id="37" name="object 3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94715" y="1179575"/>
            <a:ext cx="8354568" cy="112776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96240" y="44196"/>
            <a:ext cx="8351520" cy="1125220"/>
          </a:xfrm>
          <a:custGeom>
            <a:avLst/>
            <a:gdLst/>
            <a:ahLst/>
            <a:cxnLst/>
            <a:rect l="l" t="t" r="r" b="b"/>
            <a:pathLst>
              <a:path w="8351520" h="1125220">
                <a:moveTo>
                  <a:pt x="8351519" y="0"/>
                </a:moveTo>
                <a:lnTo>
                  <a:pt x="187452" y="0"/>
                </a:lnTo>
                <a:lnTo>
                  <a:pt x="137618" y="6697"/>
                </a:lnTo>
                <a:lnTo>
                  <a:pt x="92839" y="25597"/>
                </a:lnTo>
                <a:lnTo>
                  <a:pt x="54902" y="54911"/>
                </a:lnTo>
                <a:lnTo>
                  <a:pt x="25591" y="92851"/>
                </a:lnTo>
                <a:lnTo>
                  <a:pt x="6695" y="137627"/>
                </a:lnTo>
                <a:lnTo>
                  <a:pt x="0" y="187451"/>
                </a:lnTo>
                <a:lnTo>
                  <a:pt x="0" y="1124712"/>
                </a:lnTo>
                <a:lnTo>
                  <a:pt x="8164067" y="1124712"/>
                </a:lnTo>
                <a:lnTo>
                  <a:pt x="8213892" y="1118014"/>
                </a:lnTo>
                <a:lnTo>
                  <a:pt x="8258668" y="1099114"/>
                </a:lnTo>
                <a:lnTo>
                  <a:pt x="8296608" y="1069800"/>
                </a:lnTo>
                <a:lnTo>
                  <a:pt x="8325922" y="1031860"/>
                </a:lnTo>
                <a:lnTo>
                  <a:pt x="8344822" y="987084"/>
                </a:lnTo>
                <a:lnTo>
                  <a:pt x="8351519" y="937259"/>
                </a:lnTo>
                <a:lnTo>
                  <a:pt x="8351519" y="0"/>
                </a:lnTo>
                <a:close/>
              </a:path>
            </a:pathLst>
          </a:custGeom>
          <a:solidFill>
            <a:srgbClr val="0A28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572" y="2250948"/>
            <a:ext cx="682752" cy="24841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1366" y="2285619"/>
            <a:ext cx="535305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t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 </a:t>
            </a:r>
            <a:r>
              <a:rPr sz="8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liti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qu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s</a:t>
            </a:r>
            <a:endParaRPr sz="85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572" y="2380488"/>
            <a:ext cx="659892" cy="24841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095" y="2659379"/>
            <a:ext cx="842772" cy="248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62585" y="2694685"/>
            <a:ext cx="68707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Portrait de</a:t>
            </a:r>
            <a:r>
              <a:rPr sz="850" b="1" u="sng" spc="-5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la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CSSMI</a:t>
            </a:r>
            <a:endParaRPr sz="85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6095" y="2788920"/>
            <a:ext cx="492252" cy="24841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572" y="3057144"/>
            <a:ext cx="665988" cy="2468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7680" y="3057144"/>
            <a:ext cx="246888" cy="2468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61366" y="3105657"/>
            <a:ext cx="718185" cy="2444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919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Réussite 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et 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sévé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r>
              <a:rPr sz="850" b="1" u="sng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endParaRPr sz="85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572" y="3174492"/>
            <a:ext cx="842772" cy="24688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572" y="3456432"/>
            <a:ext cx="969263" cy="24688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0103" y="3456432"/>
            <a:ext cx="967740" cy="3048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572" y="3585971"/>
            <a:ext cx="388620" cy="24688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42315" y="3585971"/>
            <a:ext cx="187451" cy="24688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278891" y="3585971"/>
            <a:ext cx="329184" cy="24688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1366" y="3490467"/>
            <a:ext cx="908050" cy="271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Revue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850" b="1" u="sng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l’année</a:t>
            </a:r>
            <a:endParaRPr sz="8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50" b="1" u="sng" spc="-10" dirty="0">
                <a:solidFill>
                  <a:srgbClr val="FFFFFF"/>
                </a:solidFill>
                <a:latin typeface="Arial"/>
                <a:cs typeface="Arial"/>
              </a:rPr>
              <a:t>2014-2015</a:t>
            </a:r>
            <a:endParaRPr sz="85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57200" y="3585971"/>
            <a:ext cx="210312" cy="24688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1366" y="3927602"/>
            <a:ext cx="81534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Établissements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572" y="3892296"/>
            <a:ext cx="940308" cy="24841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61366" y="4336669"/>
            <a:ext cx="827405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Remerciements</a:t>
            </a:r>
            <a:endParaRPr sz="85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572" y="4302252"/>
            <a:ext cx="952500" cy="246887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0" y="1738883"/>
            <a:ext cx="1316736" cy="73609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61366" y="1974469"/>
            <a:ext cx="678180" cy="1416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50" b="1" u="sng" spc="-5" dirty="0">
                <a:solidFill>
                  <a:srgbClr val="FFFFFF"/>
                </a:solidFill>
                <a:latin typeface="Arial"/>
                <a:cs typeface="Arial"/>
              </a:rPr>
              <a:t>Présentation</a:t>
            </a:r>
            <a:endParaRPr sz="85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4572" y="1940051"/>
            <a:ext cx="803148" cy="248412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295388" y="118871"/>
            <a:ext cx="1848611" cy="90220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7666735" y="186181"/>
            <a:ext cx="1343660" cy="7124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0645" algn="ctr">
              <a:lnSpc>
                <a:spcPct val="100000"/>
              </a:lnSpc>
            </a:pPr>
            <a:r>
              <a:rPr sz="800" b="1" spc="-10" dirty="0">
                <a:solidFill>
                  <a:srgbClr val="E6F554"/>
                </a:solidFill>
                <a:latin typeface="Arial"/>
                <a:cs typeface="Arial"/>
              </a:rPr>
              <a:t>INSTANCES</a:t>
            </a:r>
            <a:r>
              <a:rPr sz="800" b="1" spc="-30" dirty="0">
                <a:solidFill>
                  <a:srgbClr val="E6F554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E6F554"/>
                </a:solidFill>
                <a:latin typeface="Arial"/>
                <a:cs typeface="Arial"/>
              </a:rPr>
              <a:t>POLITIQUES</a:t>
            </a:r>
            <a:endParaRPr sz="800">
              <a:latin typeface="Arial"/>
              <a:cs typeface="Arial"/>
            </a:endParaRPr>
          </a:p>
          <a:p>
            <a:pPr marL="203200" algn="ctr">
              <a:lnSpc>
                <a:spcPct val="100000"/>
              </a:lnSpc>
              <a:spcBef>
                <a:spcPts val="15"/>
              </a:spcBef>
            </a:pP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Conseil des</a:t>
            </a:r>
            <a:r>
              <a:rPr sz="700" b="1" spc="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commissaires</a:t>
            </a:r>
            <a:endParaRPr sz="700">
              <a:latin typeface="Arial"/>
              <a:cs typeface="Arial"/>
            </a:endParaRPr>
          </a:p>
          <a:p>
            <a:pPr marL="12700" marR="5080" indent="658495">
              <a:lnSpc>
                <a:spcPct val="110000"/>
              </a:lnSpc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</a:t>
            </a:r>
            <a:r>
              <a:rPr sz="700" b="1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exécutif  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consultatif de</a:t>
            </a:r>
            <a:r>
              <a:rPr sz="700" b="1" spc="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transport</a:t>
            </a:r>
            <a:endParaRPr sz="700">
              <a:latin typeface="Arial"/>
              <a:cs typeface="Arial"/>
            </a:endParaRPr>
          </a:p>
          <a:p>
            <a:pPr marL="829310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CCSEHD</a:t>
            </a:r>
            <a:r>
              <a:rPr sz="700" b="1" spc="-2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endParaRPr sz="700">
              <a:latin typeface="Arial"/>
              <a:cs typeface="Arial"/>
            </a:endParaRPr>
          </a:p>
          <a:p>
            <a:pPr marL="556895">
              <a:lnSpc>
                <a:spcPct val="100000"/>
              </a:lnSpc>
              <a:spcBef>
                <a:spcPts val="85"/>
              </a:spcBef>
            </a:pPr>
            <a:r>
              <a:rPr sz="700" b="1" spc="-5" dirty="0">
                <a:solidFill>
                  <a:srgbClr val="FFFFFF"/>
                </a:solidFill>
                <a:latin typeface="Arial"/>
                <a:cs typeface="Arial"/>
              </a:rPr>
              <a:t>Comité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7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700" b="1" spc="-10" dirty="0">
                <a:solidFill>
                  <a:srgbClr val="FFFFFF"/>
                </a:solidFill>
                <a:latin typeface="Arial"/>
                <a:cs typeface="Arial"/>
              </a:rPr>
              <a:t>parents</a:t>
            </a:r>
            <a:endParaRPr sz="700">
              <a:latin typeface="Arial"/>
              <a:cs typeface="Arial"/>
            </a:endParaRPr>
          </a:p>
        </p:txBody>
      </p:sp>
      <p:sp>
        <p:nvSpPr>
          <p:cNvPr id="39" name="object 3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10"/>
              </a:lnSpc>
            </a:pPr>
            <a:r>
              <a:rPr dirty="0"/>
              <a:t>Rapport annuel</a:t>
            </a:r>
            <a:r>
              <a:rPr spc="-80" dirty="0"/>
              <a:t> </a:t>
            </a:r>
            <a:r>
              <a:rPr spc="-5" dirty="0"/>
              <a:t>2014-2015</a:t>
            </a:r>
          </a:p>
        </p:txBody>
      </p: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577697" y="235584"/>
            <a:ext cx="3717290" cy="6591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795"/>
              </a:lnSpc>
            </a:pPr>
            <a:r>
              <a:rPr spc="-5" dirty="0"/>
              <a:t>INSTANCES</a:t>
            </a:r>
            <a:r>
              <a:rPr spc="-20" dirty="0"/>
              <a:t> </a:t>
            </a:r>
            <a:r>
              <a:rPr spc="-5" dirty="0"/>
              <a:t>POLITIQUES</a:t>
            </a:r>
          </a:p>
          <a:p>
            <a:pPr marL="927100">
              <a:lnSpc>
                <a:spcPts val="2315"/>
              </a:lnSpc>
            </a:pPr>
            <a:r>
              <a:rPr sz="2000" dirty="0"/>
              <a:t>Le comité</a:t>
            </a:r>
            <a:r>
              <a:rPr sz="2000" spc="-105" dirty="0"/>
              <a:t> </a:t>
            </a:r>
            <a:r>
              <a:rPr sz="2000" dirty="0"/>
              <a:t>exécutif</a:t>
            </a:r>
            <a:endParaRPr sz="2000"/>
          </a:p>
        </p:txBody>
      </p:sp>
      <p:sp>
        <p:nvSpPr>
          <p:cNvPr id="32" name="object 32"/>
          <p:cNvSpPr txBox="1"/>
          <p:nvPr/>
        </p:nvSpPr>
        <p:spPr>
          <a:xfrm>
            <a:off x="1466469" y="2732151"/>
            <a:ext cx="3453129" cy="18408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marR="8255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Adjudication de </a:t>
            </a:r>
            <a:r>
              <a:rPr sz="800" spc="-5" dirty="0">
                <a:latin typeface="Arial"/>
                <a:cs typeface="Arial"/>
              </a:rPr>
              <a:t>contrats </a:t>
            </a:r>
            <a:r>
              <a:rPr sz="800" dirty="0">
                <a:latin typeface="Arial"/>
                <a:cs typeface="Arial"/>
              </a:rPr>
              <a:t>à des </a:t>
            </a:r>
            <a:r>
              <a:rPr sz="800" spc="-5" dirty="0">
                <a:latin typeface="Arial"/>
                <a:cs typeface="Arial"/>
              </a:rPr>
              <a:t>firmes de professionnels </a:t>
            </a:r>
            <a:r>
              <a:rPr sz="800" dirty="0">
                <a:latin typeface="Arial"/>
                <a:cs typeface="Arial"/>
              </a:rPr>
              <a:t>concernant </a:t>
            </a:r>
            <a:r>
              <a:rPr sz="800" spc="-5" dirty="0">
                <a:latin typeface="Arial"/>
                <a:cs typeface="Arial"/>
              </a:rPr>
              <a:t>des  travaux </a:t>
            </a:r>
            <a:r>
              <a:rPr sz="800" dirty="0">
                <a:latin typeface="Arial"/>
                <a:cs typeface="Arial"/>
              </a:rPr>
              <a:t>d’investissement </a:t>
            </a:r>
            <a:r>
              <a:rPr sz="800" spc="-5" dirty="0">
                <a:latin typeface="Arial"/>
                <a:cs typeface="Arial"/>
              </a:rPr>
              <a:t>effectués dans </a:t>
            </a:r>
            <a:r>
              <a:rPr sz="800" dirty="0">
                <a:latin typeface="Arial"/>
                <a:cs typeface="Arial"/>
              </a:rPr>
              <a:t>les</a:t>
            </a:r>
            <a:r>
              <a:rPr sz="800" spc="5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établissements;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Adjudication  </a:t>
            </a:r>
            <a:r>
              <a:rPr sz="800" spc="-5" dirty="0">
                <a:latin typeface="Arial"/>
                <a:cs typeface="Arial"/>
              </a:rPr>
              <a:t>du  contrat  </a:t>
            </a:r>
            <a:r>
              <a:rPr sz="800" dirty="0">
                <a:latin typeface="Arial"/>
                <a:cs typeface="Arial"/>
              </a:rPr>
              <a:t>de </a:t>
            </a:r>
            <a:r>
              <a:rPr sz="800" spc="-5" dirty="0">
                <a:latin typeface="Arial"/>
                <a:cs typeface="Arial"/>
              </a:rPr>
              <a:t>service  de  transport  hors  horaire  </a:t>
            </a:r>
            <a:r>
              <a:rPr sz="800" dirty="0">
                <a:latin typeface="Arial"/>
                <a:cs typeface="Arial"/>
              </a:rPr>
              <a:t>dans</a:t>
            </a:r>
            <a:r>
              <a:rPr sz="800" spc="10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le</a:t>
            </a:r>
            <a:endParaRPr sz="800">
              <a:latin typeface="Arial"/>
              <a:cs typeface="Arial"/>
            </a:endParaRPr>
          </a:p>
          <a:p>
            <a:pPr marL="184785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cadre du programme Sports-Études à l’école</a:t>
            </a:r>
            <a:r>
              <a:rPr sz="800" spc="-5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Saint-Gabriel;</a:t>
            </a:r>
            <a:endParaRPr sz="800">
              <a:latin typeface="Arial"/>
              <a:cs typeface="Arial"/>
            </a:endParaRPr>
          </a:p>
          <a:p>
            <a:pPr marL="184785" marR="6350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Adjudication </a:t>
            </a:r>
            <a:r>
              <a:rPr sz="800" spc="-5" dirty="0">
                <a:latin typeface="Arial"/>
                <a:cs typeface="Arial"/>
              </a:rPr>
              <a:t>et </a:t>
            </a:r>
            <a:r>
              <a:rPr sz="800" dirty="0">
                <a:latin typeface="Arial"/>
                <a:cs typeface="Arial"/>
              </a:rPr>
              <a:t>annulation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contrats </a:t>
            </a:r>
            <a:r>
              <a:rPr sz="800" spc="-5" dirty="0">
                <a:latin typeface="Arial"/>
                <a:cs typeface="Arial"/>
              </a:rPr>
              <a:t>de service de </a:t>
            </a:r>
            <a:r>
              <a:rPr sz="800" dirty="0">
                <a:latin typeface="Arial"/>
                <a:cs typeface="Arial"/>
              </a:rPr>
              <a:t>cantine dans </a:t>
            </a:r>
            <a:r>
              <a:rPr sz="800" spc="-5" dirty="0">
                <a:latin typeface="Arial"/>
                <a:cs typeface="Arial"/>
              </a:rPr>
              <a:t>les  </a:t>
            </a:r>
            <a:r>
              <a:rPr sz="800" dirty="0">
                <a:latin typeface="Arial"/>
                <a:cs typeface="Arial"/>
              </a:rPr>
              <a:t>établissements;</a:t>
            </a:r>
            <a:endParaRPr sz="800">
              <a:latin typeface="Arial"/>
              <a:cs typeface="Arial"/>
            </a:endParaRPr>
          </a:p>
          <a:p>
            <a:pPr marL="184785" marR="8255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Adoption de la liste </a:t>
            </a:r>
            <a:r>
              <a:rPr sz="800" spc="-5" dirty="0">
                <a:latin typeface="Arial"/>
                <a:cs typeface="Arial"/>
              </a:rPr>
              <a:t>des prix </a:t>
            </a:r>
            <a:r>
              <a:rPr sz="800" dirty="0">
                <a:latin typeface="Arial"/>
                <a:cs typeface="Arial"/>
              </a:rPr>
              <a:t>pour </a:t>
            </a:r>
            <a:r>
              <a:rPr sz="800" spc="-5" dirty="0">
                <a:latin typeface="Arial"/>
                <a:cs typeface="Arial"/>
              </a:rPr>
              <a:t>des services alimentaires pour </a:t>
            </a:r>
            <a:r>
              <a:rPr sz="800" dirty="0">
                <a:latin typeface="Arial"/>
                <a:cs typeface="Arial"/>
              </a:rPr>
              <a:t>l’année  </a:t>
            </a:r>
            <a:r>
              <a:rPr sz="800" spc="-5" dirty="0">
                <a:latin typeface="Arial"/>
                <a:cs typeface="Arial"/>
              </a:rPr>
              <a:t>2015-2016;</a:t>
            </a:r>
            <a:endParaRPr sz="800">
              <a:latin typeface="Arial"/>
              <a:cs typeface="Arial"/>
            </a:endParaRPr>
          </a:p>
          <a:p>
            <a:pPr marL="184785" marR="8255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Adoption </a:t>
            </a:r>
            <a:r>
              <a:rPr sz="800" spc="-5" dirty="0">
                <a:latin typeface="Arial"/>
                <a:cs typeface="Arial"/>
              </a:rPr>
              <a:t>du </a:t>
            </a:r>
            <a:r>
              <a:rPr sz="800" dirty="0">
                <a:latin typeface="Arial"/>
                <a:cs typeface="Arial"/>
              </a:rPr>
              <a:t>plan d’organisation </a:t>
            </a:r>
            <a:r>
              <a:rPr sz="800" spc="-5" dirty="0">
                <a:latin typeface="Arial"/>
                <a:cs typeface="Arial"/>
              </a:rPr>
              <a:t>des directions </a:t>
            </a:r>
            <a:r>
              <a:rPr sz="800" dirty="0">
                <a:latin typeface="Arial"/>
                <a:cs typeface="Arial"/>
              </a:rPr>
              <a:t>d’école </a:t>
            </a:r>
            <a:r>
              <a:rPr sz="800" spc="-5" dirty="0">
                <a:latin typeface="Arial"/>
                <a:cs typeface="Arial"/>
              </a:rPr>
              <a:t>pour l’année  </a:t>
            </a:r>
            <a:r>
              <a:rPr sz="800" dirty="0">
                <a:latin typeface="Arial"/>
                <a:cs typeface="Arial"/>
              </a:rPr>
              <a:t>scolaire</a:t>
            </a:r>
            <a:r>
              <a:rPr sz="800" spc="-8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2014-2015;</a:t>
            </a:r>
            <a:endParaRPr sz="800">
              <a:latin typeface="Arial"/>
              <a:cs typeface="Arial"/>
            </a:endParaRPr>
          </a:p>
          <a:p>
            <a:pPr marL="184785" marR="6985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Adoption du plan d’organisation </a:t>
            </a:r>
            <a:r>
              <a:rPr sz="800" spc="-5" dirty="0">
                <a:latin typeface="Arial"/>
                <a:cs typeface="Arial"/>
              </a:rPr>
              <a:t>des administrateurs des services et  des établissements et des directions </a:t>
            </a:r>
            <a:r>
              <a:rPr sz="800" dirty="0">
                <a:latin typeface="Arial"/>
                <a:cs typeface="Arial"/>
              </a:rPr>
              <a:t>d’école </a:t>
            </a:r>
            <a:r>
              <a:rPr sz="800" spc="-5" dirty="0">
                <a:latin typeface="Arial"/>
                <a:cs typeface="Arial"/>
              </a:rPr>
              <a:t>pour </a:t>
            </a:r>
            <a:r>
              <a:rPr sz="800" dirty="0">
                <a:latin typeface="Arial"/>
                <a:cs typeface="Arial"/>
              </a:rPr>
              <a:t>l’année scolaire  </a:t>
            </a:r>
            <a:r>
              <a:rPr sz="800" spc="-5" dirty="0">
                <a:latin typeface="Arial"/>
                <a:cs typeface="Arial"/>
              </a:rPr>
              <a:t>2015-2016;</a:t>
            </a:r>
            <a:endParaRPr sz="800">
              <a:latin typeface="Arial"/>
              <a:cs typeface="Arial"/>
            </a:endParaRPr>
          </a:p>
          <a:p>
            <a:pPr marL="184785" marR="6350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Signature </a:t>
            </a:r>
            <a:r>
              <a:rPr sz="800" dirty="0">
                <a:latin typeface="Arial"/>
                <a:cs typeface="Arial"/>
              </a:rPr>
              <a:t>d’un </a:t>
            </a:r>
            <a:r>
              <a:rPr sz="800" spc="-5" dirty="0">
                <a:latin typeface="Arial"/>
                <a:cs typeface="Arial"/>
              </a:rPr>
              <a:t>bail avec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Promenades </a:t>
            </a:r>
            <a:r>
              <a:rPr sz="800" dirty="0">
                <a:latin typeface="Arial"/>
                <a:cs typeface="Arial"/>
              </a:rPr>
              <a:t>Deux-Montagnes pour le  </a:t>
            </a:r>
            <a:r>
              <a:rPr sz="800" spc="-5" dirty="0">
                <a:latin typeface="Arial"/>
                <a:cs typeface="Arial"/>
              </a:rPr>
              <a:t>Centre de </a:t>
            </a:r>
            <a:r>
              <a:rPr sz="800" dirty="0">
                <a:latin typeface="Arial"/>
                <a:cs typeface="Arial"/>
              </a:rPr>
              <a:t>formation continue </a:t>
            </a:r>
            <a:r>
              <a:rPr sz="800" spc="-5" dirty="0">
                <a:latin typeface="Arial"/>
                <a:cs typeface="Arial"/>
              </a:rPr>
              <a:t>des</a:t>
            </a:r>
            <a:r>
              <a:rPr sz="800" spc="-1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Patriotes;</a:t>
            </a:r>
            <a:endParaRPr sz="80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152771" y="2719578"/>
            <a:ext cx="3451225" cy="18415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84785" marR="5080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Désignation </a:t>
            </a:r>
            <a:r>
              <a:rPr sz="800" spc="-5" dirty="0">
                <a:latin typeface="Arial"/>
                <a:cs typeface="Arial"/>
              </a:rPr>
              <a:t>des représentants </a:t>
            </a:r>
            <a:r>
              <a:rPr sz="800" dirty="0">
                <a:latin typeface="Arial"/>
                <a:cs typeface="Arial"/>
              </a:rPr>
              <a:t>des </a:t>
            </a:r>
            <a:r>
              <a:rPr sz="800" spc="-5" dirty="0">
                <a:latin typeface="Arial"/>
                <a:cs typeface="Arial"/>
              </a:rPr>
              <a:t>entreprises et </a:t>
            </a:r>
            <a:r>
              <a:rPr sz="800" dirty="0">
                <a:latin typeface="Arial"/>
                <a:cs typeface="Arial"/>
              </a:rPr>
              <a:t>d’un </a:t>
            </a:r>
            <a:r>
              <a:rPr sz="800" spc="-5" dirty="0">
                <a:latin typeface="Arial"/>
                <a:cs typeface="Arial"/>
              </a:rPr>
              <a:t>représentant du  groupe sociocommunautaire au conseil d’établissement du Centre de  </a:t>
            </a:r>
            <a:r>
              <a:rPr sz="800" dirty="0">
                <a:latin typeface="Arial"/>
                <a:cs typeface="Arial"/>
              </a:rPr>
              <a:t>formation </a:t>
            </a:r>
            <a:r>
              <a:rPr sz="800" spc="-5" dirty="0">
                <a:latin typeface="Arial"/>
                <a:cs typeface="Arial"/>
              </a:rPr>
              <a:t>des</a:t>
            </a:r>
            <a:r>
              <a:rPr sz="800" spc="2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Nouvelles-Technologies;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Entente </a:t>
            </a:r>
            <a:r>
              <a:rPr sz="800" spc="-5" dirty="0">
                <a:latin typeface="Arial"/>
                <a:cs typeface="Arial"/>
              </a:rPr>
              <a:t>avec </a:t>
            </a:r>
            <a:r>
              <a:rPr sz="800" dirty="0">
                <a:latin typeface="Arial"/>
                <a:cs typeface="Arial"/>
              </a:rPr>
              <a:t>le conseil intermunicipal de </a:t>
            </a:r>
            <a:r>
              <a:rPr sz="800" spc="-5" dirty="0">
                <a:latin typeface="Arial"/>
                <a:cs typeface="Arial"/>
              </a:rPr>
              <a:t>transport</a:t>
            </a:r>
            <a:r>
              <a:rPr sz="800" spc="8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Laurentides;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Modification </a:t>
            </a:r>
            <a:r>
              <a:rPr sz="800" spc="-5" dirty="0">
                <a:latin typeface="Arial"/>
                <a:cs typeface="Arial"/>
              </a:rPr>
              <a:t>au </a:t>
            </a:r>
            <a:r>
              <a:rPr sz="800" dirty="0">
                <a:latin typeface="Arial"/>
                <a:cs typeface="Arial"/>
              </a:rPr>
              <a:t>règlement </a:t>
            </a:r>
            <a:r>
              <a:rPr sz="800" spc="-5" dirty="0">
                <a:latin typeface="Arial"/>
                <a:cs typeface="Arial"/>
              </a:rPr>
              <a:t>pour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séances du </a:t>
            </a:r>
            <a:r>
              <a:rPr sz="800" dirty="0">
                <a:latin typeface="Arial"/>
                <a:cs typeface="Arial"/>
              </a:rPr>
              <a:t>comité</a:t>
            </a:r>
            <a:r>
              <a:rPr sz="800" spc="5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exécutif;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Probation et </a:t>
            </a:r>
            <a:r>
              <a:rPr sz="800" dirty="0">
                <a:latin typeface="Arial"/>
                <a:cs typeface="Arial"/>
              </a:rPr>
              <a:t>nomination </a:t>
            </a:r>
            <a:r>
              <a:rPr sz="800" spc="-5" dirty="0">
                <a:latin typeface="Arial"/>
                <a:cs typeface="Arial"/>
              </a:rPr>
              <a:t>de</a:t>
            </a:r>
            <a:r>
              <a:rPr sz="800" spc="8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gestionnaires;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Prolongation </a:t>
            </a:r>
            <a:r>
              <a:rPr sz="800" dirty="0">
                <a:latin typeface="Arial"/>
                <a:cs typeface="Arial"/>
              </a:rPr>
              <a:t>d’un </a:t>
            </a:r>
            <a:r>
              <a:rPr sz="800" spc="-5" dirty="0">
                <a:latin typeface="Arial"/>
                <a:cs typeface="Arial"/>
              </a:rPr>
              <a:t>protocole d’entente avec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ville de </a:t>
            </a:r>
            <a:r>
              <a:rPr sz="800" spc="2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Blainville;</a:t>
            </a:r>
            <a:endParaRPr sz="800">
              <a:latin typeface="Arial"/>
              <a:cs typeface="Arial"/>
            </a:endParaRPr>
          </a:p>
          <a:p>
            <a:pPr marL="184785" marR="6350" indent="-172085" algn="just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Réception et évaluation des rapports de </a:t>
            </a:r>
            <a:r>
              <a:rPr sz="800" dirty="0">
                <a:latin typeface="Arial"/>
                <a:cs typeface="Arial"/>
              </a:rPr>
              <a:t>reddition de </a:t>
            </a:r>
            <a:r>
              <a:rPr sz="800" spc="-5" dirty="0">
                <a:latin typeface="Arial"/>
                <a:cs typeface="Arial"/>
              </a:rPr>
              <a:t>comptes  </a:t>
            </a:r>
            <a:r>
              <a:rPr sz="800" dirty="0">
                <a:latin typeface="Arial"/>
                <a:cs typeface="Arial"/>
              </a:rPr>
              <a:t>2013-2014 de la Direction générale,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l’avancement </a:t>
            </a:r>
            <a:r>
              <a:rPr sz="800" spc="-5" dirty="0">
                <a:latin typeface="Arial"/>
                <a:cs typeface="Arial"/>
              </a:rPr>
              <a:t>des travaux du  </a:t>
            </a:r>
            <a:r>
              <a:rPr sz="800" i="1" dirty="0">
                <a:latin typeface="Arial"/>
                <a:cs typeface="Arial"/>
              </a:rPr>
              <a:t>Plan </a:t>
            </a:r>
            <a:r>
              <a:rPr sz="800" i="1" spc="-5" dirty="0">
                <a:latin typeface="Arial"/>
                <a:cs typeface="Arial"/>
              </a:rPr>
              <a:t>stratégique </a:t>
            </a:r>
            <a:r>
              <a:rPr sz="800" i="1" dirty="0">
                <a:latin typeface="Arial"/>
                <a:cs typeface="Arial"/>
              </a:rPr>
              <a:t>2011-2016 </a:t>
            </a:r>
            <a:r>
              <a:rPr sz="800" spc="-5" dirty="0">
                <a:latin typeface="Arial"/>
                <a:cs typeface="Arial"/>
              </a:rPr>
              <a:t>et 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i="1" spc="-5" dirty="0">
                <a:latin typeface="Arial"/>
                <a:cs typeface="Arial"/>
              </a:rPr>
              <a:t>Convention de </a:t>
            </a:r>
            <a:r>
              <a:rPr sz="800" i="1" dirty="0">
                <a:latin typeface="Arial"/>
                <a:cs typeface="Arial"/>
              </a:rPr>
              <a:t>partenariat  </a:t>
            </a:r>
            <a:r>
              <a:rPr sz="800" i="1" spc="-5" dirty="0">
                <a:latin typeface="Arial"/>
                <a:cs typeface="Arial"/>
              </a:rPr>
              <a:t>2011-2016</a:t>
            </a:r>
            <a:r>
              <a:rPr sz="800" spc="-5" dirty="0">
                <a:latin typeface="Arial"/>
                <a:cs typeface="Arial"/>
              </a:rPr>
              <a:t>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Renouvellement des assurances 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CSSMI pour l’année </a:t>
            </a:r>
            <a:r>
              <a:rPr sz="80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2015-2016;</a:t>
            </a:r>
            <a:endParaRPr sz="800">
              <a:latin typeface="Arial"/>
              <a:cs typeface="Arial"/>
            </a:endParaRPr>
          </a:p>
          <a:p>
            <a:pPr marL="184785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spc="-5" dirty="0">
                <a:latin typeface="Arial"/>
                <a:cs typeface="Arial"/>
              </a:rPr>
              <a:t>Renouvellement des contrats de transport d’élèves en </a:t>
            </a:r>
            <a:r>
              <a:rPr sz="800" spc="1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berline;</a:t>
            </a:r>
            <a:endParaRPr sz="800">
              <a:latin typeface="Arial"/>
              <a:cs typeface="Arial"/>
            </a:endParaRPr>
          </a:p>
          <a:p>
            <a:pPr marL="184785" marR="5080" indent="-172085">
              <a:lnSpc>
                <a:spcPct val="100000"/>
              </a:lnSpc>
              <a:buFont typeface="Arial"/>
              <a:buChar char="•"/>
              <a:tabLst>
                <a:tab pos="185420" algn="l"/>
              </a:tabLst>
            </a:pPr>
            <a:r>
              <a:rPr sz="800" dirty="0">
                <a:latin typeface="Arial"/>
                <a:cs typeface="Arial"/>
              </a:rPr>
              <a:t>Renouvellement </a:t>
            </a:r>
            <a:r>
              <a:rPr sz="800" spc="-5" dirty="0">
                <a:latin typeface="Arial"/>
                <a:cs typeface="Arial"/>
              </a:rPr>
              <a:t>du </a:t>
            </a:r>
            <a:r>
              <a:rPr sz="800" dirty="0">
                <a:latin typeface="Arial"/>
                <a:cs typeface="Arial"/>
              </a:rPr>
              <a:t>bail – </a:t>
            </a:r>
            <a:r>
              <a:rPr sz="800" spc="-5" dirty="0">
                <a:latin typeface="Arial"/>
                <a:cs typeface="Arial"/>
              </a:rPr>
              <a:t>Local </a:t>
            </a:r>
            <a:r>
              <a:rPr sz="800" dirty="0">
                <a:latin typeface="Arial"/>
                <a:cs typeface="Arial"/>
              </a:rPr>
              <a:t>situé </a:t>
            </a:r>
            <a:r>
              <a:rPr sz="800" spc="-5" dirty="0">
                <a:latin typeface="Arial"/>
                <a:cs typeface="Arial"/>
              </a:rPr>
              <a:t>au </a:t>
            </a:r>
            <a:r>
              <a:rPr sz="800" dirty="0">
                <a:latin typeface="Arial"/>
                <a:cs typeface="Arial"/>
              </a:rPr>
              <a:t>101, rue Blanchard à Sainte-  </a:t>
            </a:r>
            <a:r>
              <a:rPr sz="800" spc="-5" dirty="0">
                <a:latin typeface="Arial"/>
                <a:cs typeface="Arial"/>
              </a:rPr>
              <a:t>Thérèse.</a:t>
            </a:r>
            <a:endParaRPr sz="800">
              <a:latin typeface="Arial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440307" y="1521714"/>
            <a:ext cx="7136765" cy="2559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Du </a:t>
            </a:r>
            <a:r>
              <a:rPr sz="800" spc="5" dirty="0">
                <a:latin typeface="Arial"/>
                <a:cs typeface="Arial"/>
              </a:rPr>
              <a:t>1</a:t>
            </a:r>
            <a:r>
              <a:rPr sz="750" spc="7" baseline="27777" dirty="0">
                <a:latin typeface="Arial"/>
                <a:cs typeface="Arial"/>
              </a:rPr>
              <a:t>er </a:t>
            </a:r>
            <a:r>
              <a:rPr sz="800" dirty="0">
                <a:latin typeface="Arial"/>
                <a:cs typeface="Arial"/>
              </a:rPr>
              <a:t>juillet </a:t>
            </a:r>
            <a:r>
              <a:rPr sz="800" spc="-5" dirty="0">
                <a:latin typeface="Arial"/>
                <a:cs typeface="Arial"/>
              </a:rPr>
              <a:t>au </a:t>
            </a:r>
            <a:r>
              <a:rPr sz="800" dirty="0">
                <a:latin typeface="Arial"/>
                <a:cs typeface="Arial"/>
              </a:rPr>
              <a:t>6 novembre 2014, le </a:t>
            </a:r>
            <a:r>
              <a:rPr sz="800" spc="-5" dirty="0">
                <a:latin typeface="Arial"/>
                <a:cs typeface="Arial"/>
              </a:rPr>
              <a:t>comité exécutif était composé de </a:t>
            </a:r>
            <a:r>
              <a:rPr sz="800" dirty="0">
                <a:latin typeface="Arial"/>
                <a:cs typeface="Arial"/>
              </a:rPr>
              <a:t>six </a:t>
            </a:r>
            <a:r>
              <a:rPr sz="800" spc="-5" dirty="0">
                <a:latin typeface="Arial"/>
                <a:cs typeface="Arial"/>
              </a:rPr>
              <a:t>commissaires </a:t>
            </a:r>
            <a:r>
              <a:rPr sz="800" dirty="0">
                <a:latin typeface="Arial"/>
                <a:cs typeface="Arial"/>
              </a:rPr>
              <a:t>élus </a:t>
            </a:r>
            <a:r>
              <a:rPr sz="800" spc="-5" dirty="0">
                <a:latin typeface="Arial"/>
                <a:cs typeface="Arial"/>
              </a:rPr>
              <a:t>par </a:t>
            </a:r>
            <a:r>
              <a:rPr sz="800" dirty="0">
                <a:latin typeface="Arial"/>
                <a:cs typeface="Arial"/>
              </a:rPr>
              <a:t>le </a:t>
            </a:r>
            <a:r>
              <a:rPr sz="800" spc="-5" dirty="0">
                <a:latin typeface="Arial"/>
                <a:cs typeface="Arial"/>
              </a:rPr>
              <a:t>conseil des commissaires, 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présidente de </a:t>
            </a:r>
            <a:r>
              <a:rPr sz="800" dirty="0">
                <a:latin typeface="Arial"/>
                <a:cs typeface="Arial"/>
              </a:rPr>
              <a:t>la  Commission scolaire </a:t>
            </a:r>
            <a:r>
              <a:rPr sz="800" spc="-5" dirty="0">
                <a:latin typeface="Arial"/>
                <a:cs typeface="Arial"/>
              </a:rPr>
              <a:t>et de deux</a:t>
            </a:r>
            <a:r>
              <a:rPr sz="800" spc="4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commissaires-parents.</a:t>
            </a:r>
            <a:endParaRPr sz="800"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440307" y="1887473"/>
            <a:ext cx="7136765" cy="3784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À la </a:t>
            </a:r>
            <a:r>
              <a:rPr sz="800" spc="-5" dirty="0">
                <a:latin typeface="Arial"/>
                <a:cs typeface="Arial"/>
              </a:rPr>
              <a:t>suite des </a:t>
            </a:r>
            <a:r>
              <a:rPr sz="800" dirty="0">
                <a:latin typeface="Arial"/>
                <a:cs typeface="Arial"/>
              </a:rPr>
              <a:t>élections </a:t>
            </a:r>
            <a:r>
              <a:rPr sz="800" spc="-5" dirty="0">
                <a:latin typeface="Arial"/>
                <a:cs typeface="Arial"/>
              </a:rPr>
              <a:t>scolaires, </a:t>
            </a:r>
            <a:r>
              <a:rPr sz="800" dirty="0">
                <a:latin typeface="Arial"/>
                <a:cs typeface="Arial"/>
              </a:rPr>
              <a:t>soit </a:t>
            </a:r>
            <a:r>
              <a:rPr sz="800" spc="-5" dirty="0">
                <a:latin typeface="Arial"/>
                <a:cs typeface="Arial"/>
              </a:rPr>
              <a:t>du </a:t>
            </a:r>
            <a:r>
              <a:rPr sz="800" dirty="0">
                <a:latin typeface="Arial"/>
                <a:cs typeface="Arial"/>
              </a:rPr>
              <a:t>7 novembre </a:t>
            </a:r>
            <a:r>
              <a:rPr sz="800" spc="-5" dirty="0">
                <a:latin typeface="Arial"/>
                <a:cs typeface="Arial"/>
              </a:rPr>
              <a:t>2014 au </a:t>
            </a:r>
            <a:r>
              <a:rPr sz="800" dirty="0">
                <a:latin typeface="Arial"/>
                <a:cs typeface="Arial"/>
              </a:rPr>
              <a:t>30 juin 2015, le </a:t>
            </a:r>
            <a:r>
              <a:rPr sz="800" spc="-5" dirty="0">
                <a:latin typeface="Arial"/>
                <a:cs typeface="Arial"/>
              </a:rPr>
              <a:t>comité exécutif </a:t>
            </a:r>
            <a:r>
              <a:rPr sz="800" dirty="0">
                <a:latin typeface="Arial"/>
                <a:cs typeface="Arial"/>
              </a:rPr>
              <a:t>est composé </a:t>
            </a:r>
            <a:r>
              <a:rPr sz="800" spc="-5" dirty="0">
                <a:latin typeface="Arial"/>
                <a:cs typeface="Arial"/>
              </a:rPr>
              <a:t>de neuf commissaires, incluant </a:t>
            </a:r>
            <a:r>
              <a:rPr sz="800" dirty="0">
                <a:latin typeface="Arial"/>
                <a:cs typeface="Arial"/>
              </a:rPr>
              <a:t>la présidente </a:t>
            </a:r>
            <a:r>
              <a:rPr sz="800" spc="-5" dirty="0">
                <a:latin typeface="Arial"/>
                <a:cs typeface="Arial"/>
              </a:rPr>
              <a:t>de 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CSSMI et </a:t>
            </a:r>
            <a:r>
              <a:rPr sz="800" dirty="0">
                <a:latin typeface="Arial"/>
                <a:cs typeface="Arial"/>
              </a:rPr>
              <a:t>d’un </a:t>
            </a:r>
            <a:r>
              <a:rPr sz="800" spc="-5" dirty="0">
                <a:latin typeface="Arial"/>
                <a:cs typeface="Arial"/>
              </a:rPr>
              <a:t>commissaire-parent </a:t>
            </a:r>
            <a:r>
              <a:rPr sz="800" dirty="0">
                <a:latin typeface="Arial"/>
                <a:cs typeface="Arial"/>
              </a:rPr>
              <a:t>désigné </a:t>
            </a:r>
            <a:r>
              <a:rPr sz="800" spc="-5" dirty="0">
                <a:latin typeface="Arial"/>
                <a:cs typeface="Arial"/>
              </a:rPr>
              <a:t>par </a:t>
            </a:r>
            <a:r>
              <a:rPr sz="800" dirty="0">
                <a:latin typeface="Arial"/>
                <a:cs typeface="Arial"/>
              </a:rPr>
              <a:t>le comité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parents. </a:t>
            </a:r>
            <a:r>
              <a:rPr sz="800" spc="-5" dirty="0">
                <a:latin typeface="Arial"/>
                <a:cs typeface="Arial"/>
              </a:rPr>
              <a:t>La </a:t>
            </a:r>
            <a:r>
              <a:rPr sz="800" dirty="0">
                <a:latin typeface="Arial"/>
                <a:cs typeface="Arial"/>
              </a:rPr>
              <a:t>durée du mandat des membres </a:t>
            </a:r>
            <a:r>
              <a:rPr sz="800" spc="-5" dirty="0">
                <a:latin typeface="Arial"/>
                <a:cs typeface="Arial"/>
              </a:rPr>
              <a:t>du </a:t>
            </a:r>
            <a:r>
              <a:rPr sz="800" dirty="0">
                <a:latin typeface="Arial"/>
                <a:cs typeface="Arial"/>
              </a:rPr>
              <a:t>comité </a:t>
            </a:r>
            <a:r>
              <a:rPr sz="800" spc="-5" dirty="0">
                <a:latin typeface="Arial"/>
                <a:cs typeface="Arial"/>
              </a:rPr>
              <a:t>exécutif </a:t>
            </a:r>
            <a:r>
              <a:rPr sz="800" dirty="0">
                <a:latin typeface="Arial"/>
                <a:cs typeface="Arial"/>
              </a:rPr>
              <a:t>est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deux </a:t>
            </a:r>
            <a:r>
              <a:rPr sz="800" spc="-5" dirty="0">
                <a:latin typeface="Arial"/>
                <a:cs typeface="Arial"/>
              </a:rPr>
              <a:t>ans, sauf </a:t>
            </a:r>
            <a:r>
              <a:rPr sz="800" dirty="0">
                <a:latin typeface="Arial"/>
                <a:cs typeface="Arial"/>
              </a:rPr>
              <a:t>pour la  </a:t>
            </a:r>
            <a:r>
              <a:rPr sz="800" spc="-5" dirty="0">
                <a:latin typeface="Arial"/>
                <a:cs typeface="Arial"/>
              </a:rPr>
              <a:t>présidence de </a:t>
            </a:r>
            <a:r>
              <a:rPr sz="800" dirty="0">
                <a:latin typeface="Arial"/>
                <a:cs typeface="Arial"/>
              </a:rPr>
              <a:t>ce comité, </a:t>
            </a:r>
            <a:r>
              <a:rPr sz="800" spc="-5" dirty="0">
                <a:latin typeface="Arial"/>
                <a:cs typeface="Arial"/>
              </a:rPr>
              <a:t>dont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-5" dirty="0">
                <a:latin typeface="Arial"/>
                <a:cs typeface="Arial"/>
              </a:rPr>
              <a:t>durée du </a:t>
            </a:r>
            <a:r>
              <a:rPr sz="800" dirty="0">
                <a:latin typeface="Arial"/>
                <a:cs typeface="Arial"/>
              </a:rPr>
              <a:t>mandat est </a:t>
            </a:r>
            <a:r>
              <a:rPr sz="800" spc="-5" dirty="0">
                <a:latin typeface="Arial"/>
                <a:cs typeface="Arial"/>
              </a:rPr>
              <a:t>de quatre</a:t>
            </a:r>
            <a:r>
              <a:rPr sz="800" spc="16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ans.</a:t>
            </a:r>
            <a:endParaRPr sz="8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440307" y="2375534"/>
            <a:ext cx="7136130" cy="2559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0000"/>
              </a:lnSpc>
            </a:pPr>
            <a:r>
              <a:rPr sz="800" dirty="0">
                <a:latin typeface="Arial"/>
                <a:cs typeface="Arial"/>
              </a:rPr>
              <a:t>En </a:t>
            </a:r>
            <a:r>
              <a:rPr sz="800" spc="-5" dirty="0">
                <a:latin typeface="Arial"/>
                <a:cs typeface="Arial"/>
              </a:rPr>
              <a:t>conformité avec </a:t>
            </a:r>
            <a:r>
              <a:rPr sz="800" dirty="0">
                <a:latin typeface="Arial"/>
                <a:cs typeface="Arial"/>
              </a:rPr>
              <a:t>les </a:t>
            </a:r>
            <a:r>
              <a:rPr sz="800" spc="-5" dirty="0">
                <a:latin typeface="Arial"/>
                <a:cs typeface="Arial"/>
              </a:rPr>
              <a:t>droits, pouvoirs et obligations qui </a:t>
            </a:r>
            <a:r>
              <a:rPr sz="800" dirty="0">
                <a:latin typeface="Arial"/>
                <a:cs typeface="Arial"/>
              </a:rPr>
              <a:t>lui </a:t>
            </a:r>
            <a:r>
              <a:rPr sz="800" spc="-5" dirty="0">
                <a:latin typeface="Arial"/>
                <a:cs typeface="Arial"/>
              </a:rPr>
              <a:t>sont </a:t>
            </a:r>
            <a:r>
              <a:rPr sz="800" dirty="0">
                <a:latin typeface="Arial"/>
                <a:cs typeface="Arial"/>
              </a:rPr>
              <a:t>délégués </a:t>
            </a:r>
            <a:r>
              <a:rPr sz="800" spc="-5" dirty="0">
                <a:latin typeface="Arial"/>
                <a:cs typeface="Arial"/>
              </a:rPr>
              <a:t>par </a:t>
            </a:r>
            <a:r>
              <a:rPr sz="800" dirty="0">
                <a:latin typeface="Arial"/>
                <a:cs typeface="Arial"/>
              </a:rPr>
              <a:t>le </a:t>
            </a:r>
            <a:r>
              <a:rPr sz="800" spc="-5" dirty="0">
                <a:latin typeface="Arial"/>
                <a:cs typeface="Arial"/>
              </a:rPr>
              <a:t>conseil des commissaires, </a:t>
            </a:r>
            <a:r>
              <a:rPr sz="800" dirty="0">
                <a:latin typeface="Arial"/>
                <a:cs typeface="Arial"/>
              </a:rPr>
              <a:t>le </a:t>
            </a:r>
            <a:r>
              <a:rPr sz="800" spc="-5" dirty="0">
                <a:latin typeface="Arial"/>
                <a:cs typeface="Arial"/>
              </a:rPr>
              <a:t>comité exécutif </a:t>
            </a:r>
            <a:r>
              <a:rPr sz="800" dirty="0">
                <a:latin typeface="Arial"/>
                <a:cs typeface="Arial"/>
              </a:rPr>
              <a:t>a pour </a:t>
            </a:r>
            <a:r>
              <a:rPr sz="800" spc="-5" dirty="0">
                <a:latin typeface="Arial"/>
                <a:cs typeface="Arial"/>
              </a:rPr>
              <a:t>mandat de </a:t>
            </a:r>
            <a:r>
              <a:rPr sz="800" dirty="0">
                <a:latin typeface="Arial"/>
                <a:cs typeface="Arial"/>
              </a:rPr>
              <a:t>s’occuper </a:t>
            </a:r>
            <a:r>
              <a:rPr sz="800" spc="-5" dirty="0">
                <a:latin typeface="Arial"/>
                <a:cs typeface="Arial"/>
              </a:rPr>
              <a:t>de  </a:t>
            </a:r>
            <a:r>
              <a:rPr sz="800" dirty="0">
                <a:latin typeface="Arial"/>
                <a:cs typeface="Arial"/>
              </a:rPr>
              <a:t>plusieurs </a:t>
            </a:r>
            <a:r>
              <a:rPr sz="800" spc="-5" dirty="0">
                <a:latin typeface="Arial"/>
                <a:cs typeface="Arial"/>
              </a:rPr>
              <a:t>dossiers </a:t>
            </a:r>
            <a:r>
              <a:rPr sz="800" dirty="0">
                <a:latin typeface="Arial"/>
                <a:cs typeface="Arial"/>
              </a:rPr>
              <a:t>majeurs, notamment</a:t>
            </a:r>
            <a:r>
              <a:rPr sz="800" spc="-65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:</a:t>
            </a:r>
            <a:endParaRPr sz="80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466469" y="4718177"/>
            <a:ext cx="7136765" cy="377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800" spc="-5" dirty="0">
                <a:latin typeface="Arial"/>
                <a:cs typeface="Arial"/>
              </a:rPr>
              <a:t>Le </a:t>
            </a:r>
            <a:r>
              <a:rPr sz="800" dirty="0">
                <a:latin typeface="Arial"/>
                <a:cs typeface="Arial"/>
              </a:rPr>
              <a:t>comité </a:t>
            </a:r>
            <a:r>
              <a:rPr sz="800" spc="-5" dirty="0">
                <a:latin typeface="Arial"/>
                <a:cs typeface="Arial"/>
              </a:rPr>
              <a:t>exécutif </a:t>
            </a:r>
            <a:r>
              <a:rPr sz="800" dirty="0">
                <a:latin typeface="Arial"/>
                <a:cs typeface="Arial"/>
              </a:rPr>
              <a:t>se </a:t>
            </a:r>
            <a:r>
              <a:rPr sz="800" spc="-5" dirty="0">
                <a:latin typeface="Arial"/>
                <a:cs typeface="Arial"/>
              </a:rPr>
              <a:t>réunit </a:t>
            </a:r>
            <a:r>
              <a:rPr sz="800" dirty="0">
                <a:latin typeface="Arial"/>
                <a:cs typeface="Arial"/>
              </a:rPr>
              <a:t>généralement le deuxième mardi </a:t>
            </a:r>
            <a:r>
              <a:rPr sz="800" spc="-5" dirty="0">
                <a:latin typeface="Arial"/>
                <a:cs typeface="Arial"/>
              </a:rPr>
              <a:t>de chaque </a:t>
            </a:r>
            <a:r>
              <a:rPr sz="800" dirty="0">
                <a:latin typeface="Arial"/>
                <a:cs typeface="Arial"/>
              </a:rPr>
              <a:t>mois, à </a:t>
            </a:r>
            <a:r>
              <a:rPr sz="800" spc="-5" dirty="0">
                <a:latin typeface="Arial"/>
                <a:cs typeface="Arial"/>
              </a:rPr>
              <a:t>l’exception </a:t>
            </a:r>
            <a:r>
              <a:rPr sz="800" dirty="0">
                <a:latin typeface="Arial"/>
                <a:cs typeface="Arial"/>
              </a:rPr>
              <a:t>des mois </a:t>
            </a:r>
            <a:r>
              <a:rPr sz="800" spc="-5" dirty="0">
                <a:latin typeface="Arial"/>
                <a:cs typeface="Arial"/>
              </a:rPr>
              <a:t>de janvier (aucune séance), </a:t>
            </a:r>
            <a:r>
              <a:rPr sz="800" dirty="0">
                <a:latin typeface="Arial"/>
                <a:cs typeface="Arial"/>
              </a:rPr>
              <a:t>juillet </a:t>
            </a:r>
            <a:r>
              <a:rPr sz="800" spc="-5" dirty="0">
                <a:latin typeface="Arial"/>
                <a:cs typeface="Arial"/>
              </a:rPr>
              <a:t>(aucune </a:t>
            </a:r>
            <a:r>
              <a:rPr sz="800" dirty="0">
                <a:latin typeface="Arial"/>
                <a:cs typeface="Arial"/>
              </a:rPr>
              <a:t>séance),  </a:t>
            </a:r>
            <a:r>
              <a:rPr sz="800" spc="-5" dirty="0">
                <a:latin typeface="Arial"/>
                <a:cs typeface="Arial"/>
              </a:rPr>
              <a:t>août (dernier </a:t>
            </a:r>
            <a:r>
              <a:rPr sz="800" dirty="0">
                <a:latin typeface="Arial"/>
                <a:cs typeface="Arial"/>
              </a:rPr>
              <a:t>mercredi </a:t>
            </a:r>
            <a:r>
              <a:rPr sz="800" spc="-5" dirty="0">
                <a:latin typeface="Arial"/>
                <a:cs typeface="Arial"/>
              </a:rPr>
              <a:t>du </a:t>
            </a:r>
            <a:r>
              <a:rPr sz="800" dirty="0">
                <a:latin typeface="Arial"/>
                <a:cs typeface="Arial"/>
              </a:rPr>
              <a:t>mois) </a:t>
            </a:r>
            <a:r>
              <a:rPr sz="800" spc="-10" dirty="0">
                <a:latin typeface="Arial"/>
                <a:cs typeface="Arial"/>
              </a:rPr>
              <a:t>et </a:t>
            </a:r>
            <a:r>
              <a:rPr sz="800" dirty="0">
                <a:latin typeface="Arial"/>
                <a:cs typeface="Arial"/>
              </a:rPr>
              <a:t>décembre (2</a:t>
            </a:r>
            <a:r>
              <a:rPr sz="750" baseline="27777" dirty="0">
                <a:latin typeface="Arial"/>
                <a:cs typeface="Arial"/>
              </a:rPr>
              <a:t>e </a:t>
            </a:r>
            <a:r>
              <a:rPr sz="800" spc="-5" dirty="0">
                <a:latin typeface="Arial"/>
                <a:cs typeface="Arial"/>
              </a:rPr>
              <a:t>mercredi du mois). Les séances ont </a:t>
            </a:r>
            <a:r>
              <a:rPr sz="800" dirty="0">
                <a:latin typeface="Arial"/>
                <a:cs typeface="Arial"/>
              </a:rPr>
              <a:t>lieu à 19 </a:t>
            </a:r>
            <a:r>
              <a:rPr sz="800" spc="-5" dirty="0">
                <a:latin typeface="Arial"/>
                <a:cs typeface="Arial"/>
              </a:rPr>
              <a:t>h, </a:t>
            </a:r>
            <a:r>
              <a:rPr sz="800" dirty="0">
                <a:latin typeface="Arial"/>
                <a:cs typeface="Arial"/>
              </a:rPr>
              <a:t>à </a:t>
            </a:r>
            <a:r>
              <a:rPr sz="800" spc="5" dirty="0">
                <a:latin typeface="Arial"/>
                <a:cs typeface="Arial"/>
              </a:rPr>
              <a:t>la </a:t>
            </a:r>
            <a:r>
              <a:rPr sz="800" dirty="0">
                <a:latin typeface="Arial"/>
                <a:cs typeface="Arial"/>
              </a:rPr>
              <a:t>salle </a:t>
            </a:r>
            <a:r>
              <a:rPr sz="800" spc="-5" dirty="0">
                <a:latin typeface="Arial"/>
                <a:cs typeface="Arial"/>
              </a:rPr>
              <a:t>Jacques-Saint-André </a:t>
            </a:r>
            <a:r>
              <a:rPr sz="800" dirty="0">
                <a:latin typeface="Arial"/>
                <a:cs typeface="Arial"/>
              </a:rPr>
              <a:t>du </a:t>
            </a:r>
            <a:r>
              <a:rPr sz="800" spc="-5" dirty="0">
                <a:latin typeface="Arial"/>
                <a:cs typeface="Arial"/>
              </a:rPr>
              <a:t>Centre multiservice de  Sainte-Thérèse. L’ordre du </a:t>
            </a:r>
            <a:r>
              <a:rPr sz="800" dirty="0">
                <a:latin typeface="Arial"/>
                <a:cs typeface="Arial"/>
              </a:rPr>
              <a:t>jour </a:t>
            </a:r>
            <a:r>
              <a:rPr sz="800" spc="-5" dirty="0">
                <a:latin typeface="Arial"/>
                <a:cs typeface="Arial"/>
              </a:rPr>
              <a:t>de </a:t>
            </a:r>
            <a:r>
              <a:rPr sz="800" dirty="0">
                <a:latin typeface="Arial"/>
                <a:cs typeface="Arial"/>
              </a:rPr>
              <a:t>ces </a:t>
            </a:r>
            <a:r>
              <a:rPr sz="800" spc="-5" dirty="0">
                <a:latin typeface="Arial"/>
                <a:cs typeface="Arial"/>
              </a:rPr>
              <a:t>séances </a:t>
            </a:r>
            <a:r>
              <a:rPr sz="800" dirty="0">
                <a:latin typeface="Arial"/>
                <a:cs typeface="Arial"/>
              </a:rPr>
              <a:t>est disponible à </a:t>
            </a:r>
            <a:r>
              <a:rPr sz="800" spc="-5" dirty="0">
                <a:latin typeface="Arial"/>
                <a:cs typeface="Arial"/>
              </a:rPr>
              <a:t>l’avance </a:t>
            </a:r>
            <a:r>
              <a:rPr sz="800" dirty="0">
                <a:latin typeface="Arial"/>
                <a:cs typeface="Arial"/>
              </a:rPr>
              <a:t>sur le site </a:t>
            </a:r>
            <a:r>
              <a:rPr sz="800" spc="-5" dirty="0">
                <a:latin typeface="Arial"/>
                <a:cs typeface="Arial"/>
              </a:rPr>
              <a:t>Internet de </a:t>
            </a:r>
            <a:r>
              <a:rPr sz="800" dirty="0">
                <a:latin typeface="Arial"/>
                <a:cs typeface="Arial"/>
              </a:rPr>
              <a:t>la </a:t>
            </a:r>
            <a:r>
              <a:rPr sz="800" spc="40" dirty="0">
                <a:latin typeface="Arial"/>
                <a:cs typeface="Arial"/>
              </a:rPr>
              <a:t> </a:t>
            </a:r>
            <a:r>
              <a:rPr sz="800" dirty="0">
                <a:latin typeface="Arial"/>
                <a:cs typeface="Arial"/>
              </a:rPr>
              <a:t>CSSMI.</a:t>
            </a:r>
            <a:endParaRPr sz="80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466469" y="5485638"/>
            <a:ext cx="5981700" cy="2559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-10" dirty="0">
                <a:latin typeface="Arial"/>
                <a:cs typeface="Arial"/>
              </a:rPr>
              <a:t>GUYLAINE </a:t>
            </a:r>
            <a:r>
              <a:rPr sz="800" b="1" dirty="0">
                <a:latin typeface="Arial"/>
                <a:cs typeface="Arial"/>
              </a:rPr>
              <a:t>RICHER</a:t>
            </a:r>
            <a:r>
              <a:rPr sz="800" dirty="0">
                <a:latin typeface="Arial"/>
                <a:cs typeface="Arial"/>
              </a:rPr>
              <a:t>, PRÉSIDENTE DU </a:t>
            </a:r>
            <a:r>
              <a:rPr sz="800" spc="-5" dirty="0">
                <a:latin typeface="Arial"/>
                <a:cs typeface="Arial"/>
              </a:rPr>
              <a:t>COMITÉ EXÉCUTIF </a:t>
            </a:r>
            <a:r>
              <a:rPr sz="800" dirty="0">
                <a:latin typeface="Arial"/>
                <a:cs typeface="Arial"/>
              </a:rPr>
              <a:t>DU </a:t>
            </a:r>
            <a:r>
              <a:rPr sz="800" spc="5" dirty="0">
                <a:latin typeface="Arial"/>
                <a:cs typeface="Arial"/>
              </a:rPr>
              <a:t>1</a:t>
            </a:r>
            <a:r>
              <a:rPr sz="750" spc="7" baseline="27777" dirty="0">
                <a:latin typeface="Arial"/>
                <a:cs typeface="Arial"/>
              </a:rPr>
              <a:t>er  </a:t>
            </a:r>
            <a:r>
              <a:rPr sz="800" dirty="0">
                <a:latin typeface="Arial"/>
                <a:cs typeface="Arial"/>
              </a:rPr>
              <a:t>JUILLET AU 6 NOVEMBRE</a:t>
            </a:r>
            <a:r>
              <a:rPr sz="800" spc="-15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2014</a:t>
            </a:r>
            <a:endParaRPr sz="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800" b="1" spc="-10" dirty="0">
                <a:latin typeface="Arial"/>
                <a:cs typeface="Arial"/>
              </a:rPr>
              <a:t>PAULE </a:t>
            </a:r>
            <a:r>
              <a:rPr sz="800" b="1" spc="-5" dirty="0">
                <a:latin typeface="Arial"/>
                <a:cs typeface="Arial"/>
              </a:rPr>
              <a:t>FORTIER</a:t>
            </a:r>
            <a:r>
              <a:rPr sz="800" spc="-5" dirty="0">
                <a:latin typeface="Arial"/>
                <a:cs typeface="Arial"/>
              </a:rPr>
              <a:t>, </a:t>
            </a:r>
            <a:r>
              <a:rPr sz="800" dirty="0">
                <a:latin typeface="Arial"/>
                <a:cs typeface="Arial"/>
              </a:rPr>
              <a:t>PRÉSIDENTE DE </a:t>
            </a:r>
            <a:r>
              <a:rPr sz="800" spc="-5" dirty="0">
                <a:latin typeface="Arial"/>
                <a:cs typeface="Arial"/>
              </a:rPr>
              <a:t>LA CSSMI </a:t>
            </a:r>
            <a:r>
              <a:rPr sz="800" dirty="0">
                <a:latin typeface="Arial"/>
                <a:cs typeface="Arial"/>
              </a:rPr>
              <a:t>ET PRÉSIDENTE DU </a:t>
            </a:r>
            <a:r>
              <a:rPr sz="800" spc="-5" dirty="0">
                <a:latin typeface="Arial"/>
                <a:cs typeface="Arial"/>
              </a:rPr>
              <a:t>COMITÉ EXÉCUTIF </a:t>
            </a:r>
            <a:r>
              <a:rPr sz="800" dirty="0">
                <a:latin typeface="Arial"/>
                <a:cs typeface="Arial"/>
              </a:rPr>
              <a:t>À COMPTER DU 7 NOVEMBRE</a:t>
            </a:r>
            <a:r>
              <a:rPr sz="800" spc="70" dirty="0">
                <a:latin typeface="Arial"/>
                <a:cs typeface="Arial"/>
              </a:rPr>
              <a:t> </a:t>
            </a:r>
            <a:r>
              <a:rPr sz="800" spc="-5" dirty="0">
                <a:latin typeface="Arial"/>
                <a:cs typeface="Arial"/>
              </a:rPr>
              <a:t>2014.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12592</Words>
  <Application>Microsoft Macintosh PowerPoint</Application>
  <PresentationFormat>On-screen Show (4:3)</PresentationFormat>
  <Paragraphs>1611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www.cssmi.qc.ca</vt:lpstr>
      <vt:lpstr>RUBRIQUES</vt:lpstr>
      <vt:lpstr>PRÉSENTATION Le mot de la présidente</vt:lpstr>
      <vt:lpstr>PRÉSENTATION Le mot de la Direction générale</vt:lpstr>
      <vt:lpstr>INSTANCES POLITIQUES</vt:lpstr>
      <vt:lpstr>INSTANCES POLITIQUES</vt:lpstr>
      <vt:lpstr>INSTANCES POLITIQUES Le conseil des commissaires</vt:lpstr>
      <vt:lpstr>INSTANCES POLITIQUES</vt:lpstr>
      <vt:lpstr>INSTANCES POLITIQUES Le comité exécutif</vt:lpstr>
      <vt:lpstr>INSTANCES POLITIQUES Le comité consultatif de transport</vt:lpstr>
      <vt:lpstr>INSTANCES POLITIQUES</vt:lpstr>
      <vt:lpstr>INSTANCES POLITIQUES Le comité de parents</vt:lpstr>
      <vt:lpstr>INSTANCES POLITIQUES Le comité de parents</vt:lpstr>
      <vt:lpstr>PORTRAIT DE LA CSSMI Les élèves</vt:lpstr>
      <vt:lpstr>PORTRAIT DE LA CSSMI Les élèves</vt:lpstr>
      <vt:lpstr>PORTRAIT DE LA CSSMI Les employés</vt:lpstr>
      <vt:lpstr>PORTRAIT DE LA CSSMI La clientèle scolaire</vt:lpstr>
      <vt:lpstr>PORTRAIT DE LA CSSMI La clientèle scolaire</vt:lpstr>
      <vt:lpstr>PORTRAIT DE LA CSSMI Le développement technopédagogique</vt:lpstr>
      <vt:lpstr>PORTRAIT DE LA CSSMI Les états financiers</vt:lpstr>
      <vt:lpstr>PORTRAIT DE LA CSSMI</vt:lpstr>
      <vt:lpstr>PORTRAIT DE LA CSSMI Les travaux et les investissements</vt:lpstr>
      <vt:lpstr>PORTRAIT DE LA CSSMI La lutte contre l’intimidation et la violence</vt:lpstr>
      <vt:lpstr>PORTRAIT DE LA CSSMI Le protecteur de l’élève</vt:lpstr>
      <vt:lpstr>PRÉSENTATION La Convention de partenariat 2011-2016</vt:lpstr>
      <vt:lpstr>PRÉSENTATION La Convention de partenariat 2011-2016</vt:lpstr>
      <vt:lpstr>PRÉSENTATION La Convention de partenariat 2011-2016</vt:lpstr>
      <vt:lpstr>PRÉSENTATION La Convention de partenariat 2011-2016</vt:lpstr>
      <vt:lpstr>PRÉSENTATION La Convention de partenariat 2011-2016</vt:lpstr>
      <vt:lpstr>PRÉSENTATION La Convention de partenariat 2011-2016</vt:lpstr>
      <vt:lpstr>PRÉSENTATION Le Plan stratégique 2011-2016</vt:lpstr>
      <vt:lpstr>PRÉSENTATION</vt:lpstr>
      <vt:lpstr>PRÉSENTATION</vt:lpstr>
      <vt:lpstr>PRÉSENTATION</vt:lpstr>
      <vt:lpstr>PRÉSENTATION Le Plan stratégique 2011-2016</vt:lpstr>
      <vt:lpstr>PRÉSENTATION</vt:lpstr>
      <vt:lpstr>PRÉSENTATION</vt:lpstr>
      <vt:lpstr>PRÉSENTATION Le Plan stratégique 2011-2016</vt:lpstr>
      <vt:lpstr>PRÉSENTATION</vt:lpstr>
      <vt:lpstr>PRÉSENTATION</vt:lpstr>
      <vt:lpstr>PRÉSENTATION</vt:lpstr>
      <vt:lpstr>PRÉSENTATION</vt:lpstr>
      <vt:lpstr>REVUE DE L’ANNÉE 2014-2015 Les bons coups !</vt:lpstr>
      <vt:lpstr>REVUE DE L’ANNÉE 2014-2015 Les bons coups !</vt:lpstr>
      <vt:lpstr>REVUE DE L’ANNÉE 2014-2015 Les bons coups !</vt:lpstr>
      <vt:lpstr>REVUE DE L’ANNÉE 2014-2015 Les bons coups !</vt:lpstr>
      <vt:lpstr>REVUE DE L’ANNÉE 2014-2015 Le concours Je vote pour mon prof!</vt:lpstr>
      <vt:lpstr>REVUE DE L’ANNÉE 2014-2015 L’hommage aux retraités</vt:lpstr>
      <vt:lpstr>ÉTABLISSEMENTS</vt:lpstr>
      <vt:lpstr>MERCI À TOUS! La Direction générale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Francine Poulin</dc:creator>
  <cp:lastModifiedBy>Josee Garneau</cp:lastModifiedBy>
  <cp:revision>1</cp:revision>
  <dcterms:created xsi:type="dcterms:W3CDTF">2016-04-03T13:23:36Z</dcterms:created>
  <dcterms:modified xsi:type="dcterms:W3CDTF">2016-04-03T17:32:07Z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2016-01-26T00:00:00Z</vt:filetime>
  </property>
  <property fmtid="{D5CDD505-2E9C-101B-9397-08002B2CF9AE}" pid="3" name="Creator">
    <vt:lpwstr>Microsoft® PowerPoint® 2013</vt:lpwstr>
  </property>
  <property fmtid="{D5CDD505-2E9C-101B-9397-08002B2CF9AE}" pid="4" name="LastSaved">
    <vt:filetime>2016-04-03T00:00:00Z</vt:filetime>
  </property>
</Properties>
</file>