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6" r:id="rId4"/>
    <p:sldId id="269" r:id="rId5"/>
    <p:sldId id="270" r:id="rId6"/>
    <p:sldId id="264" r:id="rId7"/>
    <p:sldId id="261" r:id="rId8"/>
    <p:sldId id="265" r:id="rId9"/>
    <p:sldId id="268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mbria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mbria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mbria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mbria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mbri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mbri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mbri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mbri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mbri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6E6E6"/>
    <a:srgbClr val="CCCCCC"/>
    <a:srgbClr val="1B4889"/>
    <a:srgbClr val="1A5E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003" autoAdjust="0"/>
  </p:normalViewPr>
  <p:slideViewPr>
    <p:cSldViewPr snapToGrid="0" snapToObjects="1">
      <p:cViewPr varScale="1">
        <p:scale>
          <a:sx n="98" d="100"/>
          <a:sy n="98" d="100"/>
        </p:scale>
        <p:origin x="-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58D26A2-BFCB-5341-B9E4-E44C99C18FFB}" type="datetimeFigureOut">
              <a:rPr lang="en-US"/>
              <a:pPr>
                <a:defRPr/>
              </a:pPr>
              <a:t>16-04-03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82A40B-8250-0341-9E83-48E44CB23EF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56212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EB27E8E-A825-5747-8BBE-5B76D3399A0F}" type="datetimeFigureOut">
              <a:rPr lang="en-US"/>
              <a:pPr>
                <a:defRPr/>
              </a:pPr>
              <a:t>16-04-03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 noProof="0" smtClean="0"/>
              <a:t>Click to edit Master text styles</a:t>
            </a:r>
          </a:p>
          <a:p>
            <a:pPr lvl="1"/>
            <a:r>
              <a:rPr lang="fr-CA" noProof="0" smtClean="0"/>
              <a:t>Second level</a:t>
            </a:r>
          </a:p>
          <a:p>
            <a:pPr lvl="2"/>
            <a:r>
              <a:rPr lang="fr-CA" noProof="0" smtClean="0"/>
              <a:t>Third level</a:t>
            </a:r>
          </a:p>
          <a:p>
            <a:pPr lvl="3"/>
            <a:r>
              <a:rPr lang="fr-CA" noProof="0" smtClean="0"/>
              <a:t>Fourth level</a:t>
            </a:r>
          </a:p>
          <a:p>
            <a:pPr lvl="4"/>
            <a:r>
              <a:rPr lang="fr-CA" noProof="0" smtClean="0"/>
              <a:t>Fifth level</a:t>
            </a:r>
            <a:endParaRPr lang="fr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DBB2FAC-0633-904D-A509-45CA751C0E6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811294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OCURE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6"/>
            <a:ext cx="8229600" cy="147002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fr-CA" smtClean="0"/>
              <a:t>Click to edit Master title style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82296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Click to edit Master subtitle style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5542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D2CBF-7976-1549-9AA3-CA2923033CD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229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8D894-CFD4-C046-81E5-9A9506C20D6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5109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ROCURE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57200" y="1016000"/>
            <a:ext cx="8229600" cy="0"/>
          </a:xfrm>
          <a:prstGeom prst="line">
            <a:avLst/>
          </a:prstGeom>
          <a:ln w="6350" cmpd="sng">
            <a:solidFill>
              <a:srgbClr val="1A5EAB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fr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E2DD5-2265-CF46-823A-499B859600B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4721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OCURE-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/>
            </a:lvl1pPr>
          </a:lstStyle>
          <a:p>
            <a:r>
              <a:rPr lang="fr-CA" smtClean="0"/>
              <a:t>Click to edit Master title style</a:t>
            </a:r>
            <a:endParaRPr lang="fr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ECCBB-8B72-D944-AB6F-CF3FEA526404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35766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457200" y="1016000"/>
            <a:ext cx="8229600" cy="0"/>
          </a:xfrm>
          <a:prstGeom prst="line">
            <a:avLst/>
          </a:prstGeom>
          <a:ln w="6350" cmpd="sng">
            <a:solidFill>
              <a:srgbClr val="1A5EAB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3801"/>
            <a:ext cx="4038600" cy="4932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fr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3801"/>
            <a:ext cx="4038600" cy="4932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fr-CA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81F21-504C-9640-A160-69951B8B0AE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5116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OCURE-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57200" y="1016000"/>
            <a:ext cx="8229600" cy="0"/>
          </a:xfrm>
          <a:prstGeom prst="line">
            <a:avLst/>
          </a:prstGeom>
          <a:ln w="6350" cmpd="sng">
            <a:solidFill>
              <a:srgbClr val="1A5EAB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09600" y="1168400"/>
            <a:ext cx="8229600" cy="0"/>
          </a:xfrm>
          <a:prstGeom prst="line">
            <a:avLst/>
          </a:prstGeom>
          <a:ln w="6350" cmpd="sng">
            <a:solidFill>
              <a:srgbClr val="1A5EAB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2702"/>
            <a:ext cx="4040188" cy="892175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fr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82702"/>
            <a:ext cx="4041775" cy="892175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fr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C6C88-1F57-4F4E-8008-FB299F27172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13299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ROCURE-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457200" y="1016000"/>
            <a:ext cx="8229600" cy="0"/>
          </a:xfrm>
          <a:prstGeom prst="line">
            <a:avLst/>
          </a:prstGeom>
          <a:ln w="6350" cmpd="sng">
            <a:solidFill>
              <a:srgbClr val="1A5EAB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fr-C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1AC50-5D98-4549-AEDE-CD3D4DDC322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78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97A72-2254-DA45-BC5B-FD6F572C91A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3060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3F9CE-6888-FF4F-98BE-73B8F2172CF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697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CA" noProof="0" smtClean="0"/>
              <a:t>Drag picture to placeholder or click icon to add</a:t>
            </a:r>
            <a:endParaRPr lang="fr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5D6F0-49FF-D749-9FA2-88F6CE4EE63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9050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6161088"/>
            <a:ext cx="9155113" cy="731837"/>
          </a:xfrm>
          <a:prstGeom prst="rect">
            <a:avLst/>
          </a:prstGeom>
          <a:solidFill>
            <a:srgbClr val="1B488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A">
              <a:latin typeface="Myriad Pro"/>
              <a:cs typeface="Myriad Pro"/>
            </a:endParaRPr>
          </a:p>
        </p:txBody>
      </p:sp>
      <p:pic>
        <p:nvPicPr>
          <p:cNvPr id="1027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65466" y="274639"/>
            <a:ext cx="5828996" cy="586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9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7"/>
            <a:ext cx="8229600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style</a:t>
            </a:r>
            <a:endParaRPr lang="fr-CA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68400"/>
            <a:ext cx="8229600" cy="495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7222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Myriad Pro"/>
                <a:ea typeface="+mn-ea"/>
                <a:cs typeface="Myriad Pro"/>
              </a:defRPr>
            </a:lvl1pPr>
          </a:lstStyle>
          <a:p>
            <a:pPr>
              <a:defRPr/>
            </a:pPr>
            <a:fld id="{18B9117D-9019-0641-ADA0-DC0D8DB0AB7A}" type="slidenum">
              <a:rPr lang="fr-CA"/>
              <a:pPr>
                <a:defRPr/>
              </a:pPr>
              <a:t>‹#›</a:t>
            </a:fld>
            <a:endParaRPr lang="fr-CA" dirty="0"/>
          </a:p>
        </p:txBody>
      </p:sp>
      <p:pic>
        <p:nvPicPr>
          <p:cNvPr id="1031" name="Picture 15" descr="Logo_Procure_BIL_whiteall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2" y="6240464"/>
            <a:ext cx="13430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2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1B4889"/>
          </a:solidFill>
          <a:latin typeface="Myriad Pro"/>
          <a:ea typeface="ＭＳ Ｐゴシック" charset="0"/>
          <a:cs typeface="Myriad Pro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A5EAB"/>
          </a:solidFill>
          <a:latin typeface="Myriad Pro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A5EAB"/>
          </a:solidFill>
          <a:latin typeface="Myriad Pro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A5EAB"/>
          </a:solidFill>
          <a:latin typeface="Myriad Pro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A5EAB"/>
          </a:solidFill>
          <a:latin typeface="Myriad Pro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A5EAB"/>
          </a:solidFill>
          <a:latin typeface="Myriad Pro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A5EAB"/>
          </a:solidFill>
          <a:latin typeface="Myriad Pro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A5EAB"/>
          </a:solidFill>
          <a:latin typeface="Myriad Pro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1A5EAB"/>
          </a:solidFill>
          <a:latin typeface="Myriad Pro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1B4889"/>
          </a:solidFill>
          <a:latin typeface="Myriad Pro"/>
          <a:ea typeface="ＭＳ Ｐゴシック" charset="0"/>
          <a:cs typeface="Myriad Pro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rgbClr val="1B4889"/>
          </a:solidFill>
          <a:latin typeface="Myriad Pro"/>
          <a:ea typeface="ＭＳ Ｐゴシック" charset="0"/>
          <a:cs typeface="Myriad Pro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1B4889"/>
          </a:solidFill>
          <a:latin typeface="Myriad Pro"/>
          <a:ea typeface="ＭＳ Ｐゴシック" charset="0"/>
          <a:cs typeface="Myriad Pro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rgbClr val="1B4889"/>
          </a:solidFill>
          <a:latin typeface="Myriad Pro"/>
          <a:ea typeface="ＭＳ Ｐゴシック" charset="0"/>
          <a:cs typeface="Myriad Pro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rgbClr val="1B4889"/>
          </a:solidFill>
          <a:latin typeface="Myriad Pro"/>
          <a:ea typeface="ＭＳ Ｐゴシック" charset="0"/>
          <a:cs typeface="Myriad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>
                <a:latin typeface="Myriad Pro" charset="0"/>
              </a:rPr>
              <a:t>Tour du Courage PROCURE</a:t>
            </a:r>
            <a:r>
              <a:rPr lang="fr-CA" dirty="0">
                <a:latin typeface="Myriad Pro" charset="0"/>
              </a:rPr>
              <a:t/>
            </a:r>
            <a:br>
              <a:rPr lang="fr-CA" dirty="0">
                <a:latin typeface="Myriad Pro" charset="0"/>
              </a:rPr>
            </a:br>
            <a:r>
              <a:rPr lang="fr-CA" dirty="0" smtClean="0"/>
              <a:t>20 </a:t>
            </a:r>
            <a:r>
              <a:rPr lang="fr-CA" dirty="0"/>
              <a:t>et </a:t>
            </a:r>
            <a:r>
              <a:rPr lang="fr-CA" dirty="0" smtClean="0"/>
              <a:t>21 </a:t>
            </a:r>
            <a:r>
              <a:rPr lang="fr-CA" dirty="0"/>
              <a:t>juin </a:t>
            </a:r>
            <a:r>
              <a:rPr lang="fr-CA" dirty="0" smtClean="0"/>
              <a:t>2015</a:t>
            </a:r>
            <a:endParaRPr lang="fr-CA" dirty="0">
              <a:latin typeface="Myriad Pr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fr-CA" dirty="0" smtClean="0">
                <a:ea typeface="+mn-ea"/>
              </a:rPr>
              <a:t>Au profit de PROCURE – halte au cancer de la prostate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fr-CA" dirty="0" err="1" smtClean="0">
                <a:ea typeface="+mn-ea"/>
              </a:rPr>
              <a:t>www.tourducourage.com</a:t>
            </a:r>
            <a:endParaRPr lang="fr-CA" dirty="0"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PROCURE – Halte au cancer de la prostate</a:t>
            </a:r>
            <a:endParaRPr lang="fr-CA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Cancer de la prostate – cancer le plus communément diagnostiquée</a:t>
            </a:r>
          </a:p>
          <a:p>
            <a:pPr lvl="1"/>
            <a:r>
              <a:rPr lang="fr-CA" dirty="0" smtClean="0"/>
              <a:t>Un homme sur 7 risque d’avoir un cancer de la prostate au cours de sa vie;</a:t>
            </a:r>
          </a:p>
          <a:p>
            <a:pPr lvl="1"/>
            <a:r>
              <a:rPr lang="fr-CA" dirty="0" smtClean="0"/>
              <a:t>En 2014, on estime qu’environ 4600 Québécois recevront un diagnostic de cancer de la prostate et qu’environ 860 mourront de cette maladie;</a:t>
            </a:r>
          </a:p>
          <a:p>
            <a:endParaRPr lang="fr-CA" dirty="0" smtClean="0"/>
          </a:p>
          <a:p>
            <a:r>
              <a:rPr lang="fr-CA" dirty="0" smtClean="0"/>
              <a:t>PROCURE </a:t>
            </a:r>
            <a:r>
              <a:rPr lang="fr-CA" dirty="0"/>
              <a:t>est le seul organisme de bienfaisance québécois qui se consacre entièrement à la lutte contre le cancer de la prostate. </a:t>
            </a:r>
            <a:endParaRPr lang="fr-CA" dirty="0" smtClean="0"/>
          </a:p>
          <a:p>
            <a:endParaRPr lang="fr-CA" dirty="0" smtClean="0"/>
          </a:p>
          <a:p>
            <a:r>
              <a:rPr lang="fr-CA" dirty="0" smtClean="0"/>
              <a:t>PROCURE agit sur </a:t>
            </a:r>
            <a:r>
              <a:rPr lang="fr-CA" dirty="0"/>
              <a:t>3 fronts : </a:t>
            </a:r>
            <a:endParaRPr lang="fr-CA" dirty="0" smtClean="0"/>
          </a:p>
          <a:p>
            <a:pPr lvl="1"/>
            <a:r>
              <a:rPr lang="fr-CA" dirty="0" smtClean="0"/>
              <a:t>Sensibiliser </a:t>
            </a:r>
            <a:r>
              <a:rPr lang="fr-CA" dirty="0"/>
              <a:t>afin de promouvoir le dépistage précoce du cancer de la prostate ; </a:t>
            </a:r>
            <a:endParaRPr lang="fr-CA" dirty="0" smtClean="0"/>
          </a:p>
          <a:p>
            <a:pPr lvl="1"/>
            <a:r>
              <a:rPr lang="fr-CA" dirty="0" smtClean="0"/>
              <a:t>Information </a:t>
            </a:r>
            <a:r>
              <a:rPr lang="fr-CA" dirty="0"/>
              <a:t>&amp; </a:t>
            </a:r>
            <a:r>
              <a:rPr lang="fr-CA" dirty="0" smtClean="0"/>
              <a:t>soutien </a:t>
            </a:r>
            <a:r>
              <a:rPr lang="fr-CA" dirty="0"/>
              <a:t>aux </a:t>
            </a:r>
            <a:r>
              <a:rPr lang="fr-CA" dirty="0" smtClean="0"/>
              <a:t>patients</a:t>
            </a:r>
            <a:r>
              <a:rPr lang="fr-CA" dirty="0"/>
              <a:t> </a:t>
            </a:r>
            <a:r>
              <a:rPr lang="fr-CA" dirty="0" smtClean="0"/>
              <a:t>et leurs familles;</a:t>
            </a:r>
          </a:p>
          <a:p>
            <a:pPr lvl="1"/>
            <a:r>
              <a:rPr lang="fr-CA" dirty="0" smtClean="0"/>
              <a:t>Recherche en investissant dans un projet de </a:t>
            </a:r>
            <a:r>
              <a:rPr lang="fr-CA" dirty="0" err="1"/>
              <a:t>biobanque</a:t>
            </a:r>
            <a:r>
              <a:rPr lang="fr-CA" dirty="0"/>
              <a:t> du cancer de la </a:t>
            </a:r>
            <a:r>
              <a:rPr lang="fr-CA" dirty="0" smtClean="0"/>
              <a:t>prostate.</a:t>
            </a:r>
          </a:p>
          <a:p>
            <a:pPr lvl="1"/>
            <a:endParaRPr lang="fr-CA" dirty="0" smtClean="0"/>
          </a:p>
          <a:p>
            <a:r>
              <a:rPr lang="fr-CA" dirty="0" smtClean="0"/>
              <a:t>Porte-paroles – Jean </a:t>
            </a:r>
            <a:r>
              <a:rPr lang="fr-CA" dirty="0" err="1" smtClean="0"/>
              <a:t>Pagé</a:t>
            </a:r>
            <a:r>
              <a:rPr lang="fr-CA" dirty="0" smtClean="0"/>
              <a:t> et Winston </a:t>
            </a:r>
            <a:r>
              <a:rPr lang="fr-CA" dirty="0" err="1" smtClean="0"/>
              <a:t>McQuade</a:t>
            </a:r>
            <a:endParaRPr lang="fr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9B833-7155-EA40-A72C-B0B70FC311AF}" type="slidenum">
              <a:rPr lang="fr-CA" smtClean="0"/>
              <a:pPr/>
              <a:t>2</a:t>
            </a:fld>
            <a:endParaRPr lang="fr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400" dirty="0" err="1" smtClean="0"/>
              <a:t>www.tourducourage.com</a:t>
            </a:r>
            <a:endParaRPr lang="fr-CA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21AC50-5D98-4549-AEDE-CD3D4DDC3222}" type="slidenum">
              <a:rPr lang="fr-CA" smtClean="0"/>
              <a:pPr>
                <a:defRPr/>
              </a:pPr>
              <a:t>3</a:t>
            </a:fld>
            <a:endParaRPr lang="fr-CA"/>
          </a:p>
        </p:txBody>
      </p:sp>
      <p:pic>
        <p:nvPicPr>
          <p:cNvPr id="5" name="Picture 4" descr="Screen Shot 2014-10-10 at 13.23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7900"/>
            <a:ext cx="914400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386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Tour du Courage PROCURE – 6</a:t>
            </a:r>
            <a:r>
              <a:rPr lang="fr-CA" baseline="30000" dirty="0" smtClean="0"/>
              <a:t>e</a:t>
            </a:r>
            <a:r>
              <a:rPr lang="fr-CA" dirty="0" smtClean="0"/>
              <a:t> édition</a:t>
            </a:r>
            <a:endParaRPr lang="fr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dirty="0" smtClean="0"/>
              <a:t>La p</a:t>
            </a:r>
            <a:r>
              <a:rPr lang="fr-CA" dirty="0" smtClean="0"/>
              <a:t>lus </a:t>
            </a:r>
            <a:r>
              <a:rPr lang="fr-CA" dirty="0" smtClean="0"/>
              <a:t>importante levée de fonds pour </a:t>
            </a:r>
            <a:r>
              <a:rPr lang="fr-CA" dirty="0" smtClean="0"/>
              <a:t>PROCURE amassant </a:t>
            </a:r>
            <a:r>
              <a:rPr lang="fr-CA" dirty="0" smtClean="0"/>
              <a:t>un montant de </a:t>
            </a:r>
            <a:r>
              <a:rPr lang="fr-CA" dirty="0" smtClean="0"/>
              <a:t>1,5 </a:t>
            </a:r>
            <a:r>
              <a:rPr lang="fr-CA" dirty="0" smtClean="0"/>
              <a:t>M$ sur 5 éditions</a:t>
            </a:r>
          </a:p>
          <a:p>
            <a:pPr marL="0" indent="0">
              <a:buNone/>
            </a:pPr>
            <a:r>
              <a:rPr lang="fr-CA" dirty="0" smtClean="0"/>
              <a:t>La clientèle cible est les</a:t>
            </a:r>
            <a:r>
              <a:rPr lang="fr-CA" dirty="0"/>
              <a:t> </a:t>
            </a:r>
            <a:r>
              <a:rPr lang="fr-CA" dirty="0" smtClean="0"/>
              <a:t>p</a:t>
            </a:r>
            <a:r>
              <a:rPr lang="fr-CA" dirty="0" smtClean="0"/>
              <a:t>rofessionnels </a:t>
            </a:r>
            <a:r>
              <a:rPr lang="fr-CA" dirty="0" smtClean="0"/>
              <a:t>(bureaux d’avocats, bureaux comptables, architectes</a:t>
            </a:r>
            <a:r>
              <a:rPr lang="fr-CA" dirty="0" smtClean="0"/>
              <a:t>), les entrepreneurs </a:t>
            </a:r>
            <a:r>
              <a:rPr lang="fr-CA" dirty="0" smtClean="0"/>
              <a:t>(construction, technologies etc…</a:t>
            </a:r>
            <a:r>
              <a:rPr lang="fr-CA" dirty="0" smtClean="0"/>
              <a:t>)</a:t>
            </a:r>
          </a:p>
          <a:p>
            <a:pPr marL="0" indent="0">
              <a:buNone/>
            </a:pPr>
            <a:r>
              <a:rPr lang="fr-CA" dirty="0" smtClean="0"/>
              <a:t>Le groupe d</a:t>
            </a:r>
            <a:r>
              <a:rPr lang="fr-CA" dirty="0" smtClean="0"/>
              <a:t>’âge de la clientèle cible est de 25 </a:t>
            </a:r>
            <a:r>
              <a:rPr lang="fr-CA" dirty="0" smtClean="0"/>
              <a:t>à 55 </a:t>
            </a:r>
            <a:r>
              <a:rPr lang="fr-CA" dirty="0" smtClean="0"/>
              <a:t>ans</a:t>
            </a:r>
          </a:p>
          <a:p>
            <a:pPr marL="0" indent="0">
              <a:buNone/>
            </a:pPr>
            <a:r>
              <a:rPr lang="fr-CA" dirty="0" smtClean="0"/>
              <a:t>En </a:t>
            </a:r>
            <a:r>
              <a:rPr lang="fr-CA" dirty="0" smtClean="0"/>
              <a:t>2014, nous avons eu </a:t>
            </a:r>
            <a:r>
              <a:rPr lang="fr-CA" dirty="0" smtClean="0"/>
              <a:t>2 776 </a:t>
            </a:r>
            <a:r>
              <a:rPr lang="fr-CA" dirty="0" smtClean="0"/>
              <a:t>donateurs et 182 </a:t>
            </a:r>
            <a:r>
              <a:rPr lang="fr-CA" dirty="0" err="1" smtClean="0"/>
              <a:t>cylcistes</a:t>
            </a:r>
            <a:r>
              <a:rPr lang="fr-CA" dirty="0" smtClean="0"/>
              <a:t>.</a:t>
            </a:r>
            <a:r>
              <a:rPr lang="fr-CA" dirty="0" smtClean="0"/>
              <a:t> </a:t>
            </a:r>
            <a:r>
              <a:rPr lang="fr-CA" dirty="0"/>
              <a:t>A</a:t>
            </a:r>
            <a:r>
              <a:rPr lang="fr-CA" dirty="0" smtClean="0"/>
              <a:t>u total nous avons eu </a:t>
            </a:r>
            <a:r>
              <a:rPr lang="fr-CA" dirty="0" smtClean="0"/>
              <a:t>10 </a:t>
            </a:r>
            <a:r>
              <a:rPr lang="fr-CA" dirty="0" smtClean="0"/>
              <a:t>681 </a:t>
            </a:r>
            <a:r>
              <a:rPr lang="fr-CA" dirty="0" err="1" smtClean="0"/>
              <a:t>donalteurs</a:t>
            </a:r>
            <a:r>
              <a:rPr lang="fr-CA" dirty="0" smtClean="0"/>
              <a:t> et 853 pour </a:t>
            </a:r>
            <a:r>
              <a:rPr lang="fr-CA" dirty="0" smtClean="0"/>
              <a:t>les 5 éditions</a:t>
            </a:r>
          </a:p>
          <a:p>
            <a:pPr marL="0" indent="0">
              <a:buNone/>
            </a:pPr>
            <a:r>
              <a:rPr lang="fr-CA" dirty="0" smtClean="0"/>
              <a:t>Voici les présidents </a:t>
            </a:r>
            <a:r>
              <a:rPr lang="fr-CA" dirty="0" smtClean="0"/>
              <a:t>d’honneurs des éditions </a:t>
            </a:r>
            <a:r>
              <a:rPr lang="fr-CA" dirty="0" smtClean="0"/>
              <a:t>antérieures en 2010 </a:t>
            </a:r>
            <a:r>
              <a:rPr lang="fr-CA" dirty="0" smtClean="0"/>
              <a:t>– Jean </a:t>
            </a:r>
            <a:r>
              <a:rPr lang="fr-CA" dirty="0" err="1" smtClean="0"/>
              <a:t>Pagé</a:t>
            </a:r>
            <a:r>
              <a:rPr lang="fr-CA" dirty="0" smtClean="0"/>
              <a:t>, en </a:t>
            </a:r>
            <a:r>
              <a:rPr lang="fr-CA" dirty="0" smtClean="0"/>
              <a:t>2011 </a:t>
            </a:r>
            <a:r>
              <a:rPr lang="fr-CA" dirty="0" smtClean="0"/>
              <a:t>– Alexandre </a:t>
            </a:r>
            <a:r>
              <a:rPr lang="fr-CA" dirty="0" smtClean="0"/>
              <a:t>Bilodeau, en 2012 </a:t>
            </a:r>
            <a:r>
              <a:rPr lang="fr-CA" dirty="0" smtClean="0"/>
              <a:t>– Justin </a:t>
            </a:r>
            <a:r>
              <a:rPr lang="fr-CA" dirty="0" smtClean="0"/>
              <a:t>Trudeau, en 2013 </a:t>
            </a:r>
            <a:r>
              <a:rPr lang="fr-CA" dirty="0" smtClean="0"/>
              <a:t>– Alexandre </a:t>
            </a:r>
            <a:r>
              <a:rPr lang="fr-CA" dirty="0" err="1" smtClean="0"/>
              <a:t>Despatie</a:t>
            </a:r>
            <a:r>
              <a:rPr lang="fr-CA" dirty="0" smtClean="0"/>
              <a:t>, en 2014 </a:t>
            </a:r>
            <a:r>
              <a:rPr lang="fr-CA" dirty="0" smtClean="0"/>
              <a:t>– Éric </a:t>
            </a:r>
            <a:r>
              <a:rPr lang="fr-CA" dirty="0" smtClean="0"/>
              <a:t>Desjardins et en 2015 – Jean-Philippe </a:t>
            </a:r>
            <a:r>
              <a:rPr lang="fr-CA" dirty="0" err="1" smtClean="0"/>
              <a:t>Wauthier</a:t>
            </a:r>
            <a:r>
              <a:rPr lang="fr-CA" dirty="0" smtClean="0"/>
              <a:t>.</a:t>
            </a:r>
            <a:endParaRPr lang="fr-CA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1AC50-5D98-4549-AEDE-CD3D4DDC3222}" type="slidenum">
              <a:rPr lang="fr-CA" smtClean="0"/>
              <a:pPr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03933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Tour du Courage PROCURE – 6</a:t>
            </a:r>
            <a:r>
              <a:rPr lang="fr-CA" baseline="30000" dirty="0" smtClean="0"/>
              <a:t>e</a:t>
            </a:r>
            <a:r>
              <a:rPr lang="fr-CA" dirty="0" smtClean="0"/>
              <a:t> édition</a:t>
            </a:r>
            <a:endParaRPr lang="fr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Plus importante levée de fonds pour PROCURE</a:t>
            </a:r>
          </a:p>
          <a:p>
            <a:pPr lvl="1"/>
            <a:r>
              <a:rPr lang="fr-CA" dirty="0" smtClean="0"/>
              <a:t>1,5 M$ sur 5 éditions</a:t>
            </a:r>
          </a:p>
          <a:p>
            <a:r>
              <a:rPr lang="fr-CA" dirty="0" smtClean="0"/>
              <a:t>Clientèle </a:t>
            </a:r>
            <a:r>
              <a:rPr lang="fr-CA" dirty="0" smtClean="0"/>
              <a:t>cible</a:t>
            </a:r>
          </a:p>
          <a:p>
            <a:pPr lvl="1"/>
            <a:r>
              <a:rPr lang="fr-CA" dirty="0" smtClean="0"/>
              <a:t>Professionnels (bureaux d’avocats, bureaux comptables, architectes)</a:t>
            </a:r>
          </a:p>
          <a:p>
            <a:pPr lvl="1"/>
            <a:r>
              <a:rPr lang="fr-CA" dirty="0" smtClean="0"/>
              <a:t>Entrepreneurs (construction, technologies etc…)</a:t>
            </a:r>
          </a:p>
          <a:p>
            <a:pPr lvl="1"/>
            <a:r>
              <a:rPr lang="fr-CA" dirty="0" smtClean="0"/>
              <a:t>Groupe d’âge : 25 à 55 ans</a:t>
            </a:r>
          </a:p>
          <a:p>
            <a:pPr lvl="1"/>
            <a:r>
              <a:rPr lang="fr-CA" dirty="0" smtClean="0"/>
              <a:t>Répartition 2014 – 2 776 donateurs, 10 681 pour les 5 éditions</a:t>
            </a:r>
          </a:p>
          <a:p>
            <a:pPr lvl="2"/>
            <a:r>
              <a:rPr lang="fr-CA" dirty="0" smtClean="0"/>
              <a:t>182 cyclistes, 853 pour les 5 éditions</a:t>
            </a:r>
          </a:p>
          <a:p>
            <a:r>
              <a:rPr lang="fr-CA" dirty="0" smtClean="0"/>
              <a:t>Présidents d’honneurs des éditions antérieures</a:t>
            </a:r>
          </a:p>
          <a:p>
            <a:pPr lvl="1"/>
            <a:r>
              <a:rPr lang="fr-CA" dirty="0" smtClean="0"/>
              <a:t>2010 – Jean </a:t>
            </a:r>
            <a:r>
              <a:rPr lang="fr-CA" dirty="0" err="1" smtClean="0"/>
              <a:t>Pagé</a:t>
            </a:r>
            <a:endParaRPr lang="fr-CA" dirty="0" smtClean="0"/>
          </a:p>
          <a:p>
            <a:pPr lvl="1"/>
            <a:r>
              <a:rPr lang="fr-CA" dirty="0" smtClean="0"/>
              <a:t>2011 – Alexandre Bilodeau</a:t>
            </a:r>
          </a:p>
          <a:p>
            <a:pPr lvl="1"/>
            <a:r>
              <a:rPr lang="fr-CA" dirty="0" smtClean="0"/>
              <a:t>2012 – Justin Trudeau</a:t>
            </a:r>
          </a:p>
          <a:p>
            <a:pPr lvl="1"/>
            <a:r>
              <a:rPr lang="fr-CA" dirty="0" smtClean="0"/>
              <a:t>2013 – Alexandre Despatie</a:t>
            </a:r>
          </a:p>
          <a:p>
            <a:pPr lvl="1"/>
            <a:r>
              <a:rPr lang="fr-CA" dirty="0" smtClean="0"/>
              <a:t>2014 – Éric </a:t>
            </a:r>
            <a:r>
              <a:rPr lang="fr-CA" dirty="0" smtClean="0"/>
              <a:t>Desjardins</a:t>
            </a:r>
          </a:p>
          <a:p>
            <a:pPr lvl="1"/>
            <a:r>
              <a:rPr lang="fr-CA" dirty="0" smtClean="0"/>
              <a:t>2015 – Jean-Philippe </a:t>
            </a:r>
            <a:r>
              <a:rPr lang="fr-CA" dirty="0" err="1" smtClean="0"/>
              <a:t>Wauthier</a:t>
            </a:r>
            <a:r>
              <a:rPr lang="fr-CA" dirty="0" smtClean="0"/>
              <a:t>										</a:t>
            </a:r>
            <a:endParaRPr lang="fr-CA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1AC50-5D98-4549-AEDE-CD3D4DDC3222}" type="slidenum">
              <a:rPr lang="fr-CA" smtClean="0"/>
              <a:pPr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2208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1AC50-5D98-4549-AEDE-CD3D4DDC3222}" type="slidenum">
              <a:rPr lang="fr-CA" smtClean="0"/>
              <a:pPr>
                <a:defRPr/>
              </a:pPr>
              <a:t>6</a:t>
            </a:fld>
            <a:endParaRPr lang="fr-CA"/>
          </a:p>
        </p:txBody>
      </p:sp>
      <p:pic>
        <p:nvPicPr>
          <p:cNvPr id="5" name="Picture 4" descr="Screen Shot 2014-02-24 at 20.38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855"/>
            <a:ext cx="9264145" cy="6969271"/>
          </a:xfrm>
          <a:prstGeom prst="rect">
            <a:avLst/>
          </a:prstGeom>
        </p:spPr>
      </p:pic>
      <p:pic>
        <p:nvPicPr>
          <p:cNvPr id="2" name="Picture 1" descr="Screen Shot 2014-10-10 at 13.32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52" y="3140056"/>
            <a:ext cx="2942255" cy="3517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9356" y="3587460"/>
            <a:ext cx="4684809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dirty="0" smtClean="0">
                <a:solidFill>
                  <a:srgbClr val="E6E6E6"/>
                </a:solidFill>
                <a:latin typeface="Montserrat-Regular"/>
                <a:cs typeface="Montserrat-Regular"/>
              </a:rPr>
              <a:t>Vous </a:t>
            </a:r>
            <a:r>
              <a:rPr lang="fr-CA" sz="1200" dirty="0">
                <a:solidFill>
                  <a:srgbClr val="E6E6E6"/>
                </a:solidFill>
                <a:latin typeface="Montserrat-Regular"/>
                <a:cs typeface="Montserrat-Regular"/>
              </a:rPr>
              <a:t>voulez participer à la 6e édition du Tour du C</a:t>
            </a:r>
            <a:r>
              <a:rPr lang="fr-CA" sz="1200" dirty="0" smtClean="0">
                <a:solidFill>
                  <a:srgbClr val="E6E6E6"/>
                </a:solidFill>
                <a:latin typeface="Montserrat-Regular"/>
                <a:cs typeface="Montserrat-Regular"/>
              </a:rPr>
              <a:t>ourage </a:t>
            </a:r>
            <a:r>
              <a:rPr lang="fr-CA" sz="1200" dirty="0">
                <a:solidFill>
                  <a:srgbClr val="E6E6E6"/>
                </a:solidFill>
                <a:latin typeface="Montserrat-Regular"/>
                <a:cs typeface="Montserrat-Regular"/>
              </a:rPr>
              <a:t>PROCURE, </a:t>
            </a:r>
            <a:r>
              <a:rPr lang="fr-CA" sz="1200" u="sng" dirty="0">
                <a:solidFill>
                  <a:srgbClr val="E6E6E6"/>
                </a:solidFill>
                <a:latin typeface="Montserrat-Regular"/>
                <a:cs typeface="Montserrat-Regular"/>
              </a:rPr>
              <a:t>mais vous avez des doutes sur l'aspect trop compétitif de l'événement</a:t>
            </a:r>
            <a:r>
              <a:rPr lang="fr-CA" sz="1200" dirty="0">
                <a:solidFill>
                  <a:srgbClr val="E6E6E6"/>
                </a:solidFill>
                <a:latin typeface="Montserrat-Regular"/>
                <a:cs typeface="Montserrat-Regular"/>
              </a:rPr>
              <a:t>? </a:t>
            </a:r>
            <a:endParaRPr lang="fr-CA" sz="1200" dirty="0" smtClean="0">
              <a:solidFill>
                <a:srgbClr val="E6E6E6"/>
              </a:solidFill>
              <a:latin typeface="Montserrat-Regular"/>
              <a:cs typeface="Montserrat-Regular"/>
            </a:endParaRPr>
          </a:p>
          <a:p>
            <a:endParaRPr lang="fr-CA" sz="1200" dirty="0">
              <a:solidFill>
                <a:srgbClr val="E6E6E6"/>
              </a:solidFill>
              <a:latin typeface="Montserrat-Regular"/>
              <a:cs typeface="Montserrat-Regular"/>
            </a:endParaRPr>
          </a:p>
          <a:p>
            <a:r>
              <a:rPr lang="fr-CA" sz="1200" dirty="0" smtClean="0">
                <a:solidFill>
                  <a:srgbClr val="E6E6E6"/>
                </a:solidFill>
                <a:latin typeface="Montserrat-Regular"/>
                <a:cs typeface="Montserrat-Regular"/>
              </a:rPr>
              <a:t>Et </a:t>
            </a:r>
            <a:r>
              <a:rPr lang="fr-CA" sz="1200" dirty="0">
                <a:solidFill>
                  <a:srgbClr val="E6E6E6"/>
                </a:solidFill>
                <a:latin typeface="Montserrat-Regular"/>
                <a:cs typeface="Montserrat-Regular"/>
              </a:rPr>
              <a:t>bien rassurez vous! Nul besoin d'être un expert cycliste, ou d'avoir </a:t>
            </a:r>
            <a:r>
              <a:rPr lang="fr-CA" sz="1200" dirty="0" smtClean="0">
                <a:solidFill>
                  <a:srgbClr val="E6E6E6"/>
                </a:solidFill>
                <a:latin typeface="Montserrat-Regular"/>
                <a:cs typeface="Montserrat-Regular"/>
              </a:rPr>
              <a:t>déjà </a:t>
            </a:r>
            <a:r>
              <a:rPr lang="fr-CA" sz="1200" dirty="0">
                <a:solidFill>
                  <a:srgbClr val="E6E6E6"/>
                </a:solidFill>
                <a:latin typeface="Montserrat-Regular"/>
                <a:cs typeface="Montserrat-Regular"/>
              </a:rPr>
              <a:t>participé à un Tour cycliste. </a:t>
            </a:r>
            <a:endParaRPr lang="fr-CA" sz="1200" dirty="0" smtClean="0">
              <a:solidFill>
                <a:srgbClr val="E6E6E6"/>
              </a:solidFill>
              <a:latin typeface="Montserrat-Regular"/>
              <a:cs typeface="Montserrat-Regular"/>
            </a:endParaRPr>
          </a:p>
          <a:p>
            <a:endParaRPr lang="fr-CA" sz="1200" dirty="0">
              <a:solidFill>
                <a:srgbClr val="E6E6E6"/>
              </a:solidFill>
              <a:latin typeface="Montserrat-Regular"/>
              <a:cs typeface="Montserrat-Regular"/>
            </a:endParaRPr>
          </a:p>
          <a:p>
            <a:r>
              <a:rPr lang="fr-CA" sz="1200" dirty="0" smtClean="0">
                <a:solidFill>
                  <a:srgbClr val="E6E6E6"/>
                </a:solidFill>
                <a:latin typeface="Montserrat-Regular"/>
                <a:cs typeface="Montserrat-Regular"/>
              </a:rPr>
              <a:t>Si </a:t>
            </a:r>
            <a:r>
              <a:rPr lang="fr-CA" sz="1200" dirty="0">
                <a:solidFill>
                  <a:srgbClr val="E6E6E6"/>
                </a:solidFill>
                <a:latin typeface="Montserrat-Regular"/>
                <a:cs typeface="Montserrat-Regular"/>
              </a:rPr>
              <a:t>vous adorez le vélo et vous désirez relever un défi cycliste avec des amis au profit de la recherche sur le cancer de la prostate, et bien, joignez-vous à nous, et participer au Tour du Courage PROCURE - nous vous en mettrons plein la vue! La distance totale pour les trois étapes cycliste est d'environ 100 km</a:t>
            </a:r>
            <a:r>
              <a:rPr lang="fr-CA" sz="1200" dirty="0" smtClean="0">
                <a:solidFill>
                  <a:srgbClr val="E6E6E6"/>
                </a:solidFill>
                <a:latin typeface="Montserrat-Regular"/>
                <a:cs typeface="Montserrat-Regular"/>
              </a:rPr>
              <a:t>.</a:t>
            </a:r>
          </a:p>
          <a:p>
            <a:endParaRPr lang="fr-CA" sz="1200" dirty="0">
              <a:solidFill>
                <a:srgbClr val="E6E6E6"/>
              </a:solidFill>
              <a:latin typeface="Montserrat-Regular"/>
              <a:cs typeface="Montserrat-Regular"/>
            </a:endParaRPr>
          </a:p>
          <a:p>
            <a:r>
              <a:rPr lang="fr-CA" sz="1100" dirty="0" smtClean="0">
                <a:solidFill>
                  <a:srgbClr val="E6E6E6"/>
                </a:solidFill>
                <a:latin typeface="Montserrat-Regular"/>
                <a:cs typeface="Montserrat-Regular"/>
              </a:rPr>
              <a:t>Voir le parcours – consultez notre site web </a:t>
            </a:r>
            <a:r>
              <a:rPr lang="fr-CA" sz="1100" dirty="0" err="1" smtClean="0">
                <a:solidFill>
                  <a:srgbClr val="E6E6E6"/>
                </a:solidFill>
                <a:latin typeface="Montserrat-Regular"/>
                <a:cs typeface="Montserrat-Regular"/>
              </a:rPr>
              <a:t>tourducourage.com</a:t>
            </a:r>
            <a:endParaRPr lang="fr-CA" sz="1100" dirty="0">
              <a:solidFill>
                <a:srgbClr val="E6E6E6"/>
              </a:solidFill>
              <a:latin typeface="Montserrat-Regular"/>
              <a:cs typeface="Montserrat-Regular"/>
            </a:endParaRPr>
          </a:p>
        </p:txBody>
      </p:sp>
    </p:spTree>
    <p:extLst>
      <p:ext uri="{BB962C8B-B14F-4D97-AF65-F5344CB8AC3E}">
        <p14:creationId xmlns:p14="http://schemas.microsoft.com/office/powerpoint/2010/main" val="4144183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Jersey officiel – offert à tous les participants</a:t>
            </a:r>
            <a:endParaRPr lang="fr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83F9CE-6888-FF4F-98BE-73B8F2172CFC}" type="slidenum">
              <a:rPr lang="fr-CA" smtClean="0"/>
              <a:pPr>
                <a:defRPr/>
              </a:pPr>
              <a:t>7</a:t>
            </a:fld>
            <a:endParaRPr lang="fr-CA"/>
          </a:p>
        </p:txBody>
      </p:sp>
      <p:pic>
        <p:nvPicPr>
          <p:cNvPr id="11" name="Picture 10" descr="Screen Shot 2014-02-24 at 20.24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8401"/>
            <a:ext cx="9144000" cy="450233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670732"/>
            <a:ext cx="9177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b="1" dirty="0" smtClean="0">
                <a:solidFill>
                  <a:srgbClr val="1B4889"/>
                </a:solidFill>
                <a:latin typeface="Myriad Pro"/>
                <a:cs typeface="Myriad Pro"/>
              </a:rPr>
              <a:t>Le nouveau jersey 2015 sera dévoilé au cours du mois de novembre 2014</a:t>
            </a:r>
            <a:endParaRPr lang="fr-CA" b="1" dirty="0">
              <a:solidFill>
                <a:srgbClr val="1B4889"/>
              </a:solidFill>
              <a:latin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3423301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Tirage vélo </a:t>
            </a:r>
            <a:r>
              <a:rPr lang="fr-CA" dirty="0" err="1" smtClean="0"/>
              <a:t>Cannondale</a:t>
            </a:r>
            <a:r>
              <a:rPr lang="fr-CA" dirty="0" smtClean="0"/>
              <a:t> parmi les 200 participants</a:t>
            </a:r>
            <a:endParaRPr lang="fr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21AC50-5D98-4549-AEDE-CD3D4DDC3222}" type="slidenum">
              <a:rPr lang="fr-CA" smtClean="0"/>
              <a:pPr>
                <a:defRPr/>
              </a:pPr>
              <a:t>8</a:t>
            </a:fld>
            <a:endParaRPr lang="fr-CA"/>
          </a:p>
        </p:txBody>
      </p:sp>
      <p:pic>
        <p:nvPicPr>
          <p:cNvPr id="4" name="Picture 3" descr="c14_700m_evo_ultg_blu_7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61" y="1147795"/>
            <a:ext cx="7978442" cy="48225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60098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b="1" dirty="0" smtClean="0">
                <a:solidFill>
                  <a:srgbClr val="1A5EAB"/>
                </a:solidFill>
                <a:latin typeface="Myriad Pro"/>
                <a:cs typeface="Myriad Pro"/>
              </a:rPr>
              <a:t>Valeur de 3 500$</a:t>
            </a:r>
            <a:endParaRPr lang="fr-CA" b="1" dirty="0">
              <a:solidFill>
                <a:srgbClr val="1A5EAB"/>
              </a:solidFill>
              <a:latin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191990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Plan de commandite</a:t>
            </a:r>
            <a:endParaRPr lang="fr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82977"/>
              </p:ext>
            </p:extLst>
          </p:nvPr>
        </p:nvGraphicFramePr>
        <p:xfrm>
          <a:off x="377820" y="1246140"/>
          <a:ext cx="8509574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425"/>
                <a:gridCol w="1905059"/>
                <a:gridCol w="1814342"/>
                <a:gridCol w="1791663"/>
                <a:gridCol w="1732085"/>
              </a:tblGrid>
              <a:tr h="370840">
                <a:tc>
                  <a:txBody>
                    <a:bodyPr/>
                    <a:lstStyle/>
                    <a:p>
                      <a:r>
                        <a:rPr lang="fr-CA" sz="1200" dirty="0" smtClean="0">
                          <a:latin typeface="+mj-lt"/>
                        </a:rPr>
                        <a:t>Type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latin typeface="+mj-lt"/>
                        </a:rPr>
                        <a:t>Présentateur officiel</a:t>
                      </a:r>
                    </a:p>
                    <a:p>
                      <a:pPr algn="ctr"/>
                      <a:r>
                        <a:rPr lang="fr-CA" sz="1200" dirty="0" smtClean="0">
                          <a:latin typeface="+mj-lt"/>
                        </a:rPr>
                        <a:t>25 000$+ (1)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latin typeface="+mj-lt"/>
                        </a:rPr>
                        <a:t>Partenaire</a:t>
                      </a:r>
                      <a:r>
                        <a:rPr lang="fr-CA" sz="1200" baseline="0" dirty="0" smtClean="0">
                          <a:latin typeface="+mj-lt"/>
                        </a:rPr>
                        <a:t> OR</a:t>
                      </a:r>
                      <a:endParaRPr lang="fr-CA" sz="1200" dirty="0" smtClean="0">
                        <a:latin typeface="+mj-lt"/>
                      </a:endParaRPr>
                    </a:p>
                    <a:p>
                      <a:pPr algn="ctr"/>
                      <a:r>
                        <a:rPr lang="fr-CA" sz="1200" dirty="0" smtClean="0">
                          <a:latin typeface="+mj-lt"/>
                        </a:rPr>
                        <a:t>15 000$ (1)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latin typeface="+mj-lt"/>
                        </a:rPr>
                        <a:t>Partenaire Argent</a:t>
                      </a:r>
                    </a:p>
                    <a:p>
                      <a:pPr algn="ctr"/>
                      <a:r>
                        <a:rPr lang="fr-CA" sz="1200" dirty="0" smtClean="0">
                          <a:latin typeface="+mj-lt"/>
                        </a:rPr>
                        <a:t>10</a:t>
                      </a:r>
                      <a:r>
                        <a:rPr lang="fr-CA" sz="1200" baseline="0" dirty="0" smtClean="0">
                          <a:latin typeface="+mj-lt"/>
                        </a:rPr>
                        <a:t> 000$ (2)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latin typeface="+mj-lt"/>
                        </a:rPr>
                        <a:t>Partenaire</a:t>
                      </a:r>
                      <a:r>
                        <a:rPr lang="fr-CA" sz="1200" baseline="0" dirty="0" smtClean="0">
                          <a:latin typeface="+mj-lt"/>
                        </a:rPr>
                        <a:t>  Bronze</a:t>
                      </a:r>
                      <a:endParaRPr lang="fr-CA" sz="1200" dirty="0" smtClean="0">
                        <a:latin typeface="+mj-lt"/>
                      </a:endParaRPr>
                    </a:p>
                    <a:p>
                      <a:pPr algn="ctr"/>
                      <a:r>
                        <a:rPr lang="fr-CA" sz="1200" dirty="0" smtClean="0">
                          <a:latin typeface="+mj-lt"/>
                        </a:rPr>
                        <a:t>5 000$  (3)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sz="1200" dirty="0" smtClean="0">
                          <a:latin typeface="+mj-lt"/>
                        </a:rPr>
                        <a:t>Visibilité</a:t>
                      </a:r>
                      <a:r>
                        <a:rPr lang="fr-CA" sz="1200" baseline="0" dirty="0" smtClean="0">
                          <a:latin typeface="+mj-lt"/>
                        </a:rPr>
                        <a:t> générale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« Présenté</a:t>
                      </a:r>
                      <a:r>
                        <a:rPr lang="fr-CA" sz="1200" baseline="0" dirty="0" smtClean="0">
                          <a:latin typeface="+mj-lt"/>
                        </a:rPr>
                        <a:t> par »</a:t>
                      </a:r>
                      <a:endParaRPr lang="fr-CA" sz="1200" dirty="0" smtClean="0">
                        <a:latin typeface="+mj-lt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err="1" smtClean="0">
                          <a:latin typeface="+mj-lt"/>
                        </a:rPr>
                        <a:t>Website</a:t>
                      </a:r>
                      <a:r>
                        <a:rPr lang="fr-CA" sz="1200" dirty="0" smtClean="0">
                          <a:latin typeface="+mj-lt"/>
                        </a:rPr>
                        <a:t> –</a:t>
                      </a:r>
                      <a:r>
                        <a:rPr lang="fr-CA" sz="1200" baseline="0" dirty="0" smtClean="0">
                          <a:latin typeface="+mj-lt"/>
                        </a:rPr>
                        <a:t> bannière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Oriflammes</a:t>
                      </a:r>
                      <a:r>
                        <a:rPr lang="fr-CA" sz="1200" baseline="0" dirty="0" smtClean="0">
                          <a:latin typeface="+mj-lt"/>
                        </a:rPr>
                        <a:t> /Carton invitation</a:t>
                      </a:r>
                      <a:endParaRPr lang="fr-CA" sz="1200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Infolettres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Facebook: Bandeau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Section partenaires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Courriels – tous 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Web – </a:t>
                      </a:r>
                      <a:r>
                        <a:rPr lang="fr-CA" sz="1200" baseline="0" dirty="0" err="1" smtClean="0">
                          <a:latin typeface="+mj-lt"/>
                        </a:rPr>
                        <a:t>PROCURE.ca</a:t>
                      </a:r>
                      <a:endParaRPr lang="fr-CA" sz="1200" baseline="0" dirty="0" smtClean="0">
                        <a:latin typeface="+mj-lt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Salon du vélo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err="1" smtClean="0">
                          <a:latin typeface="+mj-lt"/>
                        </a:rPr>
                        <a:t>Website</a:t>
                      </a:r>
                      <a:r>
                        <a:rPr lang="fr-CA" sz="1200" baseline="0" dirty="0" smtClean="0">
                          <a:latin typeface="+mj-lt"/>
                        </a:rPr>
                        <a:t>: logo au bas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Infolettres: logo au bas (75%)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Facebook: Bandeau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Section partenaires: 75%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Courriel – tous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Section partenaire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Infolettres:</a:t>
                      </a:r>
                      <a:r>
                        <a:rPr lang="fr-CA" sz="1200" baseline="0" dirty="0" smtClean="0">
                          <a:latin typeface="+mj-lt"/>
                        </a:rPr>
                        <a:t> Logo au bas (50%)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Facebook: mention avant et après l’évènement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Section partenaires: 50%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Courriel – tous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Section partenaire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Infolettres:</a:t>
                      </a: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Logo au bas  (25%)</a:t>
                      </a:r>
                      <a:endParaRPr lang="fr-CA" sz="12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Section partenaires: 25%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Courriel – n/a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sz="1200" dirty="0" smtClean="0">
                          <a:latin typeface="+mj-lt"/>
                        </a:rPr>
                        <a:t>Visibilité weekend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Arche</a:t>
                      </a:r>
                      <a:r>
                        <a:rPr lang="fr-CA" sz="1200" baseline="0" dirty="0" smtClean="0">
                          <a:latin typeface="+mj-lt"/>
                        </a:rPr>
                        <a:t> de Départ/Arrivée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Reconnaissance micro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Photo souvenir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baseline="0" dirty="0" smtClean="0">
                          <a:latin typeface="+mj-lt"/>
                        </a:rPr>
                        <a:t>Chandail bénévole - logo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Arche de Départ/Arrivée (75%)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Reconnaissance micro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Photo souvenir (75%)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fr-CA" sz="1200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Arche de Départ/Arrivée (50%)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Reconnaissance micro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Photo souvenir (50%)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Arche de Départ/Arrivée (25%)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Reconnaissance micro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CA" sz="12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Photo souvenir (25%)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sz="1200" dirty="0" smtClean="0">
                          <a:latin typeface="+mj-lt"/>
                        </a:rPr>
                        <a:t>Jersey officiel du Tour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Logo manche 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Logo</a:t>
                      </a:r>
                      <a:r>
                        <a:rPr lang="fr-CA" sz="1200" baseline="0" dirty="0" smtClean="0">
                          <a:latin typeface="+mj-lt"/>
                        </a:rPr>
                        <a:t> dos 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Logo dos</a:t>
                      </a:r>
                      <a:r>
                        <a:rPr lang="fr-CA" sz="1200" baseline="0" dirty="0" smtClean="0">
                          <a:latin typeface="+mj-lt"/>
                        </a:rPr>
                        <a:t> partie supérieure (75%)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Logo dos partie inférieure</a:t>
                      </a:r>
                      <a:r>
                        <a:rPr lang="fr-CA" sz="1200" baseline="0" dirty="0" smtClean="0">
                          <a:latin typeface="+mj-lt"/>
                        </a:rPr>
                        <a:t> (50%)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Logo dos sur une poche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sz="1200" dirty="0" smtClean="0">
                          <a:latin typeface="+mj-lt"/>
                        </a:rPr>
                        <a:t>Jersey</a:t>
                      </a:r>
                      <a:r>
                        <a:rPr lang="fr-CA" sz="1200" baseline="0" dirty="0" smtClean="0">
                          <a:latin typeface="+mj-lt"/>
                        </a:rPr>
                        <a:t> d’entrainement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Logo dos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Logo dos (75%)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Logo</a:t>
                      </a:r>
                      <a:r>
                        <a:rPr lang="fr-CA" sz="1200" baseline="0" dirty="0" smtClean="0">
                          <a:latin typeface="+mj-lt"/>
                        </a:rPr>
                        <a:t> dos (50%)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r-CA" sz="1200" dirty="0" smtClean="0">
                          <a:latin typeface="+mj-lt"/>
                        </a:rPr>
                        <a:t>(n/a)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fr-CA" sz="1200" dirty="0" smtClean="0">
                          <a:latin typeface="+mj-lt"/>
                        </a:rPr>
                        <a:t>JANSSEN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CA" sz="1200" i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PJC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fr-CA" sz="1200" i="1" dirty="0" smtClean="0">
                          <a:latin typeface="+mj-lt"/>
                        </a:rPr>
                        <a:t>disponible</a:t>
                      </a:r>
                      <a:endParaRPr lang="fr-CA" sz="1200" i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fr-CA" sz="1200" dirty="0" err="1" smtClean="0">
                          <a:latin typeface="+mj-lt"/>
                        </a:rPr>
                        <a:t>Cannondale</a:t>
                      </a:r>
                      <a:r>
                        <a:rPr lang="fr-CA" sz="1200" dirty="0" smtClean="0">
                          <a:latin typeface="+mj-lt"/>
                        </a:rPr>
                        <a:t>, </a:t>
                      </a:r>
                      <a:r>
                        <a:rPr lang="fr-CA" sz="1200" dirty="0" err="1" smtClean="0">
                          <a:latin typeface="+mj-lt"/>
                        </a:rPr>
                        <a:t>Broken</a:t>
                      </a:r>
                      <a:r>
                        <a:rPr lang="fr-CA" sz="1200" baseline="0" dirty="0" smtClean="0">
                          <a:latin typeface="+mj-lt"/>
                        </a:rPr>
                        <a:t> 7</a:t>
                      </a:r>
                      <a:endParaRPr lang="fr-CA" sz="12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21AC50-5D98-4549-AEDE-CD3D4DDC3222}" type="slidenum">
              <a:rPr lang="fr-CA" smtClean="0"/>
              <a:pPr>
                <a:defRPr/>
              </a:pPr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80711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DC Pré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TDC Présentation.pptx</Template>
  <TotalTime>466</TotalTime>
  <Words>705</Words>
  <Application>Microsoft Macintosh PowerPoint</Application>
  <PresentationFormat>On-screen Show (4:3)</PresentationFormat>
  <Paragraphs>121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TDC Présentation</vt:lpstr>
      <vt:lpstr>Tour du Courage PROCURE 20 et 21 juin 2015</vt:lpstr>
      <vt:lpstr>PROCURE – Halte au cancer de la prostate</vt:lpstr>
      <vt:lpstr>www.tourducourage.com</vt:lpstr>
      <vt:lpstr>Tour du Courage PROCURE – 6e édition</vt:lpstr>
      <vt:lpstr>Tour du Courage PROCURE – 6e édition</vt:lpstr>
      <vt:lpstr>PowerPoint Presentation</vt:lpstr>
      <vt:lpstr>Jersey officiel – offert à tous les participants</vt:lpstr>
      <vt:lpstr>Tirage vélo Cannondale parmi les 200 participants</vt:lpstr>
      <vt:lpstr>Plan de commandite</vt:lpstr>
    </vt:vector>
  </TitlesOfParts>
  <Company>Groupe LPC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Laurent A Proulx</dc:creator>
  <cp:lastModifiedBy>Josee Garneau</cp:lastModifiedBy>
  <cp:revision>49</cp:revision>
  <dcterms:created xsi:type="dcterms:W3CDTF">2014-02-24T16:13:09Z</dcterms:created>
  <dcterms:modified xsi:type="dcterms:W3CDTF">2016-04-03T17:52:51Z</dcterms:modified>
</cp:coreProperties>
</file>